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43"/>
  </p:notesMasterIdLst>
  <p:sldIdLst>
    <p:sldId id="258" r:id="rId3"/>
    <p:sldId id="580" r:id="rId4"/>
    <p:sldId id="586" r:id="rId5"/>
    <p:sldId id="588" r:id="rId6"/>
    <p:sldId id="581" r:id="rId7"/>
    <p:sldId id="587" r:id="rId8"/>
    <p:sldId id="585" r:id="rId9"/>
    <p:sldId id="564" r:id="rId10"/>
    <p:sldId id="565" r:id="rId11"/>
    <p:sldId id="559" r:id="rId12"/>
    <p:sldId id="522" r:id="rId13"/>
    <p:sldId id="523" r:id="rId14"/>
    <p:sldId id="527" r:id="rId15"/>
    <p:sldId id="566" r:id="rId16"/>
    <p:sldId id="568" r:id="rId17"/>
    <p:sldId id="530" r:id="rId18"/>
    <p:sldId id="538" r:id="rId19"/>
    <p:sldId id="570" r:id="rId20"/>
    <p:sldId id="532" r:id="rId21"/>
    <p:sldId id="576" r:id="rId22"/>
    <p:sldId id="578" r:id="rId23"/>
    <p:sldId id="579" r:id="rId24"/>
    <p:sldId id="589" r:id="rId25"/>
    <p:sldId id="573" r:id="rId26"/>
    <p:sldId id="574" r:id="rId27"/>
    <p:sldId id="575" r:id="rId28"/>
    <p:sldId id="577" r:id="rId29"/>
    <p:sldId id="544" r:id="rId30"/>
    <p:sldId id="542" r:id="rId31"/>
    <p:sldId id="545" r:id="rId32"/>
    <p:sldId id="543" r:id="rId33"/>
    <p:sldId id="546" r:id="rId34"/>
    <p:sldId id="554" r:id="rId35"/>
    <p:sldId id="555" r:id="rId36"/>
    <p:sldId id="556" r:id="rId37"/>
    <p:sldId id="557" r:id="rId38"/>
    <p:sldId id="558" r:id="rId39"/>
    <p:sldId id="548" r:id="rId40"/>
    <p:sldId id="552" r:id="rId41"/>
    <p:sldId id="591" r:id="rId42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BD03"/>
    <a:srgbClr val="005C2A"/>
    <a:srgbClr val="F5BF6F"/>
    <a:srgbClr val="33CCFF"/>
    <a:srgbClr val="99CCFF"/>
    <a:srgbClr val="FFFF99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114" autoAdjust="0"/>
    <p:restoredTop sz="94655" autoAdjust="0"/>
  </p:normalViewPr>
  <p:slideViewPr>
    <p:cSldViewPr>
      <p:cViewPr varScale="1">
        <p:scale>
          <a:sx n="81" d="100"/>
          <a:sy n="81" d="100"/>
        </p:scale>
        <p:origin x="-135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/>
          <a:lstStyle>
            <a:lvl1pPr algn="r">
              <a:defRPr sz="1300"/>
            </a:lvl1pPr>
          </a:lstStyle>
          <a:p>
            <a:fld id="{771F6B37-B961-4341-8A42-A29DBE34BFFF}" type="datetimeFigureOut">
              <a:rPr lang="de-DE" smtClean="0"/>
              <a:pPr/>
              <a:t>02.09.2011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0" tIns="49521" rIns="99040" bIns="49521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0" tIns="49521" rIns="99040" bIns="495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1" rIns="99040" bIns="49521" rtlCol="0" anchor="b"/>
          <a:lstStyle>
            <a:lvl1pPr algn="r">
              <a:defRPr sz="1300"/>
            </a:lvl1pPr>
          </a:lstStyle>
          <a:p>
            <a:fld id="{83A3C115-3F3D-4504-A07E-CF17F19A1ED9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3C115-3F3D-4504-A07E-CF17F19A1ED9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Thomas Klähn – Symposium on NeD, Heraklion</a:t>
            </a:r>
            <a:endParaRPr lang="de-DE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pl-PL" smtClean="0"/>
              <a:t>Thomas Klähn – Symposium on NeD, Heraklion</a:t>
            </a:r>
            <a:endParaRPr lang="de-D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Thomas Klähn – Symposium on NeD, Heraklion</a:t>
            </a:r>
            <a:endParaRPr lang="de-D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Thomas Klähn – Symposium on NeD, Heraklion</a:t>
            </a:r>
            <a:endParaRPr lang="de-DE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Thomas Klähn – Symposium on NeD, Heraklion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Thomas Klähn – Symposium on NeD, Heraklion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Thomas Klähn – Symposium on NeD, Heraklion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Thomas Klähn – Symposium on NeD, Heraklion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Thomas Klähn – Symposium on NeD, Heraklion</a:t>
            </a:r>
            <a:endParaRPr lang="de-DE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Thomas Klähn – Symposium on NeD, Heraklion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Thomas Klähn – Symposium on NeD, Heraklion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pl-PL" smtClean="0"/>
              <a:t>Thomas Klähn – Symposium on NeD, Heraklion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62A848-3668-4A68-9FFB-3A3E41F8AAF2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2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si.de/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85720" y="3119009"/>
            <a:ext cx="8458200" cy="1219200"/>
          </a:xfrm>
          <a:noFill/>
        </p:spPr>
        <p:txBody>
          <a:bodyPr>
            <a:normAutofit fontScale="92500" lnSpcReduction="20000"/>
          </a:bodyPr>
          <a:lstStyle/>
          <a:p>
            <a:pPr algn="l"/>
            <a:r>
              <a:rPr lang="de-DE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Thomas Klähn</a:t>
            </a:r>
          </a:p>
          <a:p>
            <a:pPr algn="l"/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D. Blaschke</a:t>
            </a:r>
          </a:p>
          <a:p>
            <a:pPr algn="l"/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R. Łastowiecki</a:t>
            </a:r>
          </a:p>
          <a:p>
            <a:pPr algn="l"/>
            <a:r>
              <a:rPr lang="de-DE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F. Sandin</a:t>
            </a:r>
            <a:endParaRPr lang="de-DE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85918" y="76200"/>
            <a:ext cx="4691082" cy="288925"/>
          </a:xfrm>
        </p:spPr>
        <p:txBody>
          <a:bodyPr/>
          <a:lstStyle/>
          <a:p>
            <a:r>
              <a:rPr lang="de-DE" smtClean="0"/>
              <a:t>Thomas Klähn – Symposium on NeD, Heraklion</a:t>
            </a:r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43042" y="2958555"/>
            <a:ext cx="7643866" cy="1184825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800" dirty="0" smtClean="0">
                <a:solidFill>
                  <a:srgbClr val="60BD03"/>
                </a:solidFill>
              </a:rPr>
              <a:t>Heavy Ion Collisions and constraints</a:t>
            </a:r>
            <a:br>
              <a:rPr lang="en-US" sz="2800" dirty="0" smtClean="0">
                <a:solidFill>
                  <a:srgbClr val="60BD03"/>
                </a:solidFill>
              </a:rPr>
            </a:br>
            <a:r>
              <a:rPr lang="en-US" sz="2800" dirty="0" smtClean="0">
                <a:solidFill>
                  <a:srgbClr val="60BD03"/>
                </a:solidFill>
              </a:rPr>
              <a:t>from Neutron Star Phenomenology</a:t>
            </a:r>
            <a:endParaRPr lang="de-DE" sz="2800" b="1" cap="none" dirty="0">
              <a:ln/>
              <a:solidFill>
                <a:srgbClr val="60BD03"/>
              </a:solidFill>
              <a:effectLst/>
            </a:endParaRPr>
          </a:p>
        </p:txBody>
      </p:sp>
      <p:pic>
        <p:nvPicPr>
          <p:cNvPr id="7" name="Picture 6" descr="3_Uniwersytet Wrocławski_logotyp_P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1470" y="-24"/>
            <a:ext cx="2782878" cy="1207905"/>
          </a:xfrm>
          <a:prstGeom prst="rect">
            <a:avLst/>
          </a:prstGeom>
        </p:spPr>
      </p:pic>
      <p:pic>
        <p:nvPicPr>
          <p:cNvPr id="9" name="Picture 8" descr="logo_130_ne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5157192"/>
            <a:ext cx="2070328" cy="1544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2776"/>
            <a:ext cx="894289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of </a:t>
            </a:r>
            <a:r>
              <a:rPr lang="en-US" dirty="0" smtClean="0"/>
              <a:t>the “</a:t>
            </a:r>
            <a:r>
              <a:rPr lang="en-US" b="1" dirty="0" smtClean="0"/>
              <a:t>CompStar School and Workshop” </a:t>
            </a:r>
            <a:r>
              <a:rPr lang="en-US" dirty="0" smtClean="0"/>
              <a:t> (Catania - May 3-12, 2011)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most exciting news of the last year are: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Mass of Pulsar J1614-2230 :		              </a:t>
            </a:r>
            <a:r>
              <a:rPr lang="en-US" sz="1200" dirty="0" smtClean="0"/>
              <a:t> </a:t>
            </a:r>
            <a:r>
              <a:rPr lang="da-DK" sz="1200" dirty="0" smtClean="0"/>
              <a:t>P.Demorest et al., Nature 467, 1081-1083 (2010)</a:t>
            </a: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Rapid cooling of </a:t>
            </a:r>
            <a:r>
              <a:rPr lang="en-US" dirty="0" err="1" smtClean="0"/>
              <a:t>Cas</a:t>
            </a:r>
            <a:r>
              <a:rPr lang="en-US" dirty="0" smtClean="0"/>
              <a:t> A                                                       </a:t>
            </a:r>
            <a:r>
              <a:rPr lang="en-US" sz="1200" dirty="0" smtClean="0"/>
              <a:t>Ho, </a:t>
            </a:r>
            <a:r>
              <a:rPr lang="en-US" sz="1200" dirty="0" err="1" smtClean="0"/>
              <a:t>Heinke</a:t>
            </a:r>
            <a:r>
              <a:rPr lang="en-US" sz="1200" dirty="0" smtClean="0"/>
              <a:t>, Nature 462: 71-73, 2009</a:t>
            </a:r>
            <a:endParaRPr lang="en-US" dirty="0"/>
          </a:p>
        </p:txBody>
      </p:sp>
      <p:graphicFrame>
        <p:nvGraphicFramePr>
          <p:cNvPr id="490498" name="Object 2"/>
          <p:cNvGraphicFramePr>
            <a:graphicFrameLocks noChangeAspect="1"/>
          </p:cNvGraphicFramePr>
          <p:nvPr/>
        </p:nvGraphicFramePr>
        <p:xfrm>
          <a:off x="3419872" y="2796212"/>
          <a:ext cx="2446784" cy="407798"/>
        </p:xfrm>
        <a:graphic>
          <a:graphicData uri="http://schemas.openxmlformats.org/presentationml/2006/ole">
            <p:oleObj spid="_x0000_s490498" name="Równanie" r:id="rId3" imgW="1371600" imgH="228600" progId="Equation.3">
              <p:embed/>
            </p:oleObj>
          </a:graphicData>
        </a:graphic>
      </p:graphicFrame>
      <p:pic>
        <p:nvPicPr>
          <p:cNvPr id="7" name="Picture 6" descr="cas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8999"/>
            <a:ext cx="4685170" cy="3429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5536" y="6581001"/>
            <a:ext cx="4445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Page, </a:t>
            </a:r>
            <a:r>
              <a:rPr lang="en-US" sz="1200" dirty="0" err="1" smtClean="0"/>
              <a:t>Prakash</a:t>
            </a:r>
            <a:r>
              <a:rPr lang="en-US" sz="1200" dirty="0" smtClean="0"/>
              <a:t>, </a:t>
            </a:r>
            <a:r>
              <a:rPr lang="en-US" sz="1200" dirty="0" err="1" smtClean="0"/>
              <a:t>Lattimer</a:t>
            </a:r>
            <a:r>
              <a:rPr lang="en-US" sz="1200" dirty="0" smtClean="0"/>
              <a:t>, Steiner, Phys.Rev.Lett.106:081101,2011</a:t>
            </a:r>
            <a:endParaRPr lang="en-US" sz="1200" dirty="0"/>
          </a:p>
        </p:txBody>
      </p:sp>
      <p:pic>
        <p:nvPicPr>
          <p:cNvPr id="9" name="Picture 8" descr="cooling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2896" y="3433145"/>
            <a:ext cx="4257115" cy="34522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20072" y="6581001"/>
            <a:ext cx="35299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Blaschke, Grigorian, </a:t>
            </a:r>
            <a:r>
              <a:rPr lang="en-US" sz="1200" dirty="0" err="1" smtClean="0"/>
              <a:t>Prog.Part.Nucl.Phys</a:t>
            </a:r>
            <a:r>
              <a:rPr lang="en-US" sz="1200" dirty="0" smtClean="0"/>
              <a:t>. 59 (2007)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PSR J1614-2230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708546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abic Typesetting" pitchFamily="66" charset="-78"/>
              <a:buChar char="ہ"/>
            </a:pPr>
            <a:endParaRPr lang="en-US" dirty="0" smtClean="0"/>
          </a:p>
          <a:p>
            <a:pPr>
              <a:buFont typeface="Arabic Typesetting" pitchFamily="66" charset="-78"/>
              <a:buChar char="ہ"/>
            </a:pPr>
            <a:endParaRPr lang="en-US" dirty="0" smtClean="0"/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Binary system in </a:t>
            </a:r>
            <a:r>
              <a:rPr lang="en-US" dirty="0" err="1" smtClean="0"/>
              <a:t>Scorpius</a:t>
            </a:r>
            <a:endParaRPr lang="en-US" dirty="0" smtClean="0"/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1200 parsecs from Earth</a:t>
            </a:r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NS - millisecond pulsar  (P=3.15 ms) </a:t>
            </a:r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white dwarf companion</a:t>
            </a:r>
          </a:p>
          <a:p>
            <a:endParaRPr lang="en-US" dirty="0" smtClean="0"/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Recycled pulsar – accretion</a:t>
            </a:r>
          </a:p>
          <a:p>
            <a:pPr>
              <a:buFont typeface="Arabic Typesetting" pitchFamily="66" charset="-78"/>
              <a:buChar char="ہ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Time signal is getting delayed when passing near massive object.</a:t>
            </a:r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General relativistic effect.</a:t>
            </a:r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Size of the effect depends on the mass and inclination angle.</a:t>
            </a:r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Pulse delay best to measure when pulsar is exactly behind companion</a:t>
            </a:r>
            <a:endParaRPr lang="en-US" dirty="0"/>
          </a:p>
        </p:txBody>
      </p:sp>
      <p:pic>
        <p:nvPicPr>
          <p:cNvPr id="7" name="Picture 6" descr="ilust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72816"/>
            <a:ext cx="4499992" cy="345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PSR J1614-2230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708546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abic Typesetting" pitchFamily="66" charset="-78"/>
              <a:buChar char="ہ"/>
            </a:pPr>
            <a:endParaRPr lang="en-US" dirty="0" smtClean="0"/>
          </a:p>
          <a:p>
            <a:pPr>
              <a:buFont typeface="Arabic Typesetting" pitchFamily="66" charset="-78"/>
              <a:buChar char="ہ"/>
            </a:pPr>
            <a:endParaRPr lang="en-US" dirty="0" smtClean="0"/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Binary system in </a:t>
            </a:r>
            <a:r>
              <a:rPr lang="en-US" dirty="0" err="1" smtClean="0"/>
              <a:t>Scorpius</a:t>
            </a:r>
            <a:endParaRPr lang="en-US" dirty="0" smtClean="0"/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1200 parsecs from Earth</a:t>
            </a:r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Neutron star with white dwarf companion</a:t>
            </a:r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NS - millisecond pulsar  (P=3.15 ms)</a:t>
            </a:r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Recycled pulsar – accretion</a:t>
            </a:r>
          </a:p>
          <a:p>
            <a:pPr>
              <a:buFont typeface="Arabic Typesetting" pitchFamily="66" charset="-78"/>
              <a:buChar char="ہ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Time signal is getting delayed when passing near massive object.</a:t>
            </a:r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General relativistic effect.</a:t>
            </a:r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Size of the effect depends on mass and inclination angle.</a:t>
            </a:r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Pulse delay best to measure when pulsar is exactly behind companion</a:t>
            </a:r>
          </a:p>
        </p:txBody>
      </p:sp>
      <p:pic>
        <p:nvPicPr>
          <p:cNvPr id="6" name="Picture 5" descr="orb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1847861"/>
            <a:ext cx="8991600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PSR J1614-2230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340768"/>
            <a:ext cx="7044108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abic Typesetting" pitchFamily="66" charset="-78"/>
              <a:buChar char="ہ"/>
            </a:pPr>
            <a:endParaRPr lang="en-US" dirty="0" smtClean="0"/>
          </a:p>
          <a:p>
            <a:pPr>
              <a:buFont typeface="Arabic Typesetting" pitchFamily="66" charset="-78"/>
              <a:buChar char="ہ"/>
            </a:pPr>
            <a:endParaRPr lang="en-US" dirty="0" smtClean="0"/>
          </a:p>
          <a:p>
            <a:r>
              <a:rPr lang="en-US" sz="2000" b="1" dirty="0" smtClean="0"/>
              <a:t>Observational Results:</a:t>
            </a:r>
          </a:p>
          <a:p>
            <a:endParaRPr lang="en-US" dirty="0" smtClean="0"/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89.17 inclination angle</a:t>
            </a:r>
          </a:p>
          <a:p>
            <a:pPr>
              <a:buFont typeface="Arabic Typesetting" pitchFamily="66" charset="-78"/>
              <a:buChar char="ہ"/>
            </a:pPr>
            <a:endParaRPr lang="en-US" dirty="0" smtClean="0"/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companion mass of 0.5 solar masses.</a:t>
            </a:r>
          </a:p>
          <a:p>
            <a:r>
              <a:rPr lang="en-US" dirty="0" smtClean="0"/>
              <a:t>  </a:t>
            </a:r>
            <a:r>
              <a:rPr lang="en-US" sz="1400" dirty="0" smtClean="0"/>
              <a:t>(companion is a helium-carbon-oxygen white dwarf)</a:t>
            </a:r>
          </a:p>
          <a:p>
            <a:pPr>
              <a:buFont typeface="Arabic Typesetting" pitchFamily="66" charset="-78"/>
              <a:buChar char="ہ"/>
            </a:pPr>
            <a:endParaRPr lang="en-US" dirty="0" smtClean="0"/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neutron star mass:</a:t>
            </a:r>
          </a:p>
          <a:p>
            <a:pPr>
              <a:buFont typeface="Arabic Typesetting" pitchFamily="66" charset="-78"/>
              <a:buChar char="ہ"/>
            </a:pPr>
            <a:endParaRPr lang="en-US" dirty="0" smtClean="0"/>
          </a:p>
          <a:p>
            <a:pPr lvl="1"/>
            <a:r>
              <a:rPr lang="en-US" dirty="0" smtClean="0"/>
              <a:t>				 </a:t>
            </a:r>
            <a:r>
              <a:rPr lang="en-US" b="1" dirty="0" smtClean="0">
                <a:solidFill>
                  <a:srgbClr val="C00000"/>
                </a:solidFill>
              </a:rPr>
              <a:t>WORLD</a:t>
            </a:r>
            <a:r>
              <a:rPr lang="en-US" dirty="0" smtClean="0"/>
              <a:t> </a:t>
            </a:r>
            <a:r>
              <a:rPr lang="en-US" sz="1000" dirty="0" smtClean="0"/>
              <a:t>(universal? intergalactic?) </a:t>
            </a:r>
            <a:r>
              <a:rPr lang="en-US" b="1" dirty="0" smtClean="0">
                <a:solidFill>
                  <a:srgbClr val="C00000"/>
                </a:solidFill>
              </a:rPr>
              <a:t>RECORD!</a:t>
            </a:r>
          </a:p>
          <a:p>
            <a:r>
              <a:rPr lang="da-DK" dirty="0" smtClean="0"/>
              <a:t>	  P.Demorest et al., Nature 467, 1081-1083 (2010)</a:t>
            </a:r>
            <a:endParaRPr lang="en-US" dirty="0" smtClean="0"/>
          </a:p>
          <a:p>
            <a:endParaRPr lang="en-US" dirty="0" smtClean="0"/>
          </a:p>
          <a:p>
            <a:pPr>
              <a:buFont typeface="Arabic Typesetting" pitchFamily="66" charset="-78"/>
              <a:buChar char="ہ"/>
            </a:pPr>
            <a:r>
              <a:rPr lang="en-US" dirty="0" smtClean="0"/>
              <a:t> Highest </a:t>
            </a:r>
            <a:r>
              <a:rPr lang="en-US" u="sng" dirty="0" smtClean="0"/>
              <a:t>well known</a:t>
            </a:r>
            <a:r>
              <a:rPr lang="en-US" dirty="0" smtClean="0"/>
              <a:t> mass of NS before:</a:t>
            </a:r>
          </a:p>
          <a:p>
            <a:r>
              <a:rPr lang="en-US" dirty="0" smtClean="0"/>
              <a:t>  </a:t>
            </a:r>
            <a:r>
              <a:rPr lang="en-US" sz="1400" dirty="0" smtClean="0"/>
              <a:t>(there are heavier, but far less precisely measured candidates)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75656" y="4365104"/>
          <a:ext cx="2592288" cy="432048"/>
        </p:xfrm>
        <a:graphic>
          <a:graphicData uri="http://schemas.openxmlformats.org/presentationml/2006/ole">
            <p:oleObj spid="_x0000_s444418" name="Równanie" r:id="rId3" imgW="1371600" imgH="228600" progId="Equation.3">
              <p:embed/>
            </p:oleObj>
          </a:graphicData>
        </a:graphic>
      </p:graphicFrame>
      <p:graphicFrame>
        <p:nvGraphicFramePr>
          <p:cNvPr id="441347" name="Object 3"/>
          <p:cNvGraphicFramePr>
            <a:graphicFrameLocks noChangeAspect="1"/>
          </p:cNvGraphicFramePr>
          <p:nvPr/>
        </p:nvGraphicFramePr>
        <p:xfrm>
          <a:off x="4427984" y="5211518"/>
          <a:ext cx="1079500" cy="431800"/>
        </p:xfrm>
        <a:graphic>
          <a:graphicData uri="http://schemas.openxmlformats.org/presentationml/2006/ole">
            <p:oleObj spid="_x0000_s444419" name="Równanie" r:id="rId4" imgW="571320" imgH="228600" progId="Equation.3">
              <p:embed/>
            </p:oleObj>
          </a:graphicData>
        </a:graphic>
      </p:graphicFrame>
      <p:pic>
        <p:nvPicPr>
          <p:cNvPr id="8" name="Picture 7" descr="troph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268760"/>
            <a:ext cx="3168352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PSR J1614 Is so exciting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12" name="Picture 11" descr="nstarmass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57718"/>
            <a:ext cx="6792686" cy="5271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6417254"/>
            <a:ext cx="755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Large neutron star masses (</a:t>
            </a:r>
            <a:r>
              <a:rPr lang="de-DE" dirty="0" err="1" smtClean="0"/>
              <a:t>about</a:t>
            </a:r>
            <a:r>
              <a:rPr lang="de-DE" dirty="0" smtClean="0"/>
              <a:t>           ) </a:t>
            </a:r>
            <a:r>
              <a:rPr lang="de-DE" strike="sngStrike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would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a serious constraint.</a:t>
            </a:r>
            <a:endParaRPr lang="de-DE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35386" y="6463534"/>
          <a:ext cx="622300" cy="292100"/>
        </p:xfrm>
        <a:graphic>
          <a:graphicData uri="http://schemas.openxmlformats.org/presentationml/2006/ole">
            <p:oleObj spid="_x0000_s574465" name="Equation" r:id="rId4" imgW="62208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starmass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57718"/>
            <a:ext cx="6792686" cy="52716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PSR J1614 Is so exciting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6" name="Oval 5"/>
          <p:cNvSpPr/>
          <p:nvPr/>
        </p:nvSpPr>
        <p:spPr>
          <a:xfrm rot="20125369">
            <a:off x="4145723" y="1136992"/>
            <a:ext cx="1932596" cy="111931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3438" y="857232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</a:rPr>
              <a:t>?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1714488"/>
            <a:ext cx="17340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Mass correlates</a:t>
            </a:r>
          </a:p>
          <a:p>
            <a:r>
              <a:rPr lang="en-US" dirty="0" smtClean="0"/>
              <a:t>to stiffness.</a:t>
            </a:r>
          </a:p>
          <a:p>
            <a:endParaRPr lang="en-US" dirty="0" smtClean="0"/>
          </a:p>
          <a:p>
            <a:r>
              <a:rPr lang="en-US" dirty="0" smtClean="0"/>
              <a:t>Maximum mass</a:t>
            </a:r>
          </a:p>
          <a:p>
            <a:r>
              <a:rPr lang="en-US" dirty="0" smtClean="0"/>
              <a:t>limits ‘softness’</a:t>
            </a:r>
          </a:p>
          <a:p>
            <a:endParaRPr lang="en-US" dirty="0" smtClean="0"/>
          </a:p>
          <a:p>
            <a:r>
              <a:rPr lang="en-US" dirty="0" smtClean="0"/>
              <a:t>What about</a:t>
            </a:r>
          </a:p>
          <a:p>
            <a:r>
              <a:rPr lang="en-US" dirty="0" smtClean="0"/>
              <a:t>maximum</a:t>
            </a:r>
          </a:p>
          <a:p>
            <a:r>
              <a:rPr lang="en-US" dirty="0" smtClean="0"/>
              <a:t>stiffness?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constraint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7" name="Picture 6" descr="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79631"/>
            <a:ext cx="8539091" cy="5805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Constraint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10" name="Picture 9" descr="flo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1089172"/>
            <a:ext cx="8201641" cy="5768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‘PSR J1614 + Flow’ Constraint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12" name="Picture 11" descr="nstarmass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97682"/>
            <a:ext cx="6792686" cy="527167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491880" y="2754033"/>
            <a:ext cx="1224136" cy="432048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3768" y="2689756"/>
            <a:ext cx="1077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NOT HEAVY 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ENOUGH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3043581">
            <a:off x="3871232" y="2240869"/>
            <a:ext cx="2825102" cy="613382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02507" y="2060848"/>
            <a:ext cx="1057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TROUBLE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WITH FLOW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Upper </a:t>
            </a:r>
            <a:r>
              <a:rPr lang="en-US" dirty="0" smtClean="0"/>
              <a:t>Flow Limit </a:t>
            </a:r>
            <a:r>
              <a:rPr lang="en-US" dirty="0" err="1" smtClean="0"/>
              <a:t>AnD</a:t>
            </a:r>
            <a:r>
              <a:rPr lang="en-US" dirty="0" smtClean="0"/>
              <a:t> 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6" name="Picture 5" descr="flo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4019" y="1214422"/>
            <a:ext cx="6724485" cy="55446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628" y="1124744"/>
            <a:ext cx="25839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 smtClean="0">
              <a:solidFill>
                <a:srgbClr val="FF0000"/>
              </a:solidFill>
            </a:endParaRPr>
          </a:p>
          <a:p>
            <a:endParaRPr lang="de-DE" dirty="0" smtClean="0"/>
          </a:p>
          <a:p>
            <a:r>
              <a:rPr lang="de-DE" dirty="0" smtClean="0"/>
              <a:t>If UB confirmed </a:t>
            </a:r>
          </a:p>
          <a:p>
            <a:r>
              <a:rPr lang="de-DE" dirty="0" smtClean="0"/>
              <a:t>unambiguously...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HIC can constrain </a:t>
            </a:r>
          </a:p>
          <a:p>
            <a:r>
              <a:rPr lang="de-DE" dirty="0" smtClean="0"/>
              <a:t>maximum NS </a:t>
            </a:r>
            <a:r>
              <a:rPr lang="de-DE" dirty="0" err="1" smtClean="0"/>
              <a:t>mass</a:t>
            </a:r>
            <a:r>
              <a:rPr lang="de-DE" dirty="0" smtClean="0"/>
              <a:t>!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... </a:t>
            </a:r>
            <a:r>
              <a:rPr lang="de-DE" dirty="0" err="1" smtClean="0"/>
              <a:t>estimated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smtClean="0"/>
              <a:t>: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NS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constrain</a:t>
            </a:r>
            <a:r>
              <a:rPr lang="de-DE" dirty="0" smtClean="0"/>
              <a:t> HIC: </a:t>
            </a:r>
            <a:endParaRPr lang="de-DE" dirty="0" smtClean="0"/>
          </a:p>
        </p:txBody>
      </p:sp>
      <p:graphicFrame>
        <p:nvGraphicFramePr>
          <p:cNvPr id="447490" name="Object 2"/>
          <p:cNvGraphicFramePr>
            <a:graphicFrameLocks noChangeAspect="1"/>
          </p:cNvGraphicFramePr>
          <p:nvPr/>
        </p:nvGraphicFramePr>
        <p:xfrm>
          <a:off x="223930" y="4860486"/>
          <a:ext cx="2088927" cy="368714"/>
        </p:xfrm>
        <a:graphic>
          <a:graphicData uri="http://schemas.openxmlformats.org/presentationml/2006/ole">
            <p:oleObj spid="_x0000_s447490" name="Równanie" r:id="rId4" imgW="1295280" imgH="22860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179512" y="5301208"/>
            <a:ext cx="1885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Klähn et al., </a:t>
            </a:r>
          </a:p>
          <a:p>
            <a:r>
              <a:rPr lang="de-DE" sz="1000" dirty="0" smtClean="0"/>
              <a:t>Phys.Rev. C74 (</a:t>
            </a:r>
            <a:r>
              <a:rPr lang="de-DE" sz="1000" b="1" dirty="0" smtClean="0">
                <a:solidFill>
                  <a:srgbClr val="C00000"/>
                </a:solidFill>
              </a:rPr>
              <a:t>2006</a:t>
            </a:r>
            <a:r>
              <a:rPr lang="de-DE" sz="1000" dirty="0" smtClean="0"/>
              <a:t>) 035802 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258px-Crab_Lucky_video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4742" y="1785926"/>
            <a:ext cx="10053275" cy="3000396"/>
          </a:xfrm>
          <a:prstGeom prst="rect">
            <a:avLst/>
          </a:prstGeom>
          <a:effectLst/>
        </p:spPr>
      </p:pic>
      <p:sp>
        <p:nvSpPr>
          <p:cNvPr id="18" name="Rectangle 17"/>
          <p:cNvSpPr/>
          <p:nvPr/>
        </p:nvSpPr>
        <p:spPr>
          <a:xfrm>
            <a:off x="5214942" y="1214422"/>
            <a:ext cx="2786082" cy="46434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Thomas Klähn – Symposium on NeD, Heraklion</a:t>
            </a:r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6581025"/>
            <a:ext cx="4314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Courtesy of http://www.ast.cam.ac.uk/~optics/Lucky_Web_site</a:t>
            </a:r>
            <a:endParaRPr lang="de-DE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42908" y="1785926"/>
            <a:ext cx="6929486" cy="3000396"/>
          </a:xfrm>
          <a:prstGeom prst="rect">
            <a:avLst/>
          </a:prstGeom>
          <a:noFill/>
          <a:ln w="228600" cap="rnd">
            <a:solidFill>
              <a:schemeClr val="tx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own Arrow 9"/>
          <p:cNvSpPr/>
          <p:nvPr/>
        </p:nvSpPr>
        <p:spPr>
          <a:xfrm flipV="1">
            <a:off x="5143504" y="3786190"/>
            <a:ext cx="142876" cy="1505647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764305" y="5000637"/>
            <a:ext cx="2165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u="sng" dirty="0" smtClean="0">
                <a:solidFill>
                  <a:schemeClr val="bg1"/>
                </a:solidFill>
                <a:latin typeface="Chiller" pitchFamily="82" charset="0"/>
              </a:rPr>
              <a:t>CRAB PULSAR 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000628" y="5459752"/>
          <a:ext cx="4238612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38216"/>
                <a:gridCol w="1000132"/>
                <a:gridCol w="1000132"/>
                <a:gridCol w="100013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Age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955 yrs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Rotation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29.6</a:t>
                      </a:r>
                      <a:r>
                        <a:rPr lang="de-DE" b="1" baseline="0" dirty="0" smtClean="0">
                          <a:solidFill>
                            <a:schemeClr val="bg1"/>
                          </a:solidFill>
                        </a:rPr>
                        <a:t> /s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Mass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Radius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Luminosity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B-field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de-DE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-142908" y="1285860"/>
            <a:ext cx="2786082" cy="464347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Quark Matter in PSR J1614?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10" name="Content Placeholder 7" descr="PlaygroundSketch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556792"/>
            <a:ext cx="5328592" cy="49227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67544" y="1268760"/>
            <a:ext cx="3387530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Can QM be present in PSR J1614?</a:t>
            </a:r>
            <a:endParaRPr lang="en-US" sz="1400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Presently, one cannot know</a:t>
            </a:r>
          </a:p>
          <a:p>
            <a:r>
              <a:rPr lang="en-US" dirty="0" smtClean="0"/>
              <a:t>whether quark matter exists in </a:t>
            </a:r>
          </a:p>
          <a:p>
            <a:r>
              <a:rPr lang="en-US" dirty="0" smtClean="0"/>
              <a:t>PSR J1614.</a:t>
            </a:r>
          </a:p>
          <a:p>
            <a:endParaRPr lang="en-US" dirty="0" smtClean="0"/>
          </a:p>
          <a:p>
            <a:r>
              <a:rPr lang="en-US" dirty="0" smtClean="0"/>
              <a:t>However,</a:t>
            </a:r>
            <a:r>
              <a:rPr lang="en-US" sz="1400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if there is NO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quark matter in this object,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it is in no other NS we know.</a:t>
            </a:r>
          </a:p>
          <a:p>
            <a:endParaRPr lang="en-US" dirty="0" smtClean="0"/>
          </a:p>
          <a:p>
            <a:r>
              <a:rPr lang="en-US" sz="1400" i="1" dirty="0" smtClean="0">
                <a:solidFill>
                  <a:srgbClr val="C00000"/>
                </a:solidFill>
              </a:rPr>
              <a:t>Why is this so?</a:t>
            </a:r>
          </a:p>
          <a:p>
            <a:r>
              <a:rPr lang="en-US" dirty="0" smtClean="0"/>
              <a:t>The more massive a NS is</a:t>
            </a:r>
          </a:p>
          <a:p>
            <a:r>
              <a:rPr lang="en-US" dirty="0" smtClean="0"/>
              <a:t>the higher is the central density</a:t>
            </a:r>
            <a:r>
              <a:rPr lang="en-US" sz="1400" dirty="0" smtClean="0"/>
              <a:t>.</a:t>
            </a:r>
          </a:p>
          <a:p>
            <a:endParaRPr lang="en-US" dirty="0" smtClean="0"/>
          </a:p>
          <a:p>
            <a:r>
              <a:rPr lang="en-US" sz="1400" i="1" dirty="0" smtClean="0"/>
              <a:t>Would clarifying the question of QM in NS</a:t>
            </a:r>
          </a:p>
          <a:p>
            <a:r>
              <a:rPr lang="en-US" sz="1400" i="1" dirty="0" smtClean="0"/>
              <a:t>affect experiments which explore the </a:t>
            </a:r>
          </a:p>
          <a:p>
            <a:r>
              <a:rPr lang="en-US" sz="1400" i="1" dirty="0" smtClean="0"/>
              <a:t>QCD phase transition?</a:t>
            </a:r>
            <a:endParaRPr lang="en-US" i="1" dirty="0" smtClean="0"/>
          </a:p>
          <a:p>
            <a:r>
              <a:rPr lang="en-US" dirty="0" smtClean="0"/>
              <a:t>It </a:t>
            </a:r>
            <a:r>
              <a:rPr lang="en-US" u="sng" dirty="0" smtClean="0"/>
              <a:t>certainly</a:t>
            </a:r>
            <a:r>
              <a:rPr lang="en-US" dirty="0" smtClean="0"/>
              <a:t> would! And more than</a:t>
            </a:r>
          </a:p>
          <a:p>
            <a:r>
              <a:rPr lang="en-US" dirty="0" smtClean="0"/>
              <a:t>this… we would LEARN a lot!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‘PSR J1614 + Flow’ constraint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12" name="Picture 11" descr="nstarmass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97682"/>
            <a:ext cx="6792686" cy="527167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3491880" y="2754033"/>
            <a:ext cx="1224136" cy="432048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83768" y="2689756"/>
            <a:ext cx="10771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NOT HEAVY 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ENOUGH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3043581">
            <a:off x="3871232" y="2240869"/>
            <a:ext cx="2825102" cy="613382"/>
          </a:xfrm>
          <a:prstGeom prst="ellipse">
            <a:avLst/>
          </a:prstGeom>
          <a:solidFill>
            <a:srgbClr val="FF0000">
              <a:alpha val="24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02507" y="2060848"/>
            <a:ext cx="1057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TROUBLE</a:t>
            </a:r>
            <a:br>
              <a:rPr lang="en-US" sz="1400" b="1" dirty="0" smtClean="0">
                <a:solidFill>
                  <a:srgbClr val="FF0000"/>
                </a:solidFill>
              </a:rPr>
            </a:br>
            <a:r>
              <a:rPr lang="en-US" sz="1400" b="1" dirty="0" smtClean="0">
                <a:solidFill>
                  <a:srgbClr val="FF0000"/>
                </a:solidFill>
              </a:rPr>
              <a:t>WITH FLOW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3500438"/>
            <a:ext cx="200888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Purely nuclear </a:t>
            </a:r>
            <a:r>
              <a:rPr lang="en-US" b="1" dirty="0" err="1" smtClean="0">
                <a:solidFill>
                  <a:srgbClr val="FF0000"/>
                </a:solidFill>
              </a:rPr>
              <a:t>EoS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What about QM?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Quark matter in PSR J1614?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107504" y="1340768"/>
            <a:ext cx="922880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One of the big unknowns when describing</a:t>
            </a:r>
          </a:p>
          <a:p>
            <a:r>
              <a:rPr lang="en-US" sz="3200" dirty="0" smtClean="0"/>
              <a:t>quark matter in NSs is the </a:t>
            </a:r>
            <a:r>
              <a:rPr lang="en-US" sz="3200" dirty="0" smtClean="0">
                <a:solidFill>
                  <a:srgbClr val="C00000"/>
                </a:solidFill>
              </a:rPr>
              <a:t>nuclear</a:t>
            </a:r>
            <a:r>
              <a:rPr lang="en-US" sz="3200" dirty="0" smtClean="0"/>
              <a:t> equation of state.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pratice</a:t>
            </a:r>
            <a:r>
              <a:rPr lang="en-US" dirty="0" smtClean="0"/>
              <a:t>: nuclear and quark matter are modeled independently -&gt; Maxwell/Gibbs</a:t>
            </a:r>
            <a:endParaRPr lang="en-US" dirty="0" smtClean="0"/>
          </a:p>
          <a:p>
            <a:r>
              <a:rPr lang="en-US" dirty="0" smtClean="0"/>
              <a:t>Favorable: Nucleons (…, </a:t>
            </a:r>
            <a:r>
              <a:rPr lang="en-US" dirty="0" err="1" smtClean="0"/>
              <a:t>diquarks</a:t>
            </a:r>
            <a:r>
              <a:rPr lang="en-US" dirty="0" smtClean="0"/>
              <a:t>, mesons) as quark correlations.</a:t>
            </a:r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/>
              <a:t>Already on the quark matter level we </a:t>
            </a:r>
          </a:p>
          <a:p>
            <a:r>
              <a:rPr lang="en-US" sz="3200" dirty="0" smtClean="0"/>
              <a:t>rely on effective models.</a:t>
            </a:r>
          </a:p>
          <a:p>
            <a:endParaRPr lang="en-US" sz="3200" dirty="0" smtClean="0"/>
          </a:p>
          <a:p>
            <a:r>
              <a:rPr lang="en-US" sz="3200" dirty="0" smtClean="0"/>
              <a:t>Need good phenomenology to fix parameters.</a:t>
            </a:r>
          </a:p>
          <a:p>
            <a:r>
              <a:rPr lang="en-US" sz="3200" dirty="0" smtClean="0"/>
              <a:t>Aim: A hybrid </a:t>
            </a:r>
            <a:r>
              <a:rPr lang="en-US" sz="3200" dirty="0" err="1" smtClean="0"/>
              <a:t>EoS</a:t>
            </a:r>
            <a:r>
              <a:rPr lang="en-US" sz="3200" dirty="0" smtClean="0"/>
              <a:t>, consistent with NS </a:t>
            </a:r>
            <a:r>
              <a:rPr lang="en-US" sz="3200" u="sng" dirty="0" smtClean="0"/>
              <a:t>and</a:t>
            </a:r>
            <a:r>
              <a:rPr lang="en-US" sz="3200" dirty="0" smtClean="0"/>
              <a:t> HIC data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       applicable at relevant ranges of</a:t>
            </a:r>
          </a:p>
          <a:p>
            <a:r>
              <a:rPr lang="en-US" sz="3200" dirty="0" smtClean="0"/>
              <a:t>        temperature, density and asymmetry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gm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5499633"/>
            <a:ext cx="2714644" cy="1144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725" y="330200"/>
            <a:ext cx="7954963" cy="444737"/>
          </a:xfrm>
        </p:spPr>
        <p:txBody>
          <a:bodyPr>
            <a:noAutofit/>
          </a:bodyPr>
          <a:lstStyle/>
          <a:p>
            <a:r>
              <a:rPr lang="de-DE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hiller" pitchFamily="82" charset="0"/>
              </a:rPr>
              <a:t>Quark Matter</a:t>
            </a:r>
            <a:endParaRPr lang="de-DE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Chiller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193" y="716894"/>
            <a:ext cx="827534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Confinement and DCSB are features of QCD.</a:t>
            </a:r>
          </a:p>
          <a:p>
            <a:r>
              <a:rPr lang="de-DE" dirty="0" err="1" smtClean="0">
                <a:solidFill>
                  <a:srgbClr val="C00000"/>
                </a:solidFill>
              </a:rPr>
              <a:t>Currently</a:t>
            </a:r>
            <a:r>
              <a:rPr lang="de-DE" dirty="0" smtClean="0">
                <a:solidFill>
                  <a:srgbClr val="C00000"/>
                </a:solidFill>
              </a:rPr>
              <a:t>, </a:t>
            </a:r>
            <a:r>
              <a:rPr lang="de-DE" dirty="0" err="1" smtClean="0">
                <a:solidFill>
                  <a:srgbClr val="C00000"/>
                </a:solidFill>
              </a:rPr>
              <a:t>none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the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existing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models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addresses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both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features</a:t>
            </a:r>
            <a:endParaRPr lang="de-DE" dirty="0" smtClean="0">
              <a:solidFill>
                <a:srgbClr val="C00000"/>
              </a:solidFill>
            </a:endParaRPr>
          </a:p>
          <a:p>
            <a:r>
              <a:rPr lang="de-DE" dirty="0" err="1" smtClean="0">
                <a:solidFill>
                  <a:srgbClr val="C00000"/>
                </a:solidFill>
              </a:rPr>
              <a:t>consistently</a:t>
            </a:r>
            <a:r>
              <a:rPr lang="de-DE" dirty="0" smtClean="0">
                <a:solidFill>
                  <a:srgbClr val="C00000"/>
                </a:solidFill>
              </a:rPr>
              <a:t> in a ‚</a:t>
            </a:r>
            <a:r>
              <a:rPr lang="de-DE" dirty="0" err="1" smtClean="0">
                <a:solidFill>
                  <a:srgbClr val="C00000"/>
                </a:solidFill>
              </a:rPr>
              <a:t>first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principle</a:t>
            </a:r>
            <a:r>
              <a:rPr lang="de-DE" dirty="0" smtClean="0">
                <a:solidFill>
                  <a:srgbClr val="C00000"/>
                </a:solidFill>
              </a:rPr>
              <a:t>‘ </a:t>
            </a:r>
            <a:r>
              <a:rPr lang="de-DE" dirty="0" err="1" smtClean="0">
                <a:solidFill>
                  <a:srgbClr val="C00000"/>
                </a:solidFill>
              </a:rPr>
              <a:t>approach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at</a:t>
            </a:r>
            <a:r>
              <a:rPr lang="de-DE" dirty="0" smtClean="0">
                <a:solidFill>
                  <a:srgbClr val="C00000"/>
                </a:solidFill>
              </a:rPr>
              <a:t> relevant </a:t>
            </a:r>
            <a:r>
              <a:rPr lang="de-DE" dirty="0" err="1" smtClean="0">
                <a:solidFill>
                  <a:srgbClr val="C00000"/>
                </a:solidFill>
              </a:rPr>
              <a:t>densities</a:t>
            </a:r>
            <a:r>
              <a:rPr lang="de-DE" dirty="0" smtClean="0">
                <a:solidFill>
                  <a:srgbClr val="C00000"/>
                </a:solidFill>
              </a:rPr>
              <a:t>.</a:t>
            </a:r>
            <a:endParaRPr lang="de-DE" dirty="0" smtClean="0">
              <a:solidFill>
                <a:srgbClr val="C00000"/>
              </a:solidFill>
            </a:endParaRPr>
          </a:p>
          <a:p>
            <a:endParaRPr lang="de-DE" dirty="0" smtClean="0"/>
          </a:p>
          <a:p>
            <a:r>
              <a:rPr lang="de-DE" b="1" u="sng" dirty="0" smtClean="0"/>
              <a:t>Bag-Model: </a:t>
            </a:r>
          </a:p>
          <a:p>
            <a:r>
              <a:rPr lang="de-DE" dirty="0" smtClean="0"/>
              <a:t>While Bag-models certainly account for confinement (constructed to do exactly this)</a:t>
            </a:r>
          </a:p>
          <a:p>
            <a:r>
              <a:rPr lang="de-DE" dirty="0" smtClean="0"/>
              <a:t>they do not exhibit DCSB (quark masses are fixed).</a:t>
            </a:r>
          </a:p>
          <a:p>
            <a:r>
              <a:rPr lang="de-DE" b="1" u="sng" dirty="0" smtClean="0"/>
              <a:t>NJL-Model</a:t>
            </a:r>
          </a:p>
          <a:p>
            <a:r>
              <a:rPr lang="de-DE" dirty="0" smtClean="0"/>
              <a:t>While NJL-type models certainly account for DCSB (applied, because they do)</a:t>
            </a:r>
          </a:p>
          <a:p>
            <a:r>
              <a:rPr lang="de-DE" dirty="0" smtClean="0"/>
              <a:t>they do not (trivialy) exhibit confinement.</a:t>
            </a:r>
          </a:p>
          <a:p>
            <a:r>
              <a:rPr lang="de-DE" dirty="0" smtClean="0"/>
              <a:t>Modifications to </a:t>
            </a:r>
            <a:r>
              <a:rPr lang="de-DE" dirty="0" err="1" smtClean="0"/>
              <a:t>address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smtClean="0"/>
              <a:t>exist (e.g. PNJL)</a:t>
            </a:r>
          </a:p>
          <a:p>
            <a:r>
              <a:rPr lang="de-DE" dirty="0" smtClean="0"/>
              <a:t>Still holds: </a:t>
            </a:r>
            <a:r>
              <a:rPr lang="de-DE" dirty="0" smtClean="0">
                <a:solidFill>
                  <a:srgbClr val="C00000"/>
                </a:solidFill>
              </a:rPr>
              <a:t>Inspired by, but not based on QCD.</a:t>
            </a:r>
          </a:p>
          <a:p>
            <a:endParaRPr lang="de-DE" dirty="0" smtClean="0">
              <a:solidFill>
                <a:srgbClr val="C00000"/>
              </a:solidFill>
            </a:endParaRPr>
          </a:p>
          <a:p>
            <a:r>
              <a:rPr lang="de-DE" b="1" u="sng" dirty="0" smtClean="0"/>
              <a:t>Lattice QCD</a:t>
            </a:r>
            <a:r>
              <a:rPr lang="de-DE" dirty="0" smtClean="0"/>
              <a:t> still fails at T=0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relevant</a:t>
            </a:r>
            <a:r>
              <a:rPr lang="de-DE" dirty="0" smtClean="0"/>
              <a:t> </a:t>
            </a:r>
            <a:r>
              <a:rPr lang="el-GR" dirty="0" smtClean="0"/>
              <a:t>μ</a:t>
            </a:r>
            <a:endParaRPr lang="de-DE" dirty="0" smtClean="0"/>
          </a:p>
          <a:p>
            <a:r>
              <a:rPr lang="de-DE" b="1" u="sng" dirty="0" err="1" smtClean="0">
                <a:solidFill>
                  <a:srgbClr val="C00000"/>
                </a:solidFill>
              </a:rPr>
              <a:t>Possible</a:t>
            </a:r>
            <a:r>
              <a:rPr lang="de-DE" b="1" u="sng" dirty="0" smtClean="0">
                <a:solidFill>
                  <a:srgbClr val="C00000"/>
                </a:solidFill>
              </a:rPr>
              <a:t> </a:t>
            </a:r>
            <a:r>
              <a:rPr lang="de-DE" b="1" u="sng" dirty="0" err="1" smtClean="0">
                <a:solidFill>
                  <a:srgbClr val="C00000"/>
                </a:solidFill>
              </a:rPr>
              <a:t>approach</a:t>
            </a:r>
            <a:r>
              <a:rPr lang="de-DE" b="1" u="sng" dirty="0" smtClean="0">
                <a:solidFill>
                  <a:srgbClr val="C00000"/>
                </a:solidFill>
              </a:rPr>
              <a:t>: In-medium </a:t>
            </a:r>
            <a:r>
              <a:rPr lang="de-DE" b="1" u="sng" dirty="0" err="1" smtClean="0">
                <a:solidFill>
                  <a:srgbClr val="C00000"/>
                </a:solidFill>
              </a:rPr>
              <a:t>Dyson</a:t>
            </a:r>
            <a:r>
              <a:rPr lang="de-DE" b="1" u="sng" dirty="0" smtClean="0">
                <a:solidFill>
                  <a:srgbClr val="C00000"/>
                </a:solidFill>
              </a:rPr>
              <a:t>-Schwinger </a:t>
            </a:r>
            <a:r>
              <a:rPr lang="de-DE" b="1" u="sng" dirty="0" err="1" smtClean="0">
                <a:solidFill>
                  <a:srgbClr val="C00000"/>
                </a:solidFill>
              </a:rPr>
              <a:t>e</a:t>
            </a:r>
            <a:r>
              <a:rPr lang="de-DE" b="1" u="sng" dirty="0" err="1" smtClean="0">
                <a:solidFill>
                  <a:srgbClr val="C00000"/>
                </a:solidFill>
              </a:rPr>
              <a:t>quations</a:t>
            </a:r>
            <a:endParaRPr lang="de-DE" b="1" u="sng" dirty="0" smtClean="0">
              <a:solidFill>
                <a:srgbClr val="C00000"/>
              </a:solidFill>
            </a:endParaRPr>
          </a:p>
          <a:p>
            <a:r>
              <a:rPr lang="de-DE" dirty="0" smtClean="0"/>
              <a:t>Derive gap equations from QCD-Action. Self consistent self energies.</a:t>
            </a:r>
          </a:p>
          <a:p>
            <a:r>
              <a:rPr lang="de-DE" dirty="0" smtClean="0"/>
              <a:t>Successfuly applied to describe meson and hadron properties</a:t>
            </a:r>
          </a:p>
          <a:p>
            <a:r>
              <a:rPr lang="de-DE" dirty="0" smtClean="0"/>
              <a:t>Extension from vacuum to finite densities desirable</a:t>
            </a:r>
          </a:p>
          <a:p>
            <a:r>
              <a:rPr lang="de-DE" dirty="0" smtClean="0"/>
              <a:t>→ EoS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smtClean="0"/>
              <a:t>a QCD 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smtClean="0"/>
              <a:t>framework 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Thomas Klähn – Symposium on NeD, Heraklion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de-DE" dirty="0" err="1" smtClean="0"/>
              <a:t>Hadrons</a:t>
            </a:r>
            <a:r>
              <a:rPr lang="de-DE" dirty="0" smtClean="0"/>
              <a:t> As Quark </a:t>
            </a:r>
            <a:r>
              <a:rPr lang="de-DE" dirty="0" err="1" smtClean="0"/>
              <a:t>Bound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3690" y="6004644"/>
            <a:ext cx="8458200" cy="5207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6" descr="Faddeev_Nuc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838" y="1693886"/>
            <a:ext cx="5340350" cy="1689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400" y="1304038"/>
            <a:ext cx="520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Problem is attacked in vacuum</a:t>
            </a:r>
            <a:r>
              <a:rPr lang="de-DE" dirty="0" smtClean="0"/>
              <a:t>   </a:t>
            </a:r>
            <a:r>
              <a:rPr lang="de-DE" b="1" dirty="0" smtClean="0">
                <a:solidFill>
                  <a:srgbClr val="0070C0"/>
                </a:solidFill>
              </a:rPr>
              <a:t>Faddeev Equations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400" y="3389857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Baryons as composites of confined quarks and diquarks</a:t>
            </a:r>
          </a:p>
          <a:p>
            <a:r>
              <a:rPr lang="de-DE" dirty="0" smtClean="0"/>
              <a:t>         q-propagator,          d-propagator,      Bethe-Salpeter-Ampl.,     Faddeev Ampl.</a:t>
            </a:r>
          </a:p>
          <a:p>
            <a:endParaRPr lang="de-DE" dirty="0" smtClean="0"/>
          </a:p>
          <a:p>
            <a:endParaRPr lang="de-DE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0716" y="387580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8226" y="383605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8226" y="3909076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179712" y="3753983"/>
          <a:ext cx="177800" cy="203200"/>
        </p:xfrm>
        <a:graphic>
          <a:graphicData uri="http://schemas.openxmlformats.org/presentationml/2006/ole">
            <p:oleObj spid="_x0000_s532482" name="Equation" r:id="rId4" imgW="177480" imgH="20304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544689" y="3771458"/>
          <a:ext cx="228600" cy="203200"/>
        </p:xfrm>
        <a:graphic>
          <a:graphicData uri="http://schemas.openxmlformats.org/presentationml/2006/ole">
            <p:oleObj spid="_x0000_s532483" name="Equation" r:id="rId5" imgW="228600" imgH="20304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5717250" y="1632426"/>
            <a:ext cx="3103222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Cloet et al.  (2008)</a:t>
            </a:r>
          </a:p>
          <a:p>
            <a:r>
              <a:rPr lang="en-US" sz="1400" b="1" dirty="0" smtClean="0"/>
              <a:t>Current quark mass dependence of </a:t>
            </a:r>
          </a:p>
          <a:p>
            <a:r>
              <a:rPr lang="en-US" sz="1400" b="1" dirty="0" smtClean="0"/>
              <a:t>nucleon magnetic moments and radii</a:t>
            </a:r>
          </a:p>
          <a:p>
            <a:endParaRPr lang="en-US" sz="1400" b="1" dirty="0" smtClean="0"/>
          </a:p>
          <a:p>
            <a:r>
              <a:rPr lang="de-DE" sz="1400" dirty="0" smtClean="0"/>
              <a:t>Eichmann et al. (2008)</a:t>
            </a:r>
            <a:endParaRPr lang="en-US" sz="1400" dirty="0" smtClean="0"/>
          </a:p>
          <a:p>
            <a:r>
              <a:rPr lang="en-US" sz="1400" b="1" dirty="0" smtClean="0"/>
              <a:t>The nucleon as a QCD bound state </a:t>
            </a:r>
          </a:p>
          <a:p>
            <a:r>
              <a:rPr lang="en-US" sz="1400" b="1" dirty="0" smtClean="0"/>
              <a:t>in a </a:t>
            </a:r>
            <a:r>
              <a:rPr lang="en-US" sz="1400" b="1" dirty="0" err="1" smtClean="0"/>
              <a:t>Faddeev</a:t>
            </a:r>
            <a:r>
              <a:rPr lang="en-US" sz="1400" b="1" dirty="0" smtClean="0"/>
              <a:t> approach.</a:t>
            </a:r>
            <a:endParaRPr lang="de-DE" sz="1400" dirty="0"/>
          </a:p>
        </p:txBody>
      </p:sp>
      <p:pic>
        <p:nvPicPr>
          <p:cNvPr id="15" name="Picture 14" descr="figbseD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624" y="4326107"/>
            <a:ext cx="5985130" cy="1706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03861" y="3993550"/>
            <a:ext cx="26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Bethe Salpeter Equations</a:t>
            </a:r>
          </a:p>
          <a:p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6217316" y="4488816"/>
            <a:ext cx="24028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P. Maris (2002)</a:t>
            </a:r>
          </a:p>
          <a:p>
            <a:r>
              <a:rPr lang="de-DE" sz="1400" b="1" dirty="0" smtClean="0"/>
              <a:t>Effective masses of diquarks.</a:t>
            </a:r>
          </a:p>
          <a:p>
            <a:endParaRPr lang="de-DE" sz="1400" b="1" dirty="0" smtClean="0"/>
          </a:p>
          <a:p>
            <a:r>
              <a:rPr lang="en-US" sz="1400" dirty="0" err="1" smtClean="0"/>
              <a:t>Bhagwat</a:t>
            </a:r>
            <a:r>
              <a:rPr lang="en-US" sz="1400" dirty="0" smtClean="0"/>
              <a:t> et al. (2007)</a:t>
            </a:r>
          </a:p>
          <a:p>
            <a:r>
              <a:rPr lang="en-US" sz="1400" b="1" dirty="0" err="1" smtClean="0"/>
              <a:t>Flavour</a:t>
            </a:r>
            <a:r>
              <a:rPr lang="en-US" sz="1400" b="1" dirty="0" smtClean="0"/>
              <a:t> symmetry breaking </a:t>
            </a:r>
          </a:p>
          <a:p>
            <a:r>
              <a:rPr lang="en-US" sz="1400" b="1" dirty="0" smtClean="0"/>
              <a:t>and meson masses</a:t>
            </a:r>
          </a:p>
          <a:p>
            <a:endParaRPr lang="en-US" sz="1400" b="1" dirty="0" smtClean="0"/>
          </a:p>
          <a:p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de-DE" dirty="0" err="1" smtClean="0"/>
              <a:t>Hadrons</a:t>
            </a:r>
            <a:r>
              <a:rPr lang="de-DE" dirty="0" smtClean="0"/>
              <a:t> As Quark </a:t>
            </a:r>
            <a:r>
              <a:rPr lang="de-DE" dirty="0" err="1" smtClean="0"/>
              <a:t>Bound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3690" y="6004644"/>
            <a:ext cx="8458200" cy="5207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6" descr="Faddeev_Nuc1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838" y="1693886"/>
            <a:ext cx="5340350" cy="1689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400" y="1304038"/>
            <a:ext cx="520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 smtClean="0"/>
              <a:t>Problem is attacked in vacuum</a:t>
            </a:r>
            <a:r>
              <a:rPr lang="de-DE" dirty="0" smtClean="0"/>
              <a:t>   </a:t>
            </a:r>
            <a:r>
              <a:rPr lang="de-DE" b="1" dirty="0" smtClean="0">
                <a:solidFill>
                  <a:srgbClr val="0070C0"/>
                </a:solidFill>
              </a:rPr>
              <a:t>Faddeev Equations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400" y="3389857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Baryons as composites of confined quarks and diquarks</a:t>
            </a:r>
          </a:p>
          <a:p>
            <a:r>
              <a:rPr lang="de-DE" dirty="0" smtClean="0"/>
              <a:t>         q-propagator,          d-propagator,      Bethe-Salpeter-Ampl.,     Faddeev Ampl.</a:t>
            </a:r>
          </a:p>
          <a:p>
            <a:endParaRPr lang="de-DE" dirty="0" smtClean="0"/>
          </a:p>
          <a:p>
            <a:endParaRPr lang="de-DE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0716" y="3875806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8226" y="3836050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8226" y="3909076"/>
            <a:ext cx="4286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179712" y="3753983"/>
          <a:ext cx="177800" cy="203200"/>
        </p:xfrm>
        <a:graphic>
          <a:graphicData uri="http://schemas.openxmlformats.org/presentationml/2006/ole">
            <p:oleObj spid="_x0000_s533506" name="Equation" r:id="rId4" imgW="177480" imgH="20304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544689" y="3771458"/>
          <a:ext cx="228600" cy="203200"/>
        </p:xfrm>
        <a:graphic>
          <a:graphicData uri="http://schemas.openxmlformats.org/presentationml/2006/ole">
            <p:oleObj spid="_x0000_s533507" name="Equation" r:id="rId5" imgW="228600" imgH="20304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5717250" y="1632426"/>
            <a:ext cx="3103222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/>
              <a:t>Cloet et al.  (2008)</a:t>
            </a:r>
          </a:p>
          <a:p>
            <a:r>
              <a:rPr lang="en-US" sz="1400" b="1" dirty="0" smtClean="0"/>
              <a:t>Current quark mass dependence of </a:t>
            </a:r>
          </a:p>
          <a:p>
            <a:r>
              <a:rPr lang="en-US" sz="1400" b="1" dirty="0" smtClean="0"/>
              <a:t>nucleon magnetic moments and radii</a:t>
            </a:r>
          </a:p>
          <a:p>
            <a:endParaRPr lang="en-US" sz="1400" b="1" dirty="0" smtClean="0"/>
          </a:p>
          <a:p>
            <a:r>
              <a:rPr lang="de-DE" sz="1400" dirty="0" smtClean="0"/>
              <a:t>Eichmann et al. (2008)</a:t>
            </a:r>
            <a:endParaRPr lang="en-US" sz="1400" dirty="0" smtClean="0"/>
          </a:p>
          <a:p>
            <a:r>
              <a:rPr lang="en-US" sz="1400" b="1" dirty="0" smtClean="0"/>
              <a:t>The nucleon as a QCD bound state </a:t>
            </a:r>
          </a:p>
          <a:p>
            <a:r>
              <a:rPr lang="en-US" sz="1400" b="1" dirty="0" smtClean="0"/>
              <a:t>in a </a:t>
            </a:r>
            <a:r>
              <a:rPr lang="en-US" sz="1400" b="1" dirty="0" err="1" smtClean="0"/>
              <a:t>Faddeev</a:t>
            </a:r>
            <a:r>
              <a:rPr lang="en-US" sz="1400" b="1" dirty="0" smtClean="0"/>
              <a:t> approach.</a:t>
            </a:r>
            <a:endParaRPr lang="de-DE" sz="1400" dirty="0"/>
          </a:p>
        </p:txBody>
      </p:sp>
      <p:pic>
        <p:nvPicPr>
          <p:cNvPr id="15" name="Picture 14" descr="figbseD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624" y="4326107"/>
            <a:ext cx="5985130" cy="170650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03861" y="3993550"/>
            <a:ext cx="26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Bethe Salpeter Equations</a:t>
            </a:r>
          </a:p>
          <a:p>
            <a:endParaRPr lang="de-DE" dirty="0"/>
          </a:p>
        </p:txBody>
      </p:sp>
      <p:sp>
        <p:nvSpPr>
          <p:cNvPr id="17" name="TextBox 16"/>
          <p:cNvSpPr txBox="1"/>
          <p:nvPr/>
        </p:nvSpPr>
        <p:spPr>
          <a:xfrm>
            <a:off x="6217316" y="4488816"/>
            <a:ext cx="24028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P. Maris (2002)</a:t>
            </a:r>
          </a:p>
          <a:p>
            <a:r>
              <a:rPr lang="de-DE" sz="1400" b="1" dirty="0" smtClean="0"/>
              <a:t>Effective masses of diquarks.</a:t>
            </a:r>
          </a:p>
          <a:p>
            <a:endParaRPr lang="de-DE" sz="1400" b="1" dirty="0" smtClean="0"/>
          </a:p>
          <a:p>
            <a:r>
              <a:rPr lang="en-US" sz="1400" dirty="0" err="1" smtClean="0"/>
              <a:t>Bhagwat</a:t>
            </a:r>
            <a:r>
              <a:rPr lang="en-US" sz="1400" dirty="0" smtClean="0"/>
              <a:t> et al. (2007)</a:t>
            </a:r>
          </a:p>
          <a:p>
            <a:r>
              <a:rPr lang="en-US" sz="1400" b="1" dirty="0" err="1" smtClean="0"/>
              <a:t>Flavour</a:t>
            </a:r>
            <a:r>
              <a:rPr lang="en-US" sz="1400" b="1" dirty="0" smtClean="0"/>
              <a:t> symmetry breaking </a:t>
            </a:r>
          </a:p>
          <a:p>
            <a:r>
              <a:rPr lang="en-US" sz="1400" b="1" dirty="0" smtClean="0"/>
              <a:t>and meson masses</a:t>
            </a:r>
          </a:p>
          <a:p>
            <a:endParaRPr lang="en-US" sz="1400" b="1" dirty="0" smtClean="0"/>
          </a:p>
          <a:p>
            <a:endParaRPr lang="de-DE" sz="1400" dirty="0"/>
          </a:p>
        </p:txBody>
      </p:sp>
      <p:sp>
        <p:nvSpPr>
          <p:cNvPr id="18" name="TextBox 17"/>
          <p:cNvSpPr txBox="1"/>
          <p:nvPr/>
        </p:nvSpPr>
        <p:spPr>
          <a:xfrm rot="19891421">
            <a:off x="-64141" y="3363864"/>
            <a:ext cx="8717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Berlin Sans FB Demi" pitchFamily="34" charset="0"/>
              </a:rPr>
              <a:t>But barely explored in medium</a:t>
            </a:r>
            <a:endParaRPr lang="en-US" sz="4800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asetransi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1" y="1956866"/>
            <a:ext cx="8185411" cy="5258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de-DE" dirty="0" smtClean="0"/>
              <a:t>Phase </a:t>
            </a:r>
            <a:r>
              <a:rPr lang="de-DE" dirty="0" err="1" smtClean="0"/>
              <a:t>transition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1340768"/>
            <a:ext cx="699383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 around: model nuclear and free quark matter </a:t>
            </a:r>
            <a:r>
              <a:rPr lang="en-US" dirty="0" err="1" smtClean="0"/>
              <a:t>EoS</a:t>
            </a:r>
            <a:r>
              <a:rPr lang="en-US" dirty="0" smtClean="0"/>
              <a:t> independently</a:t>
            </a:r>
          </a:p>
          <a:p>
            <a:r>
              <a:rPr lang="en-US" dirty="0" smtClean="0"/>
              <a:t>                        construct a phase transition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			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phase transition softens the equation of state!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hasetransi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2" y="3573016"/>
            <a:ext cx="5604565" cy="36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de-DE" dirty="0" smtClean="0"/>
              <a:t>Phase Transition</a:t>
            </a:r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467544" y="1340768"/>
            <a:ext cx="77194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‘softer than nuclear matter’ equation of state does not automatically</a:t>
            </a:r>
          </a:p>
          <a:p>
            <a:r>
              <a:rPr lang="en-US" dirty="0" smtClean="0"/>
              <a:t>result in a remarkably soft quark matter </a:t>
            </a:r>
            <a:r>
              <a:rPr lang="en-US" dirty="0" err="1" smtClean="0"/>
              <a:t>EoS</a:t>
            </a:r>
            <a:r>
              <a:rPr lang="en-US" dirty="0" smtClean="0"/>
              <a:t> (as Bag models usually predict).</a:t>
            </a:r>
          </a:p>
          <a:p>
            <a:endParaRPr lang="en-US" dirty="0" smtClean="0"/>
          </a:p>
          <a:p>
            <a:r>
              <a:rPr lang="en-US" dirty="0" smtClean="0"/>
              <a:t>The upper limit on the QM </a:t>
            </a:r>
            <a:r>
              <a:rPr lang="en-US" dirty="0" err="1" smtClean="0"/>
              <a:t>EoS</a:t>
            </a:r>
            <a:r>
              <a:rPr lang="en-US" dirty="0" smtClean="0"/>
              <a:t> stiffness </a:t>
            </a:r>
            <a:r>
              <a:rPr lang="en-US" dirty="0" smtClean="0"/>
              <a:t>(at transition) </a:t>
            </a:r>
            <a:r>
              <a:rPr lang="en-US" dirty="0" smtClean="0"/>
              <a:t>is </a:t>
            </a:r>
            <a:r>
              <a:rPr lang="en-US" dirty="0" smtClean="0"/>
              <a:t>the NM </a:t>
            </a:r>
            <a:r>
              <a:rPr lang="en-US" dirty="0" err="1" smtClean="0"/>
              <a:t>EoS</a:t>
            </a:r>
            <a:r>
              <a:rPr lang="en-US" dirty="0" smtClean="0"/>
              <a:t> stiffness.</a:t>
            </a:r>
          </a:p>
          <a:p>
            <a:r>
              <a:rPr lang="en-US" dirty="0" smtClean="0"/>
              <a:t>Extreme scenario: both </a:t>
            </a:r>
            <a:r>
              <a:rPr lang="en-US" dirty="0" err="1" smtClean="0"/>
              <a:t>EoS</a:t>
            </a:r>
            <a:r>
              <a:rPr lang="en-US" dirty="0" smtClean="0"/>
              <a:t> are roughly the same</a:t>
            </a:r>
          </a:p>
          <a:p>
            <a:r>
              <a:rPr lang="en-US" dirty="0" smtClean="0"/>
              <a:t>-&gt; no latent heat, phase transition region small</a:t>
            </a:r>
          </a:p>
          <a:p>
            <a:r>
              <a:rPr lang="en-US" dirty="0" smtClean="0"/>
              <a:t>-&gt; maximum mass of pure neutron star similar to that of hybrid star</a:t>
            </a:r>
          </a:p>
          <a:p>
            <a:r>
              <a:rPr lang="en-US" dirty="0" smtClean="0"/>
              <a:t>-&gt; </a:t>
            </a:r>
            <a:r>
              <a:rPr lang="en-US" dirty="0" smtClean="0"/>
              <a:t>‘masquerade’-problem (Alford)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Quark Matter EoS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452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33992"/>
            <a:ext cx="696015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7544" y="3623933"/>
            <a:ext cx="6319034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71868" y="4838379"/>
            <a:ext cx="128588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340768"/>
            <a:ext cx="856766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of the big unknowns when describing quark matter in NSs</a:t>
            </a:r>
          </a:p>
          <a:p>
            <a:r>
              <a:rPr lang="en-US" dirty="0" smtClean="0"/>
              <a:t>is the </a:t>
            </a:r>
            <a:r>
              <a:rPr lang="en-US" dirty="0" smtClean="0">
                <a:solidFill>
                  <a:srgbClr val="C00000"/>
                </a:solidFill>
              </a:rPr>
              <a:t>nuclear</a:t>
            </a:r>
            <a:r>
              <a:rPr lang="en-US" dirty="0" smtClean="0"/>
              <a:t> equation of state.</a:t>
            </a:r>
          </a:p>
          <a:p>
            <a:r>
              <a:rPr lang="en-US" dirty="0" smtClean="0"/>
              <a:t>Favorable: Nucleons (… and </a:t>
            </a:r>
            <a:r>
              <a:rPr lang="en-US" dirty="0" err="1" smtClean="0"/>
              <a:t>diquarks</a:t>
            </a:r>
            <a:r>
              <a:rPr lang="en-US" dirty="0" smtClean="0"/>
              <a:t> … and mesons!!!) as quark correlations</a:t>
            </a:r>
          </a:p>
          <a:p>
            <a:endParaRPr lang="en-US" dirty="0" smtClean="0"/>
          </a:p>
          <a:p>
            <a:r>
              <a:rPr lang="en-US" dirty="0" smtClean="0"/>
              <a:t>In medium… this is a challenge we have to face now and in the future.</a:t>
            </a:r>
          </a:p>
          <a:p>
            <a:endParaRPr lang="en-US" dirty="0" smtClean="0"/>
          </a:p>
          <a:p>
            <a:r>
              <a:rPr lang="en-US" dirty="0" smtClean="0"/>
              <a:t>Work around: model nuclear and quark matter independently</a:t>
            </a:r>
          </a:p>
          <a:p>
            <a:r>
              <a:rPr lang="en-US" dirty="0" smtClean="0"/>
              <a:t>                        construct a phase transition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phase transition softens the equation of state!  </a:t>
            </a:r>
            <a:r>
              <a:rPr lang="en-US" dirty="0" smtClean="0">
                <a:solidFill>
                  <a:srgbClr val="C00000"/>
                </a:solidFill>
              </a:rPr>
              <a:t>VERY GOOD!!! Solves some problems.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Quark Matter EoS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8" name="Picture 7" descr="phasetransiti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950" y="1339218"/>
            <a:ext cx="8575546" cy="5186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Masses               </a:t>
            </a:r>
          </a:p>
          <a:p>
            <a:endParaRPr lang="de-DE" dirty="0" smtClean="0"/>
          </a:p>
          <a:p>
            <a:r>
              <a:rPr lang="de-DE" dirty="0" smtClean="0"/>
              <a:t>Radii              </a:t>
            </a:r>
          </a:p>
          <a:p>
            <a:endParaRPr lang="de-DE" dirty="0" smtClean="0"/>
          </a:p>
          <a:p>
            <a:r>
              <a:rPr lang="de-DE" dirty="0" smtClean="0"/>
              <a:t>Temperature /Age      </a:t>
            </a:r>
          </a:p>
          <a:p>
            <a:endParaRPr lang="de-DE" dirty="0" smtClean="0"/>
          </a:p>
          <a:p>
            <a:r>
              <a:rPr lang="de-DE" dirty="0" smtClean="0"/>
              <a:t>Redshift </a:t>
            </a:r>
          </a:p>
          <a:p>
            <a:endParaRPr lang="de-DE" dirty="0" smtClean="0"/>
          </a:p>
          <a:p>
            <a:r>
              <a:rPr lang="de-DE" dirty="0" smtClean="0"/>
              <a:t>Rotation 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graphicFrame>
        <p:nvGraphicFramePr>
          <p:cNvPr id="1029" name="Content Placeholder 12"/>
          <p:cNvGraphicFramePr>
            <a:graphicFrameLocks noChangeAspect="1"/>
          </p:cNvGraphicFramePr>
          <p:nvPr/>
        </p:nvGraphicFramePr>
        <p:xfrm>
          <a:off x="2000232" y="1214422"/>
          <a:ext cx="2214578" cy="360005"/>
        </p:xfrm>
        <a:graphic>
          <a:graphicData uri="http://schemas.openxmlformats.org/presentationml/2006/ole">
            <p:oleObj spid="_x0000_s534530" name="Equation" r:id="rId3" imgW="140940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34531" name="Equation" r:id="rId4" imgW="0" imgH="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973916" y="2133557"/>
          <a:ext cx="2740960" cy="366749"/>
        </p:xfrm>
        <a:graphic>
          <a:graphicData uri="http://schemas.openxmlformats.org/presentationml/2006/ole">
            <p:oleObj spid="_x0000_s534532" name="Equation" r:id="rId5" imgW="1803240" imgH="2412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974851" y="2684374"/>
          <a:ext cx="668323" cy="244560"/>
        </p:xfrm>
        <a:graphic>
          <a:graphicData uri="http://schemas.openxmlformats.org/presentationml/2006/ole">
            <p:oleObj spid="_x0000_s534533" name="Equation" r:id="rId6" imgW="622080" imgH="2286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63738" y="3216275"/>
          <a:ext cx="2679700" cy="317500"/>
        </p:xfrm>
        <a:graphic>
          <a:graphicData uri="http://schemas.openxmlformats.org/presentationml/2006/ole">
            <p:oleObj spid="_x0000_s534534" name="Equation" r:id="rId7" imgW="2679480" imgH="317160" progId="Equation.3">
              <p:embed/>
            </p:oleObj>
          </a:graphicData>
        </a:graphic>
      </p:graphicFrame>
      <p:graphicFrame>
        <p:nvGraphicFramePr>
          <p:cNvPr id="28680" name="Content Placeholder 14"/>
          <p:cNvGraphicFramePr>
            <a:graphicFrameLocks noChangeAspect="1"/>
          </p:cNvGraphicFramePr>
          <p:nvPr/>
        </p:nvGraphicFramePr>
        <p:xfrm>
          <a:off x="2000250" y="1643063"/>
          <a:ext cx="2535238" cy="354012"/>
        </p:xfrm>
        <a:graphic>
          <a:graphicData uri="http://schemas.openxmlformats.org/presentationml/2006/ole">
            <p:oleObj spid="_x0000_s534535" name="Equation" r:id="rId8" imgW="1638000" imgH="2286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4059" y="3916924"/>
            <a:ext cx="4012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Optimum: Have all these data available</a:t>
            </a:r>
          </a:p>
          <a:p>
            <a:r>
              <a:rPr lang="de-DE" dirty="0" smtClean="0"/>
              <a:t>	  for as many NS‘s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00034" y="500042"/>
            <a:ext cx="8458200" cy="5207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Neutron </a:t>
            </a:r>
            <a:r>
              <a:rPr kumimoji="0" lang="de-DE" sz="2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StarS</a:t>
            </a:r>
            <a:r>
              <a:rPr kumimoji="0" lang="de-DE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in Observation:</a:t>
            </a:r>
            <a:endParaRPr kumimoji="0" lang="de-DE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1340768"/>
            <a:ext cx="8567666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of the big unknowns when describing quark matter in NSs</a:t>
            </a:r>
          </a:p>
          <a:p>
            <a:r>
              <a:rPr lang="en-US" dirty="0" smtClean="0"/>
              <a:t>is the </a:t>
            </a:r>
            <a:r>
              <a:rPr lang="en-US" dirty="0" smtClean="0">
                <a:solidFill>
                  <a:srgbClr val="C00000"/>
                </a:solidFill>
              </a:rPr>
              <a:t>nuclear</a:t>
            </a:r>
            <a:r>
              <a:rPr lang="en-US" dirty="0" smtClean="0"/>
              <a:t> equation of state.</a:t>
            </a:r>
          </a:p>
          <a:p>
            <a:r>
              <a:rPr lang="en-US" dirty="0" smtClean="0"/>
              <a:t>Favorable: Nucleons (… and </a:t>
            </a:r>
            <a:r>
              <a:rPr lang="en-US" dirty="0" err="1" smtClean="0"/>
              <a:t>diquarks</a:t>
            </a:r>
            <a:r>
              <a:rPr lang="en-US" dirty="0" smtClean="0"/>
              <a:t> … and mesons!!!) as quark correlations</a:t>
            </a:r>
          </a:p>
          <a:p>
            <a:endParaRPr lang="en-US" dirty="0" smtClean="0"/>
          </a:p>
          <a:p>
            <a:r>
              <a:rPr lang="en-US" dirty="0" smtClean="0"/>
              <a:t>In medium… this is a challenge we have to face now and in the future.</a:t>
            </a:r>
          </a:p>
          <a:p>
            <a:endParaRPr lang="en-US" dirty="0" smtClean="0"/>
          </a:p>
          <a:p>
            <a:r>
              <a:rPr lang="en-US" dirty="0" smtClean="0"/>
              <a:t>Work around: model nuclear and quark matter independently</a:t>
            </a:r>
          </a:p>
          <a:p>
            <a:r>
              <a:rPr lang="en-US" dirty="0" smtClean="0"/>
              <a:t>                        construct a phase transition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phase transition softens the equation of state!  </a:t>
            </a:r>
            <a:r>
              <a:rPr lang="en-US" dirty="0" smtClean="0">
                <a:solidFill>
                  <a:srgbClr val="C00000"/>
                </a:solidFill>
              </a:rPr>
              <a:t>VERY GOOD!!! Solves some problems.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Quark Matter EoS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8" name="Picture 7" descr="phasetransiti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950" y="1339218"/>
            <a:ext cx="8575546" cy="518612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403648" y="2996952"/>
            <a:ext cx="2160240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76256" y="3068960"/>
            <a:ext cx="2160240" cy="10801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32543" y="4365104"/>
            <a:ext cx="295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Doesn’t look very systematic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Quark Matter EoS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9" name="Picture 8" descr="njl_model_stud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4865" y="459432"/>
            <a:ext cx="4927535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20115" y="1357298"/>
            <a:ext cx="242771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Scan of roughly</a:t>
            </a:r>
          </a:p>
          <a:p>
            <a:r>
              <a:rPr lang="en-US" dirty="0" smtClean="0"/>
              <a:t>200 hybrid </a:t>
            </a:r>
            <a:r>
              <a:rPr lang="en-US" dirty="0" err="1" smtClean="0"/>
              <a:t>EoS</a:t>
            </a:r>
            <a:r>
              <a:rPr lang="en-US" dirty="0" smtClean="0"/>
              <a:t> with </a:t>
            </a:r>
          </a:p>
          <a:p>
            <a:r>
              <a:rPr lang="en-US" dirty="0" smtClean="0"/>
              <a:t>d</a:t>
            </a:r>
            <a:r>
              <a:rPr lang="en-US" dirty="0" smtClean="0"/>
              <a:t>ifferent vector</a:t>
            </a:r>
          </a:p>
          <a:p>
            <a:r>
              <a:rPr lang="en-US" dirty="0" smtClean="0"/>
              <a:t>a</a:t>
            </a:r>
            <a:r>
              <a:rPr lang="en-US" dirty="0" smtClean="0"/>
              <a:t>nd </a:t>
            </a:r>
            <a:r>
              <a:rPr lang="en-US" dirty="0" err="1" smtClean="0"/>
              <a:t>diquark</a:t>
            </a:r>
            <a:r>
              <a:rPr lang="en-US" dirty="0" smtClean="0"/>
              <a:t> couplings.</a:t>
            </a:r>
          </a:p>
          <a:p>
            <a:endParaRPr lang="en-US" dirty="0" smtClean="0"/>
          </a:p>
          <a:p>
            <a:r>
              <a:rPr lang="en-US" dirty="0" smtClean="0"/>
              <a:t>Which parameters</a:t>
            </a:r>
          </a:p>
          <a:p>
            <a:r>
              <a:rPr lang="en-US" dirty="0" smtClean="0"/>
              <a:t>s</a:t>
            </a:r>
            <a:r>
              <a:rPr lang="en-US" dirty="0" smtClean="0"/>
              <a:t>upport hybrid NS?</a:t>
            </a:r>
          </a:p>
          <a:p>
            <a:endParaRPr lang="en-US" dirty="0" smtClean="0"/>
          </a:p>
          <a:p>
            <a:r>
              <a:rPr lang="en-US" dirty="0" smtClean="0"/>
              <a:t>How massive is</a:t>
            </a:r>
          </a:p>
          <a:p>
            <a:r>
              <a:rPr lang="en-US" dirty="0" smtClean="0"/>
              <a:t>t</a:t>
            </a:r>
            <a:r>
              <a:rPr lang="en-US" dirty="0" smtClean="0"/>
              <a:t>he QM core?</a:t>
            </a:r>
          </a:p>
          <a:p>
            <a:endParaRPr lang="en-US" dirty="0" smtClean="0"/>
          </a:p>
          <a:p>
            <a:r>
              <a:rPr lang="en-US" dirty="0" smtClean="0"/>
              <a:t>Consequences for SM?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Quark Matter EoS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9" name="Picture 8" descr="njl_model_stud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4865" y="459432"/>
            <a:ext cx="4927535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5496" y="1340768"/>
            <a:ext cx="1842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FF"/>
                </a:solidFill>
              </a:rPr>
              <a:t>no stable hybrids</a:t>
            </a:r>
          </a:p>
          <a:p>
            <a:r>
              <a:rPr lang="en-US" dirty="0" smtClean="0"/>
              <a:t>PT at too large 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Quark Matter EoS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9" name="Picture 8" descr="njl_model_stud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4865" y="459432"/>
            <a:ext cx="4927535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5496" y="1340768"/>
            <a:ext cx="18425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FF"/>
                </a:solidFill>
              </a:rPr>
              <a:t>no stable hybrids</a:t>
            </a:r>
          </a:p>
          <a:p>
            <a:r>
              <a:rPr lang="en-US" dirty="0" smtClean="0"/>
              <a:t>PT at too large n</a:t>
            </a:r>
          </a:p>
          <a:p>
            <a:endParaRPr lang="en-US" dirty="0" smtClean="0"/>
          </a:p>
          <a:p>
            <a:r>
              <a:rPr lang="en-US" b="1" dirty="0" smtClean="0"/>
              <a:t>Quark Stars?</a:t>
            </a:r>
          </a:p>
          <a:p>
            <a:r>
              <a:rPr lang="en-US" dirty="0" smtClean="0"/>
              <a:t>PT at too small 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Quark Matter EoS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9" name="Picture 8" descr="njl_model_stud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4865" y="459432"/>
            <a:ext cx="4927535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5496" y="1340768"/>
            <a:ext cx="18874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FF"/>
                </a:solidFill>
              </a:rPr>
              <a:t>no stable hybrids</a:t>
            </a:r>
          </a:p>
          <a:p>
            <a:r>
              <a:rPr lang="en-US" dirty="0" smtClean="0"/>
              <a:t>PT at too large n</a:t>
            </a:r>
          </a:p>
          <a:p>
            <a:endParaRPr lang="en-US" dirty="0" smtClean="0"/>
          </a:p>
          <a:p>
            <a:r>
              <a:rPr lang="en-US" b="1" dirty="0" smtClean="0"/>
              <a:t>Quark Stars?</a:t>
            </a:r>
          </a:p>
          <a:p>
            <a:r>
              <a:rPr lang="en-US" dirty="0" smtClean="0"/>
              <a:t>PT at too small n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PSR J1614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38236" y="3284539"/>
          <a:ext cx="2129508" cy="314114"/>
        </p:xfrm>
        <a:graphic>
          <a:graphicData uri="http://schemas.openxmlformats.org/presentationml/2006/ole">
            <p:oleObj spid="_x0000_s458754" name="Równanie" r:id="rId4" imgW="15490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Quark Matter EoS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9" name="Picture 8" descr="njl_model_stud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4865" y="459432"/>
            <a:ext cx="4927535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5496" y="1340768"/>
            <a:ext cx="18874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FF"/>
                </a:solidFill>
              </a:rPr>
              <a:t>no stable hybrids</a:t>
            </a:r>
          </a:p>
          <a:p>
            <a:r>
              <a:rPr lang="en-US" dirty="0" smtClean="0"/>
              <a:t>PT at too large n</a:t>
            </a:r>
          </a:p>
          <a:p>
            <a:endParaRPr lang="en-US" dirty="0" smtClean="0"/>
          </a:p>
          <a:p>
            <a:r>
              <a:rPr lang="en-US" b="1" dirty="0" smtClean="0"/>
              <a:t>Quark Stars?</a:t>
            </a:r>
          </a:p>
          <a:p>
            <a:r>
              <a:rPr lang="en-US" dirty="0" smtClean="0"/>
              <a:t>PT at too small n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PSR J1614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38236" y="3284539"/>
          <a:ext cx="2129508" cy="314114"/>
        </p:xfrm>
        <a:graphic>
          <a:graphicData uri="http://schemas.openxmlformats.org/presentationml/2006/ole">
            <p:oleObj spid="_x0000_s459778" name="Równanie" r:id="rId4" imgW="1549080" imgH="228600" progId="Equation.3">
              <p:embed/>
            </p:oleObj>
          </a:graphicData>
        </a:graphic>
      </p:graphicFrame>
      <p:sp>
        <p:nvSpPr>
          <p:cNvPr id="12" name="Notched Right Arrow 11"/>
          <p:cNvSpPr/>
          <p:nvPr/>
        </p:nvSpPr>
        <p:spPr>
          <a:xfrm rot="13922949">
            <a:off x="5869098" y="4083000"/>
            <a:ext cx="2185182" cy="70409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3151429">
            <a:off x="6084168" y="4221088"/>
            <a:ext cx="180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</a:t>
            </a:r>
            <a:r>
              <a:rPr lang="en-US" sz="2000" b="1" baseline="-25000" dirty="0" err="1" smtClean="0"/>
              <a:t>max</a:t>
            </a:r>
            <a:r>
              <a:rPr lang="en-US" sz="2000" b="1" dirty="0" smtClean="0"/>
              <a:t> increases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Quark Matter EoS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9" name="Picture 8" descr="njl_model_stud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4865" y="459432"/>
            <a:ext cx="4927535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5496" y="1340768"/>
            <a:ext cx="18874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FF"/>
                </a:solidFill>
              </a:rPr>
              <a:t>no stable hybrids</a:t>
            </a:r>
          </a:p>
          <a:p>
            <a:r>
              <a:rPr lang="en-US" dirty="0" smtClean="0"/>
              <a:t>PT at too large n</a:t>
            </a:r>
          </a:p>
          <a:p>
            <a:endParaRPr lang="en-US" dirty="0" smtClean="0"/>
          </a:p>
          <a:p>
            <a:r>
              <a:rPr lang="en-US" b="1" dirty="0" smtClean="0"/>
              <a:t>Quark Stars?</a:t>
            </a:r>
          </a:p>
          <a:p>
            <a:r>
              <a:rPr lang="en-US" dirty="0" smtClean="0"/>
              <a:t>PT at too small n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PSR J1614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38236" y="3284539"/>
          <a:ext cx="2129508" cy="314114"/>
        </p:xfrm>
        <a:graphic>
          <a:graphicData uri="http://schemas.openxmlformats.org/presentationml/2006/ole">
            <p:oleObj spid="_x0000_s460802" name="Równanie" r:id="rId4" imgW="1549080" imgH="228600" progId="Equation.3">
              <p:embed/>
            </p:oleObj>
          </a:graphicData>
        </a:graphic>
      </p:graphicFrame>
      <p:sp>
        <p:nvSpPr>
          <p:cNvPr id="12" name="Notched Right Arrow 11"/>
          <p:cNvSpPr/>
          <p:nvPr/>
        </p:nvSpPr>
        <p:spPr>
          <a:xfrm rot="13922949">
            <a:off x="5869098" y="4083000"/>
            <a:ext cx="2185182" cy="70409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3151429">
            <a:off x="6084168" y="4221088"/>
            <a:ext cx="180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</a:t>
            </a:r>
            <a:r>
              <a:rPr lang="en-US" sz="2000" b="1" baseline="-25000" dirty="0" err="1" smtClean="0"/>
              <a:t>max</a:t>
            </a:r>
            <a:r>
              <a:rPr lang="en-US" sz="2000" b="1" dirty="0" smtClean="0"/>
              <a:t> increases</a:t>
            </a:r>
            <a:endParaRPr lang="en-US" sz="2000" b="1" dirty="0"/>
          </a:p>
        </p:txBody>
      </p:sp>
      <p:sp>
        <p:nvSpPr>
          <p:cNvPr id="10" name="Flowchart: Process 9"/>
          <p:cNvSpPr/>
          <p:nvPr/>
        </p:nvSpPr>
        <p:spPr>
          <a:xfrm rot="19470578">
            <a:off x="2664123" y="3553717"/>
            <a:ext cx="6912768" cy="10478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Quark Matter EoS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9" name="Picture 8" descr="njl_model_stud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4865" y="459432"/>
            <a:ext cx="4927535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5496" y="1340768"/>
            <a:ext cx="188744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FF"/>
                </a:solidFill>
              </a:rPr>
              <a:t>no stable hybrids</a:t>
            </a:r>
          </a:p>
          <a:p>
            <a:r>
              <a:rPr lang="en-US" dirty="0" smtClean="0"/>
              <a:t>PT at too large n</a:t>
            </a:r>
          </a:p>
          <a:p>
            <a:endParaRPr lang="en-US" dirty="0" smtClean="0"/>
          </a:p>
          <a:p>
            <a:r>
              <a:rPr lang="en-US" b="1" dirty="0" smtClean="0"/>
              <a:t>Quark Stars?</a:t>
            </a:r>
          </a:p>
          <a:p>
            <a:r>
              <a:rPr lang="en-US" dirty="0" smtClean="0"/>
              <a:t>PT at too small n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PSR J1614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53634" name="Object 2"/>
          <p:cNvGraphicFramePr>
            <a:graphicFrameLocks noChangeAspect="1"/>
          </p:cNvGraphicFramePr>
          <p:nvPr/>
        </p:nvGraphicFramePr>
        <p:xfrm>
          <a:off x="138236" y="3284539"/>
          <a:ext cx="2129508" cy="314114"/>
        </p:xfrm>
        <a:graphic>
          <a:graphicData uri="http://schemas.openxmlformats.org/presentationml/2006/ole">
            <p:oleObj spid="_x0000_s461826" name="Równanie" r:id="rId4" imgW="1549080" imgH="228600" progId="Equation.3">
              <p:embed/>
            </p:oleObj>
          </a:graphicData>
        </a:graphic>
      </p:graphicFrame>
      <p:sp>
        <p:nvSpPr>
          <p:cNvPr id="12" name="Notched Right Arrow 11"/>
          <p:cNvSpPr/>
          <p:nvPr/>
        </p:nvSpPr>
        <p:spPr>
          <a:xfrm rot="13922949">
            <a:off x="5869098" y="4083000"/>
            <a:ext cx="2185182" cy="70409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3151429">
            <a:off x="6084168" y="4221088"/>
            <a:ext cx="1802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M</a:t>
            </a:r>
            <a:r>
              <a:rPr lang="en-US" sz="2000" b="1" baseline="-25000" dirty="0" err="1" smtClean="0"/>
              <a:t>max</a:t>
            </a:r>
            <a:r>
              <a:rPr lang="en-US" sz="2000" b="1" dirty="0" smtClean="0"/>
              <a:t> increases</a:t>
            </a:r>
            <a:endParaRPr lang="en-US" sz="2000" b="1" dirty="0"/>
          </a:p>
        </p:txBody>
      </p:sp>
      <p:sp>
        <p:nvSpPr>
          <p:cNvPr id="10" name="Flowchart: Process 9"/>
          <p:cNvSpPr/>
          <p:nvPr/>
        </p:nvSpPr>
        <p:spPr>
          <a:xfrm rot="19470578">
            <a:off x="2664123" y="3553717"/>
            <a:ext cx="6912768" cy="10478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52320" y="1700808"/>
            <a:ext cx="1691680" cy="187220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24128" y="1844824"/>
            <a:ext cx="30576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Massive </a:t>
            </a:r>
          </a:p>
          <a:p>
            <a:r>
              <a:rPr lang="en-US" b="1" dirty="0" smtClean="0"/>
              <a:t>Quark Cores are          </a:t>
            </a:r>
            <a:r>
              <a:rPr lang="en-US" sz="2400" b="1" dirty="0" smtClean="0">
                <a:latin typeface="Aharoni" pitchFamily="2" charset="-79"/>
                <a:cs typeface="Aharoni" pitchFamily="2" charset="-79"/>
              </a:rPr>
              <a:t>HERE</a:t>
            </a:r>
            <a:endParaRPr lang="en-US" sz="2400" b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Quark Matter EoS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9" name="Picture 8" descr="njl_model_stud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44865" y="459432"/>
            <a:ext cx="4927535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5496" y="1340768"/>
            <a:ext cx="221926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CCFF"/>
                </a:solidFill>
              </a:rPr>
              <a:t>no stable hybrids</a:t>
            </a:r>
          </a:p>
          <a:p>
            <a:r>
              <a:rPr lang="en-US" dirty="0" smtClean="0"/>
              <a:t>PT at too large n</a:t>
            </a:r>
          </a:p>
          <a:p>
            <a:endParaRPr lang="en-US" dirty="0" smtClean="0"/>
          </a:p>
          <a:p>
            <a:r>
              <a:rPr lang="en-US" b="1" dirty="0" smtClean="0"/>
              <a:t>Quark Stars?</a:t>
            </a:r>
          </a:p>
          <a:p>
            <a:r>
              <a:rPr lang="en-US" dirty="0" smtClean="0"/>
              <a:t>PT at too small n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PSR J1614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Comparison with </a:t>
            </a:r>
          </a:p>
          <a:p>
            <a:r>
              <a:rPr lang="en-US" b="1" dirty="0" smtClean="0">
                <a:solidFill>
                  <a:srgbClr val="005C2A"/>
                </a:solidFill>
              </a:rPr>
              <a:t>sym. matter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r>
              <a:rPr lang="en-US" b="1" dirty="0" smtClean="0"/>
              <a:t>QM in PSR J1614?</a:t>
            </a:r>
          </a:p>
          <a:p>
            <a:r>
              <a:rPr lang="en-US" dirty="0" smtClean="0"/>
              <a:t>Yes   </a:t>
            </a:r>
            <a:r>
              <a:rPr lang="en-US" dirty="0" smtClean="0"/>
              <a:t>&lt;-&gt; </a:t>
            </a:r>
            <a:endParaRPr lang="en-US" dirty="0" smtClean="0"/>
          </a:p>
          <a:p>
            <a:r>
              <a:rPr lang="en-US" dirty="0" smtClean="0"/>
              <a:t>No    </a:t>
            </a:r>
            <a:r>
              <a:rPr lang="en-US" dirty="0" smtClean="0"/>
              <a:t>&lt;-&gt; </a:t>
            </a:r>
            <a:endParaRPr lang="en-US" dirty="0" smtClean="0"/>
          </a:p>
          <a:p>
            <a:r>
              <a:rPr lang="en-US" dirty="0" smtClean="0"/>
              <a:t>It is remarkable that</a:t>
            </a:r>
          </a:p>
          <a:p>
            <a:r>
              <a:rPr lang="en-US" dirty="0" smtClean="0"/>
              <a:t>this critical value is</a:t>
            </a:r>
          </a:p>
          <a:p>
            <a:r>
              <a:rPr lang="en-US" dirty="0" smtClean="0"/>
              <a:t>rather constant!</a:t>
            </a:r>
          </a:p>
          <a:p>
            <a:r>
              <a:rPr lang="en-US" dirty="0" smtClean="0"/>
              <a:t>Still: For this model…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54659" name="Object 3"/>
          <p:cNvGraphicFramePr>
            <a:graphicFrameLocks noChangeAspect="1"/>
          </p:cNvGraphicFramePr>
          <p:nvPr/>
        </p:nvGraphicFramePr>
        <p:xfrm>
          <a:off x="1385430" y="4130862"/>
          <a:ext cx="454025" cy="331787"/>
        </p:xfrm>
        <a:graphic>
          <a:graphicData uri="http://schemas.openxmlformats.org/presentationml/2006/ole">
            <p:oleObj spid="_x0000_s455683" name="Równanie" r:id="rId4" imgW="330120" imgH="241200" progId="Equation.3">
              <p:embed/>
            </p:oleObj>
          </a:graphicData>
        </a:graphic>
      </p:graphicFrame>
      <p:graphicFrame>
        <p:nvGraphicFramePr>
          <p:cNvPr id="454660" name="Object 4"/>
          <p:cNvGraphicFramePr>
            <a:graphicFrameLocks noChangeAspect="1"/>
          </p:cNvGraphicFramePr>
          <p:nvPr/>
        </p:nvGraphicFramePr>
        <p:xfrm>
          <a:off x="1155700" y="4924425"/>
          <a:ext cx="1030288" cy="331788"/>
        </p:xfrm>
        <a:graphic>
          <a:graphicData uri="http://schemas.openxmlformats.org/presentationml/2006/ole">
            <p:oleObj spid="_x0000_s455684" name="Equation" r:id="rId5" imgW="749160" imgH="241200" progId="Equation.3">
              <p:embed/>
            </p:oleObj>
          </a:graphicData>
        </a:graphic>
      </p:graphicFrame>
      <p:graphicFrame>
        <p:nvGraphicFramePr>
          <p:cNvPr id="454661" name="Object 5"/>
          <p:cNvGraphicFramePr>
            <a:graphicFrameLocks noChangeAspect="1"/>
          </p:cNvGraphicFramePr>
          <p:nvPr/>
        </p:nvGraphicFramePr>
        <p:xfrm>
          <a:off x="1142799" y="5220235"/>
          <a:ext cx="1047750" cy="331787"/>
        </p:xfrm>
        <a:graphic>
          <a:graphicData uri="http://schemas.openxmlformats.org/presentationml/2006/ole">
            <p:oleObj spid="_x0000_s455685" name="Równanie" r:id="rId6" imgW="761760" imgH="241200" progId="Equation.3">
              <p:embed/>
            </p:oleObj>
          </a:graphicData>
        </a:graphic>
      </p:graphicFrame>
      <p:graphicFrame>
        <p:nvGraphicFramePr>
          <p:cNvPr id="455686" name="Object 6"/>
          <p:cNvGraphicFramePr>
            <a:graphicFrameLocks noChangeAspect="1"/>
          </p:cNvGraphicFramePr>
          <p:nvPr/>
        </p:nvGraphicFramePr>
        <p:xfrm>
          <a:off x="138113" y="3284538"/>
          <a:ext cx="2130425" cy="314325"/>
        </p:xfrm>
        <a:graphic>
          <a:graphicData uri="http://schemas.openxmlformats.org/presentationml/2006/ole">
            <p:oleObj spid="_x0000_s455686" name="Równanie" r:id="rId7" imgW="15490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70" y="444612"/>
            <a:ext cx="8686800" cy="841248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396261"/>
            <a:ext cx="856555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Compact Stars</a:t>
            </a:r>
            <a:r>
              <a:rPr lang="en-US" dirty="0" smtClean="0"/>
              <a:t> provide increasingly severe constraints on the cold </a:t>
            </a:r>
            <a:r>
              <a:rPr lang="en-US" dirty="0" smtClean="0"/>
              <a:t>dense matter </a:t>
            </a:r>
            <a:r>
              <a:rPr lang="en-US" dirty="0" err="1" smtClean="0"/>
              <a:t>EoS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in </a:t>
            </a:r>
            <a:r>
              <a:rPr lang="en-US" dirty="0" smtClean="0"/>
              <a:t>combination with </a:t>
            </a:r>
            <a:r>
              <a:rPr lang="en-US" dirty="0" smtClean="0">
                <a:solidFill>
                  <a:srgbClr val="00B050"/>
                </a:solidFill>
              </a:rPr>
              <a:t>HIC</a:t>
            </a:r>
            <a:r>
              <a:rPr lang="en-US" dirty="0" smtClean="0"/>
              <a:t> data it might soon be possible to pin the </a:t>
            </a:r>
            <a:r>
              <a:rPr lang="en-US" dirty="0" err="1" smtClean="0"/>
              <a:t>EoS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c</a:t>
            </a:r>
            <a:r>
              <a:rPr lang="en-US" dirty="0" smtClean="0"/>
              <a:t>heck </a:t>
            </a:r>
            <a:r>
              <a:rPr lang="en-US" dirty="0" err="1" smtClean="0"/>
              <a:t>EoS</a:t>
            </a:r>
            <a:r>
              <a:rPr lang="en-US" dirty="0" smtClean="0"/>
              <a:t> already </a:t>
            </a:r>
            <a:r>
              <a:rPr lang="en-US" dirty="0" smtClean="0"/>
              <a:t>from </a:t>
            </a:r>
            <a:r>
              <a:rPr lang="en-US" dirty="0" smtClean="0"/>
              <a:t>both sides </a:t>
            </a:r>
            <a:r>
              <a:rPr lang="en-US" dirty="0" smtClean="0"/>
              <a:t>to describe </a:t>
            </a:r>
            <a:r>
              <a:rPr lang="en-US" dirty="0" err="1" smtClean="0"/>
              <a:t>EoS</a:t>
            </a:r>
            <a:r>
              <a:rPr lang="en-US" dirty="0" smtClean="0"/>
              <a:t> with sound phenomenology</a:t>
            </a:r>
            <a:endParaRPr lang="en-US" dirty="0" smtClean="0"/>
          </a:p>
          <a:p>
            <a:r>
              <a:rPr lang="en-US" dirty="0" smtClean="0"/>
              <a:t>     Example here: </a:t>
            </a:r>
            <a:r>
              <a:rPr lang="en-US" dirty="0" smtClean="0">
                <a:solidFill>
                  <a:srgbClr val="0070C0"/>
                </a:solidFill>
              </a:rPr>
              <a:t>PSR J1614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Flow</a:t>
            </a:r>
            <a:r>
              <a:rPr lang="en-US" dirty="0" smtClean="0"/>
              <a:t> = </a:t>
            </a:r>
            <a:r>
              <a:rPr lang="en-US" dirty="0" err="1" smtClean="0"/>
              <a:t>EoS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neither too soft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nor too </a:t>
            </a:r>
            <a:r>
              <a:rPr lang="en-US" dirty="0" smtClean="0">
                <a:solidFill>
                  <a:srgbClr val="00B050"/>
                </a:solidFill>
              </a:rPr>
              <a:t>stiff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quark </a:t>
            </a:r>
            <a:r>
              <a:rPr lang="en-US" dirty="0" smtClean="0"/>
              <a:t>matter in compact stars is </a:t>
            </a:r>
            <a:r>
              <a:rPr lang="en-US" b="1" dirty="0" smtClean="0"/>
              <a:t>NOT</a:t>
            </a:r>
            <a:r>
              <a:rPr lang="en-US" dirty="0" smtClean="0"/>
              <a:t> ruled out by large </a:t>
            </a:r>
            <a:r>
              <a:rPr lang="en-US" dirty="0" smtClean="0"/>
              <a:t>masses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hybrid stars might masquerade as ‘</a:t>
            </a:r>
            <a:r>
              <a:rPr lang="en-US" dirty="0" err="1" smtClean="0"/>
              <a:t>classical’neutron</a:t>
            </a:r>
            <a:r>
              <a:rPr lang="en-US" dirty="0" smtClean="0"/>
              <a:t> stars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not </a:t>
            </a:r>
            <a:r>
              <a:rPr lang="en-US" dirty="0" smtClean="0"/>
              <a:t>discussed here: transport properties -&gt; time evolution of NS observables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quark matter in the non-</a:t>
            </a:r>
            <a:r>
              <a:rPr lang="en-US" dirty="0" err="1" smtClean="0"/>
              <a:t>perturbative</a:t>
            </a:r>
            <a:r>
              <a:rPr lang="en-US" dirty="0" smtClean="0"/>
              <a:t> density regime is not well understood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consistent </a:t>
            </a:r>
            <a:r>
              <a:rPr lang="en-US" dirty="0" smtClean="0"/>
              <a:t>approaches are </a:t>
            </a:r>
            <a:r>
              <a:rPr lang="en-US" dirty="0" smtClean="0"/>
              <a:t>required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trike="sngStrike" dirty="0" smtClean="0"/>
              <a:t>long </a:t>
            </a:r>
            <a:r>
              <a:rPr lang="en-US" strike="sngStrike" dirty="0" smtClean="0"/>
              <a:t>term</a:t>
            </a:r>
            <a:r>
              <a:rPr lang="en-US" dirty="0" smtClean="0"/>
              <a:t> goal 1: </a:t>
            </a:r>
            <a:r>
              <a:rPr lang="en-US" dirty="0" err="1" smtClean="0"/>
              <a:t>EoS</a:t>
            </a:r>
            <a:r>
              <a:rPr lang="en-US" dirty="0" smtClean="0"/>
              <a:t> and transport properties on same level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</a:t>
            </a:r>
            <a:r>
              <a:rPr lang="en-US" dirty="0" smtClean="0"/>
              <a:t>ong </a:t>
            </a:r>
            <a:r>
              <a:rPr lang="en-US" dirty="0" smtClean="0"/>
              <a:t>term goal </a:t>
            </a:r>
            <a:r>
              <a:rPr lang="en-US" dirty="0" smtClean="0"/>
              <a:t>2: </a:t>
            </a:r>
            <a:r>
              <a:rPr lang="en-US" dirty="0" smtClean="0"/>
              <a:t>Improve towards QCD based </a:t>
            </a:r>
            <a:r>
              <a:rPr lang="en-US" dirty="0" smtClean="0"/>
              <a:t>approaches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long </a:t>
            </a:r>
            <a:r>
              <a:rPr lang="en-US" dirty="0" smtClean="0"/>
              <a:t>term goal 3</a:t>
            </a:r>
            <a:r>
              <a:rPr lang="en-US" dirty="0" smtClean="0"/>
              <a:t>: Dense nuclear matter on quark level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expected is </a:t>
            </a:r>
            <a:r>
              <a:rPr lang="en-US" dirty="0" smtClean="0"/>
              <a:t>an increase of NS data by an order of </a:t>
            </a:r>
            <a:r>
              <a:rPr lang="en-US" dirty="0" smtClean="0"/>
              <a:t>magnitude within the next 10 years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Personal opinion:  Physics of NSs is about to enter a new era.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             Newly available observations will challenge theory</a:t>
            </a:r>
          </a:p>
          <a:p>
            <a:r>
              <a:rPr lang="en-US" dirty="0" smtClean="0"/>
              <a:t>	 </a:t>
            </a:r>
            <a:r>
              <a:rPr lang="en-US" dirty="0" smtClean="0"/>
              <a:t>              in terms of consistency.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Masses               </a:t>
            </a:r>
          </a:p>
          <a:p>
            <a:endParaRPr lang="de-DE" dirty="0" smtClean="0"/>
          </a:p>
          <a:p>
            <a:r>
              <a:rPr lang="de-DE" dirty="0" smtClean="0"/>
              <a:t>Radii              </a:t>
            </a:r>
          </a:p>
          <a:p>
            <a:endParaRPr lang="de-DE" dirty="0" smtClean="0"/>
          </a:p>
          <a:p>
            <a:r>
              <a:rPr lang="de-DE" dirty="0" smtClean="0"/>
              <a:t>Temperature /Age      </a:t>
            </a:r>
          </a:p>
          <a:p>
            <a:endParaRPr lang="de-DE" dirty="0" smtClean="0"/>
          </a:p>
          <a:p>
            <a:r>
              <a:rPr lang="de-DE" dirty="0" smtClean="0"/>
              <a:t>Redshift </a:t>
            </a:r>
          </a:p>
          <a:p>
            <a:endParaRPr lang="de-DE" dirty="0" smtClean="0"/>
          </a:p>
          <a:p>
            <a:r>
              <a:rPr lang="de-DE" dirty="0" smtClean="0"/>
              <a:t>Rotation 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graphicFrame>
        <p:nvGraphicFramePr>
          <p:cNvPr id="1029" name="Content Placeholder 12"/>
          <p:cNvGraphicFramePr>
            <a:graphicFrameLocks noChangeAspect="1"/>
          </p:cNvGraphicFramePr>
          <p:nvPr/>
        </p:nvGraphicFramePr>
        <p:xfrm>
          <a:off x="2000232" y="1214422"/>
          <a:ext cx="2214578" cy="360005"/>
        </p:xfrm>
        <a:graphic>
          <a:graphicData uri="http://schemas.openxmlformats.org/presentationml/2006/ole">
            <p:oleObj spid="_x0000_s587778" name="Equation" r:id="rId3" imgW="140940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87779" name="Equation" r:id="rId4" imgW="0" imgH="0" progId="Equation.3">
              <p:embed/>
            </p:oleObj>
          </a:graphicData>
        </a:graphic>
      </p:graphicFrame>
      <p:pic>
        <p:nvPicPr>
          <p:cNvPr id="10" name="Picture 9" descr="f5-eos-blaschk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431951"/>
            <a:ext cx="4071966" cy="6426073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973916" y="2133557"/>
          <a:ext cx="2740960" cy="366749"/>
        </p:xfrm>
        <a:graphic>
          <a:graphicData uri="http://schemas.openxmlformats.org/presentationml/2006/ole">
            <p:oleObj spid="_x0000_s587780" name="Equation" r:id="rId6" imgW="1803240" imgH="2412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1974851" y="2684374"/>
          <a:ext cx="668323" cy="244560"/>
        </p:xfrm>
        <a:graphic>
          <a:graphicData uri="http://schemas.openxmlformats.org/presentationml/2006/ole">
            <p:oleObj spid="_x0000_s587781" name="Equation" r:id="rId7" imgW="622080" imgH="2286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63738" y="3216275"/>
          <a:ext cx="2679700" cy="317500"/>
        </p:xfrm>
        <a:graphic>
          <a:graphicData uri="http://schemas.openxmlformats.org/presentationml/2006/ole">
            <p:oleObj spid="_x0000_s587782" name="Equation" r:id="rId8" imgW="2679480" imgH="317160" progId="Equation.3">
              <p:embed/>
            </p:oleObj>
          </a:graphicData>
        </a:graphic>
      </p:graphicFrame>
      <p:graphicFrame>
        <p:nvGraphicFramePr>
          <p:cNvPr id="28680" name="Content Placeholder 14"/>
          <p:cNvGraphicFramePr>
            <a:graphicFrameLocks noChangeAspect="1"/>
          </p:cNvGraphicFramePr>
          <p:nvPr/>
        </p:nvGraphicFramePr>
        <p:xfrm>
          <a:off x="2000250" y="1643063"/>
          <a:ext cx="2535238" cy="354012"/>
        </p:xfrm>
        <a:graphic>
          <a:graphicData uri="http://schemas.openxmlformats.org/presentationml/2006/ole">
            <p:oleObj spid="_x0000_s587783" name="Equation" r:id="rId9" imgW="1638000" imgH="2286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4059" y="3916924"/>
            <a:ext cx="4685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Optimum: Have all these data available</a:t>
            </a:r>
          </a:p>
          <a:p>
            <a:r>
              <a:rPr lang="de-DE" dirty="0" smtClean="0"/>
              <a:t>	  for as many NS‘s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Reality: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NS</a:t>
            </a:r>
          </a:p>
          <a:p>
            <a:r>
              <a:rPr lang="de-DE" dirty="0"/>
              <a:t> </a:t>
            </a:r>
            <a:r>
              <a:rPr lang="de-DE" dirty="0" smtClean="0"/>
              <a:t>             Not all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undoubted</a:t>
            </a:r>
            <a:endParaRPr lang="de-DE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7786710" y="5053220"/>
            <a:ext cx="785818" cy="2143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777283" y="4758041"/>
            <a:ext cx="785818" cy="214314"/>
          </a:xfrm>
          <a:prstGeom prst="rect">
            <a:avLst/>
          </a:prstGeom>
          <a:solidFill>
            <a:srgbClr val="F5BF6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786710" y="3615033"/>
            <a:ext cx="785818" cy="214314"/>
          </a:xfrm>
          <a:prstGeom prst="rect">
            <a:avLst/>
          </a:prstGeom>
          <a:solidFill>
            <a:srgbClr val="F5BF6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796137" y="3910212"/>
            <a:ext cx="785818" cy="21431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786710" y="5338972"/>
            <a:ext cx="785818" cy="214314"/>
          </a:xfrm>
          <a:prstGeom prst="rect">
            <a:avLst/>
          </a:prstGeom>
          <a:solidFill>
            <a:srgbClr val="F5BF6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?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00034" y="500042"/>
            <a:ext cx="8458200" cy="5207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Neutron </a:t>
            </a:r>
            <a:r>
              <a:rPr kumimoji="0" lang="de-DE" sz="20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StarS</a:t>
            </a:r>
            <a:r>
              <a:rPr kumimoji="0" lang="de-DE" sz="2000" b="1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in Observation:</a:t>
            </a:r>
            <a:endParaRPr kumimoji="0" lang="de-DE" sz="2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H438-1b Burnham Industrial School The Playgroun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5643602" cy="397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Thomas Klähn – Symposium on NeD, Heraklion</a:t>
            </a:r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3571868" y="857232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since 1933...</a:t>
            </a:r>
            <a:br>
              <a:rPr lang="de-DE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de-DE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(Baade/Zwicky)</a:t>
            </a:r>
            <a:endParaRPr lang="de-DE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89037" y="6000768"/>
            <a:ext cx="7954963" cy="3476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iller" pitchFamily="82" charset="0"/>
                <a:ea typeface="+mj-ea"/>
                <a:cs typeface="+mj-cs"/>
              </a:rPr>
              <a:t>Thank</a:t>
            </a:r>
            <a:r>
              <a:rPr kumimoji="0" lang="de-DE" sz="3600" b="1" u="none" strike="noStrike" kern="0" cap="none" spc="0" normalizeH="0" baseline="0" noProof="0" dirty="0" smtClean="0">
                <a:ln>
                  <a:noFill/>
                </a:ln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iller" pitchFamily="82" charset="0"/>
                <a:ea typeface="+mj-ea"/>
                <a:cs typeface="+mj-cs"/>
              </a:rPr>
              <a:t> </a:t>
            </a:r>
            <a:r>
              <a:rPr kumimoji="0" lang="de-DE" sz="36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iller" pitchFamily="82" charset="0"/>
                <a:ea typeface="+mj-ea"/>
                <a:cs typeface="+mj-cs"/>
              </a:rPr>
              <a:t>you</a:t>
            </a:r>
            <a:r>
              <a:rPr kumimoji="0" lang="de-DE" sz="3600" b="1" u="none" strike="noStrike" kern="0" cap="none" spc="0" normalizeH="0" baseline="0" noProof="0" dirty="0" smtClean="0">
                <a:ln>
                  <a:noFill/>
                </a:ln>
                <a:solidFill>
                  <a:srgbClr val="0071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hiller" pitchFamily="82" charset="0"/>
                <a:ea typeface="+mj-ea"/>
                <a:cs typeface="+mj-cs"/>
              </a:rPr>
              <a:t> ;)</a:t>
            </a:r>
            <a:endParaRPr kumimoji="0" lang="de-DE" sz="3600" b="1" u="none" strike="noStrike" kern="0" cap="none" spc="0" normalizeH="0" baseline="0" noProof="0" dirty="0">
              <a:ln>
                <a:noFill/>
              </a:ln>
              <a:solidFill>
                <a:srgbClr val="0071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hiller" pitchFamily="82" charset="0"/>
              <a:ea typeface="+mj-ea"/>
              <a:cs typeface="+mj-cs"/>
            </a:endParaRPr>
          </a:p>
        </p:txBody>
      </p:sp>
      <p:pic>
        <p:nvPicPr>
          <p:cNvPr id="9" name="Picture 8" descr="Construction_site_kitch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57563"/>
            <a:ext cx="4286280" cy="3214709"/>
          </a:xfrm>
          <a:prstGeom prst="rect">
            <a:avLst/>
          </a:prstGeom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</p:pic>
      <p:sp>
        <p:nvSpPr>
          <p:cNvPr id="14" name="Bent Arrow 13"/>
          <p:cNvSpPr/>
          <p:nvPr/>
        </p:nvSpPr>
        <p:spPr>
          <a:xfrm rot="10800000" flipH="1">
            <a:off x="3214678" y="4286255"/>
            <a:ext cx="1285884" cy="1214446"/>
          </a:xfrm>
          <a:prstGeom prst="bentArrow">
            <a:avLst>
              <a:gd name="adj1" fmla="val 14133"/>
              <a:gd name="adj2" fmla="val 25000"/>
              <a:gd name="adj3" fmla="val 25000"/>
              <a:gd name="adj4" fmla="val 54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Stars in Theory: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7" name="Picture 6" descr="f5-eos-blaschke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227036"/>
            <a:ext cx="6783465" cy="50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001024" y="6488692"/>
            <a:ext cx="101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F. Weber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HIC and neutron stars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6121499" y="6592993"/>
            <a:ext cx="2566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Klähn et al., Phys.Rev. C74 (2006) 035802 </a:t>
            </a:r>
            <a:endParaRPr lang="de-DE" sz="1000" dirty="0"/>
          </a:p>
        </p:txBody>
      </p:sp>
      <p:pic>
        <p:nvPicPr>
          <p:cNvPr id="10" name="Picture 9" descr="int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640" y="1074354"/>
            <a:ext cx="8687637" cy="5783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57200" y="609600"/>
            <a:ext cx="6329378" cy="4800600"/>
          </a:xfrm>
          <a:prstGeom prst="rect">
            <a:avLst/>
          </a:prstGeom>
        </p:spPr>
        <p:txBody>
          <a:bodyPr/>
          <a:lstStyle/>
          <a:p>
            <a:pPr marL="282575" marR="0" lvl="0" indent="-282575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QCD Phase Diagram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57224" y="3784602"/>
            <a:ext cx="75724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457200" y="609600"/>
            <a:ext cx="6329378" cy="4800600"/>
          </a:xfrm>
          <a:prstGeom prst="rect">
            <a:avLst/>
          </a:prstGeom>
        </p:spPr>
        <p:txBody>
          <a:bodyPr/>
          <a:lstStyle/>
          <a:p>
            <a:pPr marL="282575" marR="0" lvl="0" indent="-282575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QCD Phase Diagram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6279" y="4572008"/>
            <a:ext cx="1272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hlinkClick r:id="rId2"/>
              </a:rPr>
              <a:t>www.gsi.de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28596" y="3786190"/>
            <a:ext cx="3590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de-DE" dirty="0" smtClean="0"/>
              <a:t>Compact Stars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cold, dense, asymmetric matter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superconducting phases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3139859"/>
            <a:ext cx="3508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de-DE" dirty="0" smtClean="0"/>
              <a:t>Heavy Ion Collisions (HICs)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hot, „dilute“, symmetric matter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8023" y="1308730"/>
            <a:ext cx="331533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de-DE" dirty="0" err="1" smtClean="0"/>
              <a:t>phase</a:t>
            </a:r>
            <a:r>
              <a:rPr lang="de-DE" dirty="0" smtClean="0"/>
              <a:t> transition from</a:t>
            </a:r>
          </a:p>
          <a:p>
            <a:pPr marL="342900" indent="-342900"/>
            <a:r>
              <a:rPr lang="de-DE" dirty="0" smtClean="0"/>
              <a:t>nuclear to quark matter </a:t>
            </a:r>
          </a:p>
          <a:p>
            <a:pPr marL="342900" indent="-342900"/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predicted</a:t>
            </a:r>
            <a:endParaRPr lang="de-DE" dirty="0" smtClean="0"/>
          </a:p>
          <a:p>
            <a:pPr marL="342900" indent="-342900"/>
            <a:endParaRPr lang="de-DE" dirty="0" smtClean="0"/>
          </a:p>
          <a:p>
            <a:pPr marL="342900" indent="-342900"/>
            <a:r>
              <a:rPr lang="de-DE" dirty="0" smtClean="0"/>
              <a:t>IF </a:t>
            </a:r>
            <a:r>
              <a:rPr lang="de-DE" dirty="0" err="1" smtClean="0"/>
              <a:t>realised</a:t>
            </a:r>
            <a:r>
              <a:rPr lang="de-DE" dirty="0" smtClean="0"/>
              <a:t> in </a:t>
            </a:r>
            <a:r>
              <a:rPr lang="de-DE" dirty="0" err="1" smtClean="0"/>
              <a:t>nature</a:t>
            </a:r>
            <a:r>
              <a:rPr lang="de-DE" dirty="0" smtClean="0"/>
              <a:t>, </a:t>
            </a:r>
            <a:r>
              <a:rPr lang="de-DE" dirty="0" err="1" smtClean="0"/>
              <a:t>then</a:t>
            </a:r>
            <a:r>
              <a:rPr lang="de-DE" dirty="0" smtClean="0"/>
              <a:t> in NS.</a:t>
            </a:r>
          </a:p>
        </p:txBody>
      </p:sp>
      <p:pic>
        <p:nvPicPr>
          <p:cNvPr id="4" name="Content Placeholder 7" descr="PlaygroundSketc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331470"/>
            <a:ext cx="4929222" cy="3597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643438" y="4214818"/>
            <a:ext cx="385765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8596" y="5357826"/>
            <a:ext cx="5967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realistic </a:t>
            </a:r>
            <a:r>
              <a:rPr lang="en-US" dirty="0" err="1" smtClean="0"/>
              <a:t>EoS</a:t>
            </a:r>
            <a:r>
              <a:rPr lang="en-US" dirty="0" smtClean="0"/>
              <a:t> necessarily covers the whole phase diagram.</a:t>
            </a:r>
          </a:p>
          <a:p>
            <a:r>
              <a:rPr lang="en-US" dirty="0" smtClean="0"/>
              <a:t>Opportunity for cross checks: HIC &lt;-&gt; NSs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4" name="Picture 3" descr="densityDepE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" y="1576352"/>
            <a:ext cx="7548324" cy="5067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052736"/>
            <a:ext cx="7296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</a:t>
            </a:r>
            <a:r>
              <a:rPr lang="de-DE" dirty="0" err="1" smtClean="0"/>
              <a:t>old</a:t>
            </a:r>
            <a:r>
              <a:rPr lang="de-DE" dirty="0" smtClean="0"/>
              <a:t>, </a:t>
            </a:r>
            <a:r>
              <a:rPr lang="de-DE" dirty="0" err="1" smtClean="0"/>
              <a:t>n</a:t>
            </a:r>
            <a:r>
              <a:rPr lang="de-DE" dirty="0" err="1" smtClean="0"/>
              <a:t>uclear</a:t>
            </a:r>
            <a:r>
              <a:rPr lang="de-DE" dirty="0" smtClean="0"/>
              <a:t> </a:t>
            </a:r>
            <a:r>
              <a:rPr lang="de-DE" dirty="0" smtClean="0"/>
              <a:t>matter far beyond saturation density is not well understood:</a:t>
            </a:r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6220114" y="6611803"/>
            <a:ext cx="2566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Klähn et al., Phys.Rev. C74 (2006) 035802 </a:t>
            </a:r>
            <a:endParaRPr lang="de-DE" sz="1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1752" y="548680"/>
            <a:ext cx="8686800" cy="8412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Equation of state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star masses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 2, 2011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Thomas Klähn – Symposium on NeD, Heraklion</a:t>
            </a:r>
            <a:endParaRPr lang="de-DE" dirty="0"/>
          </a:p>
        </p:txBody>
      </p:sp>
      <p:pic>
        <p:nvPicPr>
          <p:cNvPr id="5" name="Picture 4" descr="e0_ma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305" y="1093969"/>
            <a:ext cx="8138160" cy="5044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981" y="6196272"/>
            <a:ext cx="7557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Large neutron star masses (</a:t>
            </a:r>
            <a:r>
              <a:rPr lang="de-DE" dirty="0" err="1" smtClean="0"/>
              <a:t>about</a:t>
            </a:r>
            <a:r>
              <a:rPr lang="de-DE" dirty="0" smtClean="0"/>
              <a:t>           )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a serious constraint.</a:t>
            </a:r>
            <a:endParaRPr lang="de-DE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708209" y="6261362"/>
          <a:ext cx="622300" cy="292100"/>
        </p:xfrm>
        <a:graphic>
          <a:graphicData uri="http://schemas.openxmlformats.org/presentationml/2006/ole">
            <p:oleObj spid="_x0000_s529410" name="Equation" r:id="rId4" imgW="622080" imgH="29196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6121499" y="6592993"/>
            <a:ext cx="25667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 smtClean="0"/>
              <a:t>Klähn et al., Phys.Rev. C74 (2006) 035802 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2792</TotalTime>
  <Words>2287</Words>
  <Application>Microsoft Office PowerPoint</Application>
  <PresentationFormat>On-screen Show (4:3)</PresentationFormat>
  <Paragraphs>554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Trek</vt:lpstr>
      <vt:lpstr>1_Trek</vt:lpstr>
      <vt:lpstr>Equation</vt:lpstr>
      <vt:lpstr>Równanie</vt:lpstr>
      <vt:lpstr>Microsoft Equation 3.0</vt:lpstr>
      <vt:lpstr>Heavy Ion Collisions and constraints from Neutron Star Phenomenology</vt:lpstr>
      <vt:lpstr>Slide 2</vt:lpstr>
      <vt:lpstr>Slide 3</vt:lpstr>
      <vt:lpstr>Slide 4</vt:lpstr>
      <vt:lpstr>Neutron Stars in Theory:</vt:lpstr>
      <vt:lpstr>HIC and neutron stars</vt:lpstr>
      <vt:lpstr>Slide 7</vt:lpstr>
      <vt:lpstr>Slide 8</vt:lpstr>
      <vt:lpstr>Neutron star masses</vt:lpstr>
      <vt:lpstr>ConcluSionS</vt:lpstr>
      <vt:lpstr>PSR J1614-2230</vt:lpstr>
      <vt:lpstr>PSR J1614-2230</vt:lpstr>
      <vt:lpstr>PSR J1614-2230</vt:lpstr>
      <vt:lpstr>Why PSR J1614 Is so exciting</vt:lpstr>
      <vt:lpstr>Why PSR J1614 Is so exciting</vt:lpstr>
      <vt:lpstr>Flow constraint</vt:lpstr>
      <vt:lpstr>Flow Constraint</vt:lpstr>
      <vt:lpstr>‘PSR J1614 + Flow’ Constraint</vt:lpstr>
      <vt:lpstr>the Upper Flow Limit AnD NS</vt:lpstr>
      <vt:lpstr>Quark Matter in PSR J1614?</vt:lpstr>
      <vt:lpstr>‘PSR J1614 + Flow’ constraint</vt:lpstr>
      <vt:lpstr>Quark matter in PSR J1614?</vt:lpstr>
      <vt:lpstr>Quark Matter</vt:lpstr>
      <vt:lpstr>Hadrons As Quark Bound states</vt:lpstr>
      <vt:lpstr>Hadrons As Quark Bound states</vt:lpstr>
      <vt:lpstr>Phase transition</vt:lpstr>
      <vt:lpstr>Phase Transition</vt:lpstr>
      <vt:lpstr>Adjusting The Quark Matter EoS</vt:lpstr>
      <vt:lpstr>Adjusting the Quark Matter EoS</vt:lpstr>
      <vt:lpstr>Adjusting the Quark Matter EoS</vt:lpstr>
      <vt:lpstr>Adjusting the Quark Matter EoS</vt:lpstr>
      <vt:lpstr>Adjusting the Quark Matter EoS</vt:lpstr>
      <vt:lpstr>Adjusting the Quark Matter EoS</vt:lpstr>
      <vt:lpstr>Adjusting the Quark Matter EoS</vt:lpstr>
      <vt:lpstr>Adjusting the Quark Matter EoS</vt:lpstr>
      <vt:lpstr>Adjusting the Quark Matter EoS</vt:lpstr>
      <vt:lpstr>Adjusting the Quark Matter EoS</vt:lpstr>
      <vt:lpstr>Adjusting the Quark Matter EoS</vt:lpstr>
      <vt:lpstr>Conclusions</vt:lpstr>
      <vt:lpstr>Slide 40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QUARK Matter in Compact Stars</dc:title>
  <dc:creator>Thomas</dc:creator>
  <cp:lastModifiedBy>Thomas</cp:lastModifiedBy>
  <cp:revision>645</cp:revision>
  <dcterms:created xsi:type="dcterms:W3CDTF">2008-08-05T20:19:48Z</dcterms:created>
  <dcterms:modified xsi:type="dcterms:W3CDTF">2011-09-02T13:27:02Z</dcterms:modified>
</cp:coreProperties>
</file>