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96" r:id="rId2"/>
    <p:sldMasterId id="2147483809" r:id="rId3"/>
    <p:sldMasterId id="2147483821" r:id="rId4"/>
    <p:sldMasterId id="2147483776" r:id="rId5"/>
  </p:sldMasterIdLst>
  <p:notesMasterIdLst>
    <p:notesMasterId r:id="rId54"/>
  </p:notesMasterIdLst>
  <p:handoutMasterIdLst>
    <p:handoutMasterId r:id="rId55"/>
  </p:handoutMasterIdLst>
  <p:sldIdLst>
    <p:sldId id="749" r:id="rId6"/>
    <p:sldId id="674" r:id="rId7"/>
    <p:sldId id="686" r:id="rId8"/>
    <p:sldId id="687" r:id="rId9"/>
    <p:sldId id="748" r:id="rId10"/>
    <p:sldId id="467" r:id="rId11"/>
    <p:sldId id="766" r:id="rId12"/>
    <p:sldId id="537" r:id="rId13"/>
    <p:sldId id="762" r:id="rId14"/>
    <p:sldId id="761" r:id="rId15"/>
    <p:sldId id="480" r:id="rId16"/>
    <p:sldId id="451" r:id="rId17"/>
    <p:sldId id="452" r:id="rId18"/>
    <p:sldId id="712" r:id="rId19"/>
    <p:sldId id="750" r:id="rId20"/>
    <p:sldId id="763" r:id="rId21"/>
    <p:sldId id="751" r:id="rId22"/>
    <p:sldId id="753" r:id="rId23"/>
    <p:sldId id="754" r:id="rId24"/>
    <p:sldId id="764" r:id="rId25"/>
    <p:sldId id="755" r:id="rId26"/>
    <p:sldId id="715" r:id="rId27"/>
    <p:sldId id="716" r:id="rId28"/>
    <p:sldId id="765" r:id="rId29"/>
    <p:sldId id="756" r:id="rId30"/>
    <p:sldId id="757" r:id="rId31"/>
    <p:sldId id="758" r:id="rId32"/>
    <p:sldId id="759" r:id="rId33"/>
    <p:sldId id="760" r:id="rId34"/>
    <p:sldId id="713" r:id="rId35"/>
    <p:sldId id="767" r:id="rId36"/>
    <p:sldId id="626" r:id="rId37"/>
    <p:sldId id="573" r:id="rId38"/>
    <p:sldId id="689" r:id="rId39"/>
    <p:sldId id="658" r:id="rId40"/>
    <p:sldId id="660" r:id="rId41"/>
    <p:sldId id="659" r:id="rId42"/>
    <p:sldId id="661" r:id="rId43"/>
    <p:sldId id="666" r:id="rId44"/>
    <p:sldId id="424" r:id="rId45"/>
    <p:sldId id="664" r:id="rId46"/>
    <p:sldId id="684" r:id="rId47"/>
    <p:sldId id="685" r:id="rId48"/>
    <p:sldId id="673" r:id="rId49"/>
    <p:sldId id="577" r:id="rId50"/>
    <p:sldId id="692" r:id="rId51"/>
    <p:sldId id="769" r:id="rId52"/>
    <p:sldId id="768" r:id="rId53"/>
  </p:sldIdLst>
  <p:sldSz cx="9144000" cy="6858000" type="screen4x3"/>
  <p:notesSz cx="6794500" cy="9906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00"/>
    <a:srgbClr val="CCECFF"/>
    <a:srgbClr val="EAF4FA"/>
    <a:srgbClr val="D6009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4" autoAdjust="0"/>
    <p:restoredTop sz="98805" autoAdjust="0"/>
  </p:normalViewPr>
  <p:slideViewPr>
    <p:cSldViewPr>
      <p:cViewPr varScale="1">
        <p:scale>
          <a:sx n="63" d="100"/>
          <a:sy n="63" d="100"/>
        </p:scale>
        <p:origin x="-64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904"/>
    </p:cViewPr>
  </p:sorterViewPr>
  <p:notesViewPr>
    <p:cSldViewPr>
      <p:cViewPr varScale="1">
        <p:scale>
          <a:sx n="93" d="100"/>
          <a:sy n="93" d="100"/>
        </p:scale>
        <p:origin x="-3180" y="-108"/>
      </p:cViewPr>
      <p:guideLst>
        <p:guide orient="horz" pos="3120"/>
        <p:guide pos="2140"/>
      </p:guideLst>
    </p:cSldViewPr>
  </p:notes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0C127CCA-640B-45E9-B580-CFFA475EE73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11A84-EB42-4371-B542-0F3581C7F1E3}" type="datetimeFigureOut">
              <a:rPr lang="en-GB" smtClean="0"/>
              <a:pPr/>
              <a:t>12/06/2014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289148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193B355A-11A6-4559-BE2F-D1FFB476E1CF}" type="datetimeFigureOut">
              <a:rPr lang="en-US"/>
              <a:pPr>
                <a:defRPr/>
              </a:pPr>
              <a:t>6/12/2014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331E49FD-723B-46FD-B982-E0D8DA5C0576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852218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xfrm>
            <a:off x="906464" y="4705984"/>
            <a:ext cx="4981575" cy="445738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untere Abbildung: Nanodrahtnetzwerke hergestellt mit der Templattechnik:</a:t>
            </a:r>
          </a:p>
          <a:p>
            <a:r>
              <a:rPr lang="en-US" smtClean="0"/>
              <a:t>Bestrahlung von Polymerfolien mit GeV Ionen unter verschiedenen Winkeln, anschließend chemische Ätzung der Ionenspuren </a:t>
            </a:r>
            <a:r>
              <a:rPr lang="en-US" smtClean="0">
                <a:sym typeface="Wingdings" pitchFamily="2" charset="2"/>
              </a:rPr>
              <a:t> Nanokanäle die mittels Elektrochemie mit Metall gefüllt werden.</a:t>
            </a:r>
          </a:p>
          <a:p>
            <a:r>
              <a:rPr lang="en-US" smtClean="0">
                <a:sym typeface="Wingdings" pitchFamily="2" charset="2"/>
              </a:rPr>
              <a:t>Interessant da stabiles Netzwerk mit extrem hohe Oberfläche; Parameter (Zahl der Drähte, Durchmesser, Länge, Material) gut kontrollierbar</a:t>
            </a:r>
            <a:endParaRPr lang="en-US" smtClean="0"/>
          </a:p>
          <a:p>
            <a:r>
              <a:rPr lang="en-US" smtClean="0"/>
              <a:t>Rauber M, Alber I, Müller S, Neumann R, Picht O, Roth C, Schökel A, Toimil Molares ME,</a:t>
            </a:r>
          </a:p>
          <a:p>
            <a:r>
              <a:rPr lang="en-US" smtClean="0"/>
              <a:t>Ensinger W, </a:t>
            </a:r>
            <a:r>
              <a:rPr lang="en-US" i="1" smtClean="0"/>
              <a:t>Nano Letters 11 (2011) 2304-2310</a:t>
            </a:r>
          </a:p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355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1A7D5E-CB70-4587-B582-8C81271900D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  <p:sp>
        <p:nvSpPr>
          <p:cNvPr id="73732" name="Foliennummernplatzhalter 3"/>
          <p:cNvSpPr txBox="1">
            <a:spLocks noGrp="1"/>
          </p:cNvSpPr>
          <p:nvPr/>
        </p:nvSpPr>
        <p:spPr bwMode="auto">
          <a:xfrm>
            <a:off x="3849689" y="9410384"/>
            <a:ext cx="2943225" cy="494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3672EEA-5652-4248-8D6F-B0D47D07E9CD}" type="slidenum">
              <a:rPr lang="de-DE" sz="1200">
                <a:solidFill>
                  <a:srgbClr val="000000"/>
                </a:solidFill>
                <a:sym typeface="Arial" pitchFamily="34" charset="0"/>
              </a:rPr>
              <a:pPr algn="r"/>
              <a:t>21</a:t>
            </a:fld>
            <a:endParaRPr lang="de-DE" sz="1200">
              <a:solidFill>
                <a:srgbClr val="000000"/>
              </a:solidFill>
              <a:sym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smtClean="0"/>
              <a:t>Noch alle Logos eingebunden.</a:t>
            </a:r>
          </a:p>
          <a:p>
            <a:pPr>
              <a:spcBef>
                <a:spcPct val="0"/>
              </a:spcBef>
            </a:pPr>
            <a:r>
              <a:rPr lang="de-DE" smtClean="0"/>
              <a:t>Bei Mineral Resources müssen die Helmholtz-partner noch ergänzt werden.</a:t>
            </a:r>
            <a:endParaRPr lang="en-GB" smtClean="0"/>
          </a:p>
        </p:txBody>
      </p:sp>
      <p:sp>
        <p:nvSpPr>
          <p:cNvPr id="3481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089132-A560-4593-BB29-F32F2225A2F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48101" y="9408800"/>
            <a:ext cx="2944813" cy="49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F159FFE-6275-4DB6-967C-FA0A414A1AAB}" type="slidenum">
              <a:rPr lang="de-DE" sz="12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pPr algn="r"/>
              <a:t>25</a:t>
            </a:fld>
            <a:endParaRPr lang="de-DE" sz="120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3925" y="742950"/>
            <a:ext cx="4951413" cy="37131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05983"/>
            <a:ext cx="5437188" cy="445896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48101" y="9408800"/>
            <a:ext cx="2944813" cy="49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98" tIns="45999" rIns="91998" bIns="45999" anchor="b"/>
          <a:lstStyle/>
          <a:p>
            <a:pPr algn="r"/>
            <a:fld id="{98BEBAD9-A40D-4E25-87B1-725EC3382050}" type="slidenum">
              <a:rPr lang="de-DE" sz="1200"/>
              <a:pPr algn="r"/>
              <a:t>26</a:t>
            </a:fld>
            <a:endParaRPr lang="de-DE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4" y="4705984"/>
            <a:ext cx="4981575" cy="445738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smtClean="0"/>
              <a:t>statt „Ions“ </a:t>
            </a:r>
            <a:r>
              <a:rPr lang="de-DE" smtClean="0">
                <a:sym typeface="Wingdings" pitchFamily="2" charset="2"/>
              </a:rPr>
              <a:t> </a:t>
            </a:r>
            <a:r>
              <a:rPr lang="de-DE" smtClean="0"/>
              <a:t>neue Überschrift </a:t>
            </a:r>
          </a:p>
          <a:p>
            <a:pPr>
              <a:spcBef>
                <a:spcPct val="0"/>
              </a:spcBef>
            </a:pPr>
            <a:r>
              <a:rPr lang="de-DE" smtClean="0"/>
              <a:t>Farbrahmen + farbl. Schrifteb</a:t>
            </a:r>
            <a:endParaRPr lang="en-GB" smtClean="0"/>
          </a:p>
        </p:txBody>
      </p:sp>
      <p:sp>
        <p:nvSpPr>
          <p:cNvPr id="1945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34AFBDD-6B28-4706-80C3-1D80212292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The physics of hadrons and nuclei span a huge range in terms of</a:t>
            </a:r>
          </a:p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age of the universe</a:t>
            </a:r>
          </a:p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size of the universe</a:t>
            </a:r>
          </a:p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while the size of the object stays always in the ballpark of 1 fm (10</a:t>
            </a:r>
            <a:r>
              <a:rPr lang="en-GB" sz="1000" baseline="30000" smtClean="0">
                <a:latin typeface="Arial" pitchFamily="34" charset="0"/>
                <a:ea typeface="ＭＳ Ｐゴシック"/>
                <a:cs typeface="ＭＳ Ｐゴシック"/>
              </a:rPr>
              <a:t>-15</a:t>
            </a:r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m), the approx. range of the strong force</a:t>
            </a:r>
          </a:p>
          <a:p>
            <a:endParaRPr lang="en-GB" sz="1000" smtClean="0">
              <a:latin typeface="Arial" pitchFamily="34" charset="0"/>
              <a:ea typeface="ＭＳ Ｐゴシック"/>
              <a:cs typeface="ＭＳ Ｐゴシック"/>
            </a:endParaRPr>
          </a:p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If we follow the bigbang, we can identify several regions of particular interest</a:t>
            </a:r>
          </a:p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Genesis of Quark</a:t>
            </a:r>
          </a:p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the Freeze-Out</a:t>
            </a:r>
          </a:p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almost Cold Hadrons</a:t>
            </a:r>
          </a:p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and Nuclei</a:t>
            </a:r>
          </a:p>
          <a:p>
            <a:endParaRPr lang="en-GB" sz="1000" smtClean="0">
              <a:latin typeface="Arial" pitchFamily="34" charset="0"/>
              <a:ea typeface="ＭＳ Ｐゴシック"/>
              <a:cs typeface="ＭＳ Ｐゴシック"/>
            </a:endParaRPr>
          </a:p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The Genesis of Quarks is a different programme, so I leave it out for further discussions</a:t>
            </a:r>
          </a:p>
          <a:p>
            <a:endParaRPr lang="en-GB" sz="1000" smtClean="0">
              <a:latin typeface="Arial" pitchFamily="34" charset="0"/>
              <a:ea typeface="ＭＳ Ｐゴシック"/>
              <a:cs typeface="ＭＳ Ｐゴシック"/>
            </a:endParaRPr>
          </a:p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All the others pose very remarkable questions </a:t>
            </a:r>
          </a:p>
          <a:p>
            <a:endParaRPr lang="en-GB" sz="1000" smtClean="0">
              <a:latin typeface="Arial" pitchFamily="34" charset="0"/>
              <a:ea typeface="ＭＳ Ｐゴシック"/>
              <a:cs typeface="ＭＳ Ｐゴシック"/>
            </a:endParaRPr>
          </a:p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What kind of phase transition do exist in strongly interacting fundamental matter (among Quarks and Gluons) leading to the mapping of the phase diagram</a:t>
            </a:r>
          </a:p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The second important question is to understand quantitatively the mass of the proton (and all other hadrons) leading to the investigation of the binding among Quarks and Gluons</a:t>
            </a:r>
          </a:p>
          <a:p>
            <a:r>
              <a:rPr lang="en-GB" sz="1000" smtClean="0">
                <a:latin typeface="Arial" pitchFamily="34" charset="0"/>
                <a:ea typeface="ＭＳ Ｐゴシック"/>
                <a:cs typeface="ＭＳ Ｐゴシック"/>
              </a:rPr>
              <a:t>Finally the abundance of elements is critically defined by the dynamics of exotic nuclei, making the mapping of exotic nuclei the important challenge for understanding the appearance of our world</a:t>
            </a:r>
          </a:p>
          <a:p>
            <a:endParaRPr lang="en-GB" sz="100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0063-0FFA-4138-A3EE-D36E4B8F1987}" type="slidenum">
              <a:rPr lang="de-DE" smtClean="0"/>
              <a:pPr/>
              <a:t>39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/>
              <a:pPr/>
              <a:t>12/06/2014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28567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xfrm>
            <a:off x="906464" y="4705984"/>
            <a:ext cx="4981575" cy="445738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E8153-BC5B-4266-AA46-FDE5DD47AA43}" type="slidenum">
              <a:rPr lang="de-DE" smtClean="0">
                <a:ea typeface="ＭＳ Ｐゴシック" pitchFamily="-113" charset="-128"/>
              </a:rPr>
              <a:pPr/>
              <a:t>8</a:t>
            </a:fld>
            <a:endParaRPr lang="de-DE" smtClean="0">
              <a:ea typeface="ＭＳ Ｐゴシック" pitchFamily="-113" charset="-128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  <a:ea typeface="ＭＳ Ｐゴシック" pitchFamily="-113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smtClean="0"/>
              <a:t>Folie sollte zentraler positioniert werden</a:t>
            </a:r>
            <a:endParaRPr lang="en-GB" smtClean="0"/>
          </a:p>
        </p:txBody>
      </p:sp>
      <p:sp>
        <p:nvSpPr>
          <p:cNvPr id="3686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72D6129-4DCA-423F-B5FC-BB5216FA3F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26ABC5-EEC2-4C8B-A9AE-1285215D6F69}" type="slidenum">
              <a:rPr lang="de-DE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27025"/>
            <a:ext cx="4763" cy="31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06938"/>
            <a:ext cx="5435600" cy="4456112"/>
          </a:xfrm>
          <a:noFill/>
        </p:spPr>
        <p:txBody>
          <a:bodyPr wrap="none" lIns="87464" tIns="43731" rIns="87464" bIns="43731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  <a:p>
            <a:pPr>
              <a:spcBef>
                <a:spcPct val="0"/>
              </a:spcBef>
            </a:pPr>
            <a:endParaRPr lang="en-US" altLang="en-US" smtClean="0"/>
          </a:p>
          <a:p>
            <a:pPr>
              <a:spcBef>
                <a:spcPct val="0"/>
              </a:spcBef>
            </a:pPr>
            <a:r>
              <a:rPr lang="en-US" altLang="en-US" smtClean="0"/>
              <a:t>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48646" y="9408981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8B46F49A-E69F-4332-8943-34F6A48A1BA9}" type="slidenum">
              <a:rPr lang="en-GB" sz="1200">
                <a:latin typeface="Calibri" pitchFamily="34" charset="0"/>
              </a:rPr>
              <a:pPr algn="r" eaLnBrk="1" hangingPunct="1"/>
              <a:t>12</a:t>
            </a:fld>
            <a:endParaRPr lang="en-GB" sz="1200">
              <a:latin typeface="Calibri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5934" y="4705351"/>
            <a:ext cx="4982633" cy="44577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/>
              <a:pPr/>
              <a:t>12/06/2014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28567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b="1" smtClean="0"/>
              <a:t>POF-III On-site Visits</a:t>
            </a:r>
            <a:br>
              <a:rPr lang="en-GB" b="1" smtClean="0"/>
            </a:br>
            <a:r>
              <a:rPr lang="en-GB" b="1" smtClean="0"/>
              <a:t>(3 min Statement IBC)</a:t>
            </a:r>
            <a:endParaRPr lang="en-US" sz="1100" smtClean="0"/>
          </a:p>
          <a:p>
            <a:pPr>
              <a:spcBef>
                <a:spcPct val="0"/>
              </a:spcBef>
            </a:pPr>
            <a:r>
              <a:rPr lang="en-GB" b="1" smtClean="0"/>
              <a:t>Standing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en-GB" smtClean="0"/>
              <a:t>Unique Ion Beam Facility focused to materials science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en-GB" smtClean="0"/>
              <a:t>Why unique?</a:t>
            </a:r>
            <a:endParaRPr lang="en-US" smtClean="0"/>
          </a:p>
          <a:p>
            <a:pPr lvl="1">
              <a:spcBef>
                <a:spcPct val="0"/>
              </a:spcBef>
            </a:pPr>
            <a:r>
              <a:rPr lang="en-GB" smtClean="0"/>
              <a:t>Versatile machines / instrumentation perfectly adapted to materials science</a:t>
            </a:r>
            <a:endParaRPr lang="en-US" smtClean="0"/>
          </a:p>
          <a:p>
            <a:pPr lvl="1">
              <a:spcBef>
                <a:spcPct val="0"/>
              </a:spcBef>
            </a:pPr>
            <a:r>
              <a:rPr lang="en-GB" smtClean="0"/>
              <a:t> Materials modification and analysis</a:t>
            </a:r>
            <a:endParaRPr lang="en-US" smtClean="0"/>
          </a:p>
          <a:p>
            <a:pPr lvl="1">
              <a:spcBef>
                <a:spcPct val="0"/>
              </a:spcBef>
            </a:pPr>
            <a:r>
              <a:rPr lang="en-GB" smtClean="0"/>
              <a:t>Strong impact on innovations in industry (~ 25% beam time is used from industry)</a:t>
            </a:r>
            <a:br>
              <a:rPr lang="en-GB" smtClean="0"/>
            </a:br>
            <a:r>
              <a:rPr lang="en-GB" smtClean="0"/>
              <a:t>Spin-Off: </a:t>
            </a:r>
            <a:r>
              <a:rPr lang="en-GB" b="1" smtClean="0"/>
              <a:t>HZDR Innovation</a:t>
            </a:r>
            <a:r>
              <a:rPr lang="en-GB" smtClean="0"/>
              <a:t> GmbH : Reference project  and unique within Helmholtz </a:t>
            </a:r>
            <a:br>
              <a:rPr lang="en-GB" smtClean="0"/>
            </a:br>
            <a:r>
              <a:rPr lang="en-GB" smtClean="0"/>
              <a:t>Successful development use  of research infrastructure for product innovation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en-GB" smtClean="0"/>
              <a:t>Besides materials science:</a:t>
            </a:r>
            <a:br>
              <a:rPr lang="en-GB" smtClean="0"/>
            </a:br>
            <a:r>
              <a:rPr lang="en-GB" smtClean="0"/>
              <a:t>Interdisciplinary research focused to geosciences and resource technology </a:t>
            </a:r>
            <a:br>
              <a:rPr lang="en-GB" smtClean="0"/>
            </a:br>
            <a:r>
              <a:rPr lang="en-GB" smtClean="0"/>
              <a:t>(</a:t>
            </a:r>
            <a:r>
              <a:rPr lang="en-GB" smtClean="0">
                <a:sym typeface="Symbol" pitchFamily="18" charset="2"/>
              </a:rPr>
              <a:t></a:t>
            </a:r>
            <a:r>
              <a:rPr lang="en-GB" smtClean="0"/>
              <a:t> importance for raw materials strategy of Germany) 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en-GB" b="1" smtClean="0"/>
              <a:t>Basic numbers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en-GB" smtClean="0"/>
              <a:t>Beam time hours / Experiments /  Publications / External Rate / Industry fraction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en-GB" smtClean="0"/>
              <a:t>2013: ~ 50 external user groups from approx. 25 countries worldwide / ~ 50 national partners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en-GB" smtClean="0"/>
              <a:t>25% beam time use of industry (Unique)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en-GB" smtClean="0"/>
              <a:t> SPIRIT coordination: one of most successful research infrastructure projects within FP-7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en-GB" b="1" smtClean="0"/>
              <a:t>Highlights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en-GB" smtClean="0"/>
              <a:t>Scientific:  </a:t>
            </a:r>
            <a:br>
              <a:rPr lang="en-GB" smtClean="0"/>
            </a:br>
            <a:r>
              <a:rPr lang="en-GB" smtClean="0"/>
              <a:t>Ion patterning capabilities / Specific effects of Ion-solid interaction in nano-menbranes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en-GB" smtClean="0"/>
              <a:t>Instrumentation:</a:t>
            </a:r>
            <a:br>
              <a:rPr lang="en-GB" smtClean="0"/>
            </a:br>
            <a:r>
              <a:rPr lang="en-GB" smtClean="0"/>
              <a:t>Laterally resolved IBA techniques for fast trace element analysis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en-GB" smtClean="0"/>
              <a:t>Both topics will be described more detailed at specific posters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en-GB" b="1" smtClean="0"/>
              <a:t>Strategic Development within POF-III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en-GB" smtClean="0"/>
              <a:t>Ion technologies are unique and essential for materials development in IT and Energy, more specific within POF-III: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en-GB" smtClean="0"/>
              <a:t>Using specific ions (low, highly-charged, cluster) ions for nanofabrication in emerging materials classes, e.g. 2D materials (</a:t>
            </a:r>
            <a:r>
              <a:rPr lang="en-GB" smtClean="0">
                <a:sym typeface="Symbol" pitchFamily="18" charset="2"/>
              </a:rPr>
              <a:t></a:t>
            </a:r>
            <a:r>
              <a:rPr lang="en-GB" smtClean="0"/>
              <a:t> LEINEF facility)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en-GB" smtClean="0"/>
              <a:t>Cutting-edge IBA approaches with respect to highest lateral resolution or ultimate sensitivity (Analytics in an ion microscope, Super-SIMS)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en-GB" smtClean="0"/>
              <a:t>Used of infrastructural resources for technology transfer to industry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en-GB" smtClean="0"/>
              <a:t>thus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en-GB" smtClean="0"/>
              <a:t>Strengthen our status as an attractive ion facility for external users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en-GB" smtClean="0"/>
              <a:t>Competence center for application of ion technologies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en-GB" smtClean="0"/>
              <a:t>SPIRIT-2 within HORIZON 2020</a:t>
            </a:r>
            <a:endParaRPr lang="en-US" smtClean="0"/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38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543606-AC56-4884-A560-E68AE1B370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144A8AF-E8A1-4F4B-A66F-5B6B261801D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F3BEFA1-53CD-4784-A61B-0DBA454C23F5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0041496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153262440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206462604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596294946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663509977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48352159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288966329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156305095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/>
          <p:cNvPicPr>
            <a:picLocks noChangeAspect="1"/>
          </p:cNvPicPr>
          <p:nvPr userDrawn="1"/>
        </p:nvPicPr>
        <p:blipFill>
          <a:blip r:embed="rId2" cstate="print"/>
          <a:srcRect t="42891" b="44299"/>
          <a:stretch>
            <a:fillRect/>
          </a:stretch>
        </p:blipFill>
        <p:spPr bwMode="auto">
          <a:xfrm>
            <a:off x="-1588" y="-26988"/>
            <a:ext cx="9144001" cy="82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2"/>
          <p:cNvSpPr>
            <a:spLocks noChangeAspect="1" noChangeArrowheads="1"/>
          </p:cNvSpPr>
          <p:nvPr userDrawn="1"/>
        </p:nvSpPr>
        <p:spPr bwMode="auto">
          <a:xfrm>
            <a:off x="0" y="895350"/>
            <a:ext cx="4833938" cy="96838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/>
          </a:p>
        </p:txBody>
      </p:sp>
      <p:sp>
        <p:nvSpPr>
          <p:cNvPr id="4" name="Rectangle 23"/>
          <p:cNvSpPr>
            <a:spLocks noChangeAspect="1" noChangeArrowheads="1"/>
          </p:cNvSpPr>
          <p:nvPr userDrawn="1"/>
        </p:nvSpPr>
        <p:spPr bwMode="auto">
          <a:xfrm>
            <a:off x="0" y="801688"/>
            <a:ext cx="6073775" cy="96837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/>
          </a:p>
        </p:txBody>
      </p:sp>
      <p:sp>
        <p:nvSpPr>
          <p:cNvPr id="5" name="Rectangle 25"/>
          <p:cNvSpPr>
            <a:spLocks noChangeAspect="1" noChangeArrowheads="1"/>
          </p:cNvSpPr>
          <p:nvPr userDrawn="1"/>
        </p:nvSpPr>
        <p:spPr bwMode="auto">
          <a:xfrm>
            <a:off x="3027363" y="895350"/>
            <a:ext cx="3046412" cy="96838"/>
          </a:xfrm>
          <a:prstGeom prst="rect">
            <a:avLst/>
          </a:prstGeom>
          <a:solidFill>
            <a:srgbClr val="003E6E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/>
          </a:p>
        </p:txBody>
      </p:sp>
      <p:pic>
        <p:nvPicPr>
          <p:cNvPr id="6" name="Picture 37" descr="HG_LOGO_S_ENG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550" y="6230938"/>
            <a:ext cx="11525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pieren 12"/>
          <p:cNvGrpSpPr>
            <a:grpSpLocks/>
          </p:cNvGrpSpPr>
          <p:nvPr userDrawn="1"/>
        </p:nvGrpSpPr>
        <p:grpSpPr bwMode="auto">
          <a:xfrm>
            <a:off x="0" y="6665913"/>
            <a:ext cx="9144000" cy="192087"/>
            <a:chOff x="0" y="8901608"/>
            <a:chExt cx="30279975" cy="1079500"/>
          </a:xfrm>
        </p:grpSpPr>
        <p:sp>
          <p:nvSpPr>
            <p:cNvPr id="8" name="Rectangle 10"/>
            <p:cNvSpPr>
              <a:spLocks noChangeAspect="1" noChangeArrowheads="1"/>
            </p:cNvSpPr>
            <p:nvPr/>
          </p:nvSpPr>
          <p:spPr bwMode="auto">
            <a:xfrm>
              <a:off x="0" y="9445817"/>
              <a:ext cx="16070468" cy="535291"/>
            </a:xfrm>
            <a:prstGeom prst="rect">
              <a:avLst/>
            </a:prstGeom>
            <a:solidFill>
              <a:srgbClr val="CF6809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/>
            </a:p>
          </p:txBody>
        </p:sp>
        <p:sp>
          <p:nvSpPr>
            <p:cNvPr id="9" name="Rectangle 11"/>
            <p:cNvSpPr>
              <a:spLocks noChangeAspect="1" noChangeArrowheads="1"/>
            </p:cNvSpPr>
            <p:nvPr/>
          </p:nvSpPr>
          <p:spPr bwMode="auto">
            <a:xfrm>
              <a:off x="0" y="8901608"/>
              <a:ext cx="20202422" cy="544209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/>
            </a:p>
          </p:txBody>
        </p:sp>
        <p:sp>
          <p:nvSpPr>
            <p:cNvPr id="10" name="Rectangle 12"/>
            <p:cNvSpPr>
              <a:spLocks noChangeAspect="1" noChangeArrowheads="1"/>
            </p:cNvSpPr>
            <p:nvPr/>
          </p:nvSpPr>
          <p:spPr bwMode="auto">
            <a:xfrm>
              <a:off x="20070997" y="9445817"/>
              <a:ext cx="10208978" cy="5352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/>
            </a:p>
          </p:txBody>
        </p:sp>
        <p:sp>
          <p:nvSpPr>
            <p:cNvPr id="11" name="Rectangle 13"/>
            <p:cNvSpPr>
              <a:spLocks noChangeAspect="1" noChangeArrowheads="1"/>
            </p:cNvSpPr>
            <p:nvPr/>
          </p:nvSpPr>
          <p:spPr bwMode="auto">
            <a:xfrm>
              <a:off x="10067042" y="9445817"/>
              <a:ext cx="10140636" cy="535291"/>
            </a:xfrm>
            <a:prstGeom prst="rect">
              <a:avLst/>
            </a:prstGeom>
            <a:solidFill>
              <a:srgbClr val="003E6E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/>
            </a:p>
          </p:txBody>
        </p:sp>
      </p:grpSp>
      <p:sp>
        <p:nvSpPr>
          <p:cNvPr id="12" name="Foliennummernplatzhalter 3"/>
          <p:cNvSpPr txBox="1">
            <a:spLocks/>
          </p:cNvSpPr>
          <p:nvPr userDrawn="1"/>
        </p:nvSpPr>
        <p:spPr>
          <a:xfrm>
            <a:off x="222250" y="6578600"/>
            <a:ext cx="2133600" cy="476250"/>
          </a:xfrm>
          <a:prstGeom prst="rect">
            <a:avLst/>
          </a:prstGeom>
          <a:noFill/>
          <a:ln/>
          <a:extLst/>
        </p:spPr>
        <p:txBody>
          <a:bodyPr anchor="ctr"/>
          <a:lstStyle>
            <a:defPPr>
              <a:defRPr lang="en-US"/>
            </a:defPPr>
            <a:lvl1pPr marL="0" algn="r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800" smtClean="0">
                <a:solidFill>
                  <a:schemeClr val="bg1"/>
                </a:solidFill>
              </a:rPr>
              <a:t>PAGE </a:t>
            </a:r>
            <a:fld id="{C6B90846-1A88-4B77-866A-4B60E9EDFDDA}" type="slidenum">
              <a:rPr lang="de-DE" altLang="de-DE" sz="800" smtClean="0">
                <a:solidFill>
                  <a:schemeClr val="bg1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altLang="de-DE" sz="800" dirty="0" smtClean="0">
              <a:solidFill>
                <a:schemeClr val="bg1"/>
              </a:solidFill>
            </a:endParaRPr>
          </a:p>
        </p:txBody>
      </p:sp>
      <p:pic>
        <p:nvPicPr>
          <p:cNvPr id="13" name="Grafik 13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58113" y="836613"/>
            <a:ext cx="100171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6" descr="GSI_Logo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8775" y="839788"/>
            <a:ext cx="6715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 userDrawn="1"/>
        </p:nvPicPr>
        <p:blipFill>
          <a:blip r:embed="rId2" cstate="print"/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 userDrawn="1"/>
        </p:nvPicPr>
        <p:blipFill>
          <a:blip r:embed="rId3" cstate="print"/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1"/>
          <p:cNvPicPr>
            <a:picLocks noChangeAspect="1" noChangeArrowheads="1"/>
          </p:cNvPicPr>
          <p:nvPr userDrawn="1"/>
        </p:nvPicPr>
        <p:blipFill>
          <a:blip r:embed="rId4" cstate="print"/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76"/>
          <p:cNvSpPr>
            <a:spLocks noChangeShapeType="1"/>
          </p:cNvSpPr>
          <p:nvPr userDrawn="1"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8" name="Line 75"/>
          <p:cNvSpPr>
            <a:spLocks noChangeShapeType="1"/>
          </p:cNvSpPr>
          <p:nvPr userDrawn="1"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9" name="Rectangle 69"/>
          <p:cNvSpPr>
            <a:spLocks noChangeArrowheads="1"/>
          </p:cNvSpPr>
          <p:nvPr userDrawn="1"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0" name="Rectangle 78"/>
          <p:cNvSpPr>
            <a:spLocks noChangeArrowheads="1"/>
          </p:cNvSpPr>
          <p:nvPr userDrawn="1"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1" name="Rectangle 62"/>
          <p:cNvSpPr>
            <a:spLocks noChangeArrowheads="1"/>
          </p:cNvSpPr>
          <p:nvPr userDrawn="1"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n-lt"/>
            </a:endParaRPr>
          </a:p>
        </p:txBody>
      </p:sp>
      <p:sp>
        <p:nvSpPr>
          <p:cNvPr id="12" name="Line 82"/>
          <p:cNvSpPr>
            <a:spLocks noChangeShapeType="1"/>
          </p:cNvSpPr>
          <p:nvPr userDrawn="1"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</p:spTree>
  </p:cSld>
  <p:clrMapOvr>
    <a:masterClrMapping/>
  </p:clrMapOvr>
  <p:transition spd="med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52618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7ED1778-0641-4064-90BC-BDC01F77F546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A0C2-3CE8-4B7D-87FD-DFAE4E39C56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A0C2-3CE8-4B7D-87FD-DFAE4E39C56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A0C2-3CE8-4B7D-87FD-DFAE4E39C56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A0C2-3CE8-4B7D-87FD-DFAE4E39C56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A0C2-3CE8-4B7D-87FD-DFAE4E39C56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A0C2-3CE8-4B7D-87FD-DFAE4E39C56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A0C2-3CE8-4B7D-87FD-DFAE4E39C56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A0C2-3CE8-4B7D-87FD-DFAE4E39C56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A0C2-3CE8-4B7D-87FD-DFAE4E39C56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082248015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A0C2-3CE8-4B7D-87FD-DFAE4E39C56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A0C2-3CE8-4B7D-87FD-DFAE4E39C56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A0C2-3CE8-4B7D-87FD-DFAE4E39C56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4D45-576C-43EF-81BE-B47137D338F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4D45-576C-43EF-81BE-B47137D338F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4D45-576C-43EF-81BE-B47137D338F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4D45-576C-43EF-81BE-B47137D338F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4D45-576C-43EF-81BE-B47137D338F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4D45-576C-43EF-81BE-B47137D338F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4D45-576C-43EF-81BE-B47137D338F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384636478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4D45-576C-43EF-81BE-B47137D338F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4D45-576C-43EF-81BE-B47137D338F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4D45-576C-43EF-81BE-B47137D338F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4D45-576C-43EF-81BE-B47137D338F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4041-C28F-4721-AAC4-E59D0616969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4041-C28F-4721-AAC4-E59D0616969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4041-C28F-4721-AAC4-E59D0616969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4041-C28F-4721-AAC4-E59D0616969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4041-C28F-4721-AAC4-E59D0616969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4041-C28F-4721-AAC4-E59D0616969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872981707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4041-C28F-4721-AAC4-E59D0616969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4041-C28F-4721-AAC4-E59D0616969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4041-C28F-4721-AAC4-E59D0616969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4041-C28F-4721-AAC4-E59D0616969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4041-C28F-4721-AAC4-E59D0616969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560EC-23F1-48B8-9F40-218D34BA5BAE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3598149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44D1B-07F0-4B14-BC21-66F2E6AC24AF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49306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7C5EA-79F8-4E8C-8C77-7072B323E8C1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8120044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AE24C-5010-4E10-B7E2-D843FB586607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7046605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541EE-AB8A-428F-A0A2-2BBF31BD1CB0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4449718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83739672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758EE-2020-4F23-BF91-BB2149EB5043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2311070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2C64F-9357-4CC6-84C2-EA3BCC17DC36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4571664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052CD-E591-4AE7-BD49-55C56F00187A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019368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16455-97A3-45DF-9E69-6EAB712D5073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12710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9281E-2F3C-4B90-921A-DA741DCD5AAE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6565758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6B925-A088-4EED-959A-F71B7FAF93F0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3868194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7581C-8A44-464E-8DDC-8BA7EA61D2BD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7498252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40D45-0BA3-4595-A7CF-1CBB84CFB16F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7706495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38470-AA21-4CFA-89F4-9E0EA73FE8E5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0911331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DE740-22E2-4FA1-944A-7C36716B09DD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6910345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426380174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5DFB4-5FAB-43F3-A854-891B22B98B9D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0348116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731669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53340948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892824006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8010" y="6356350"/>
            <a:ext cx="30679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835" r:id="rId18"/>
    <p:sldLayoutId id="2147483837" r:id="rId19"/>
    <p:sldLayoutId id="2147483838" r:id="rId20"/>
  </p:sldLayoutIdLst>
  <p:transition spd="slow"/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CA0C2-3CE8-4B7D-87FD-DFAE4E39C56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A4D45-576C-43EF-81BE-B47137D338F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Horst Stoecker GSI &amp; FIAS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B4041-C28F-4721-AAC4-E59D0616969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FAIR's Charm and Beauty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70FCB9-B941-4482-B212-BC4F0D3C377D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762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</p:sldLayoutIdLst>
  <p:transition spd="slow"/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9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26.jpe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png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29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6" Type="http://schemas.openxmlformats.org/officeDocument/2006/relationships/oleObject" Target="../embeddings/oleObject1.bin"/><Relationship Id="rId20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oleObject" Target="../embeddings/oleObject2.bin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notesSlide" Target="../notesSlides/notesSlide19.xml"/><Relationship Id="rId21" Type="http://schemas.openxmlformats.org/officeDocument/2006/relationships/image" Target="../media/image29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6" Type="http://schemas.openxmlformats.org/officeDocument/2006/relationships/oleObject" Target="../embeddings/oleObject8.bin"/><Relationship Id="rId20" Type="http://schemas.openxmlformats.org/officeDocument/2006/relationships/image" Target="../media/image28.png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oleObject" Target="../embeddings/oleObject9.bin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  <p:sp>
        <p:nvSpPr>
          <p:cNvPr id="5" name="Textfeld 4"/>
          <p:cNvSpPr txBox="1"/>
          <p:nvPr/>
        </p:nvSpPr>
        <p:spPr>
          <a:xfrm>
            <a:off x="630070" y="38226"/>
            <a:ext cx="9342530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0000CC"/>
                </a:solidFill>
              </a:rPr>
              <a:t>FAIR = </a:t>
            </a:r>
            <a:r>
              <a:rPr lang="de-DE" sz="2000" b="1" dirty="0" smtClean="0">
                <a:solidFill>
                  <a:srgbClr val="FF0000"/>
                </a:solidFill>
              </a:rPr>
              <a:t>rare </a:t>
            </a:r>
            <a:r>
              <a:rPr lang="de-DE" sz="2000" b="1" dirty="0" err="1" smtClean="0">
                <a:solidFill>
                  <a:srgbClr val="FF0000"/>
                </a:solidFill>
              </a:rPr>
              <a:t>probes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  <a:r>
              <a:rPr lang="de-DE" sz="2000" b="1" dirty="0" smtClean="0">
                <a:solidFill>
                  <a:srgbClr val="0000CC"/>
                </a:solidFill>
              </a:rPr>
              <a:t>- </a:t>
            </a:r>
            <a:r>
              <a:rPr lang="de-DE" sz="2000" b="1" dirty="0" err="1" smtClean="0">
                <a:solidFill>
                  <a:srgbClr val="0000CC"/>
                </a:solidFill>
              </a:rPr>
              <a:t>Highest</a:t>
            </a:r>
            <a:r>
              <a:rPr lang="de-DE" sz="2000" b="1" dirty="0" smtClean="0">
                <a:solidFill>
                  <a:srgbClr val="0000CC"/>
                </a:solidFill>
              </a:rPr>
              <a:t> Beam </a:t>
            </a:r>
            <a:r>
              <a:rPr lang="de-DE" sz="2000" b="1" dirty="0" err="1" smtClean="0">
                <a:solidFill>
                  <a:srgbClr val="0000CC"/>
                </a:solidFill>
              </a:rPr>
              <a:t>Intensities</a:t>
            </a:r>
            <a:r>
              <a:rPr lang="de-DE" sz="2000" b="1" dirty="0" smtClean="0">
                <a:solidFill>
                  <a:srgbClr val="0000CC"/>
                </a:solidFill>
              </a:rPr>
              <a:t> – </a:t>
            </a:r>
            <a:r>
              <a:rPr lang="de-DE" sz="2000" b="1" dirty="0" err="1" smtClean="0">
                <a:solidFill>
                  <a:srgbClr val="0000CC"/>
                </a:solidFill>
              </a:rPr>
              <a:t>high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sensitivity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</a:p>
          <a:p>
            <a:endParaRPr lang="de-DE" sz="2000" b="1" dirty="0" smtClean="0">
              <a:solidFill>
                <a:srgbClr val="0000CC"/>
              </a:solidFill>
            </a:endParaRPr>
          </a:p>
          <a:p>
            <a:r>
              <a:rPr lang="de-DE" sz="2000" b="1" dirty="0" err="1" smtClean="0">
                <a:solidFill>
                  <a:srgbClr val="0000CC"/>
                </a:solidFill>
              </a:rPr>
              <a:t>Construction</a:t>
            </a:r>
            <a:r>
              <a:rPr lang="de-DE" sz="2000" b="1" dirty="0" smtClean="0">
                <a:solidFill>
                  <a:srgbClr val="0000CC"/>
                </a:solidFill>
              </a:rPr>
              <a:t> Budget: 1500+ Million Euro </a:t>
            </a:r>
            <a:r>
              <a:rPr lang="de-DE" sz="2000" b="1" dirty="0" err="1" smtClean="0">
                <a:solidFill>
                  <a:srgbClr val="0000CC"/>
                </a:solidFill>
              </a:rPr>
              <a:t>Invest</a:t>
            </a:r>
            <a:r>
              <a:rPr lang="de-DE" sz="2000" b="1" dirty="0" smtClean="0">
                <a:solidFill>
                  <a:srgbClr val="0000CC"/>
                </a:solidFill>
              </a:rPr>
              <a:t> - in </a:t>
            </a:r>
            <a:r>
              <a:rPr lang="de-DE" sz="2000" b="1" dirty="0" err="1" smtClean="0">
                <a:solidFill>
                  <a:srgbClr val="0000CC"/>
                </a:solidFill>
              </a:rPr>
              <a:t>kind</a:t>
            </a:r>
            <a:endParaRPr lang="de-DE" sz="2000" b="1" dirty="0" smtClean="0">
              <a:solidFill>
                <a:srgbClr val="0000CC"/>
              </a:solidFill>
            </a:endParaRPr>
          </a:p>
          <a:p>
            <a:r>
              <a:rPr lang="de-DE" sz="2000" b="1" dirty="0" smtClean="0">
                <a:solidFill>
                  <a:srgbClr val="0000CC"/>
                </a:solidFill>
              </a:rPr>
              <a:t>Operating Budget:        200+ Million Euro </a:t>
            </a:r>
            <a:r>
              <a:rPr lang="de-DE" sz="2000" b="1" dirty="0" err="1" smtClean="0">
                <a:solidFill>
                  <a:srgbClr val="0000CC"/>
                </a:solidFill>
              </a:rPr>
              <a:t>annually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</a:p>
          <a:p>
            <a:endParaRPr lang="de-DE" sz="2000" b="1" dirty="0" smtClean="0">
              <a:solidFill>
                <a:srgbClr val="0000CC"/>
              </a:solidFill>
            </a:endParaRPr>
          </a:p>
          <a:p>
            <a:r>
              <a:rPr lang="de-DE" sz="2000" b="1" dirty="0" err="1" smtClean="0">
                <a:solidFill>
                  <a:srgbClr val="0000CC"/>
                </a:solidFill>
              </a:rPr>
              <a:t>Four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high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intensity</a:t>
            </a:r>
            <a:r>
              <a:rPr lang="de-DE" sz="2000" b="1" dirty="0" smtClean="0">
                <a:solidFill>
                  <a:srgbClr val="0000CC"/>
                </a:solidFill>
              </a:rPr>
              <a:t>  </a:t>
            </a:r>
            <a:r>
              <a:rPr lang="de-DE" sz="2000" b="1" dirty="0" err="1" smtClean="0">
                <a:solidFill>
                  <a:srgbClr val="0000CC"/>
                </a:solidFill>
              </a:rPr>
              <a:t>driver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accelerators</a:t>
            </a:r>
            <a:r>
              <a:rPr lang="de-DE" sz="2000" b="1" dirty="0" smtClean="0">
                <a:solidFill>
                  <a:srgbClr val="0000CC"/>
                </a:solidFill>
              </a:rPr>
              <a:t>:  </a:t>
            </a:r>
            <a:r>
              <a:rPr lang="de-DE" sz="2000" b="1" dirty="0" err="1" smtClean="0">
                <a:solidFill>
                  <a:srgbClr val="0000CC"/>
                </a:solidFill>
              </a:rPr>
              <a:t>the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</a:rPr>
              <a:t>UniLac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</a:p>
          <a:p>
            <a:pPr>
              <a:buFont typeface="Symbol"/>
              <a:buChar char="Þ"/>
            </a:pPr>
            <a:r>
              <a:rPr lang="de-DE" sz="2000" b="1" dirty="0" smtClean="0">
                <a:solidFill>
                  <a:srgbClr val="0000CC"/>
                </a:solidFill>
              </a:rPr>
              <a:t>   5 </a:t>
            </a:r>
            <a:r>
              <a:rPr lang="de-DE" sz="2000" b="1" dirty="0" err="1" smtClean="0">
                <a:solidFill>
                  <a:srgbClr val="0000CC"/>
                </a:solidFill>
              </a:rPr>
              <a:t>GeV</a:t>
            </a:r>
            <a:r>
              <a:rPr lang="de-DE" sz="2000" b="1" dirty="0" smtClean="0">
                <a:solidFill>
                  <a:srgbClr val="0000CC"/>
                </a:solidFill>
              </a:rPr>
              <a:t> Proton /   2 </a:t>
            </a:r>
            <a:r>
              <a:rPr lang="de-DE" sz="2000" b="1" dirty="0" err="1" smtClean="0">
                <a:solidFill>
                  <a:srgbClr val="0000CC"/>
                </a:solidFill>
              </a:rPr>
              <a:t>AGeV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Uranium</a:t>
            </a:r>
            <a:r>
              <a:rPr lang="de-DE" sz="2000" b="1" dirty="0" smtClean="0">
                <a:solidFill>
                  <a:srgbClr val="0000CC"/>
                </a:solidFill>
              </a:rPr>
              <a:t> Synchrotron SIS 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smtClean="0">
                <a:solidFill>
                  <a:srgbClr val="FF0000"/>
                </a:solidFill>
              </a:rPr>
              <a:t>18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endParaRPr lang="de-DE" sz="2000" b="1" dirty="0" smtClean="0">
              <a:solidFill>
                <a:srgbClr val="0000CC"/>
              </a:solidFill>
            </a:endParaRPr>
          </a:p>
          <a:p>
            <a:pPr>
              <a:buFont typeface="Symbol"/>
              <a:buChar char="Þ"/>
            </a:pPr>
            <a:r>
              <a:rPr lang="de-DE" sz="2000" b="1" dirty="0" smtClean="0">
                <a:solidFill>
                  <a:srgbClr val="0000CC"/>
                </a:solidFill>
              </a:rPr>
              <a:t> 30 </a:t>
            </a:r>
            <a:r>
              <a:rPr lang="de-DE" sz="2000" b="1" dirty="0" err="1" smtClean="0">
                <a:solidFill>
                  <a:srgbClr val="0000CC"/>
                </a:solidFill>
              </a:rPr>
              <a:t>GeV</a:t>
            </a:r>
            <a:r>
              <a:rPr lang="de-DE" sz="2000" b="1" dirty="0" smtClean="0">
                <a:solidFill>
                  <a:srgbClr val="0000CC"/>
                </a:solidFill>
              </a:rPr>
              <a:t> Proton / 10 </a:t>
            </a:r>
            <a:r>
              <a:rPr lang="de-DE" sz="2000" b="1" dirty="0" err="1" smtClean="0">
                <a:solidFill>
                  <a:srgbClr val="0000CC"/>
                </a:solidFill>
              </a:rPr>
              <a:t>AGeV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Uranium</a:t>
            </a:r>
            <a:r>
              <a:rPr lang="de-DE" sz="2000" b="1" dirty="0" smtClean="0">
                <a:solidFill>
                  <a:srgbClr val="0000CC"/>
                </a:solidFill>
              </a:rPr>
              <a:t> Synchrotron SIS </a:t>
            </a:r>
            <a:r>
              <a:rPr lang="de-DE" sz="2000" b="1" dirty="0" smtClean="0">
                <a:solidFill>
                  <a:srgbClr val="FF0000"/>
                </a:solidFill>
              </a:rPr>
              <a:t>100</a:t>
            </a:r>
          </a:p>
          <a:p>
            <a:pPr>
              <a:buFont typeface="Symbol"/>
              <a:buChar char="Þ"/>
            </a:pPr>
            <a:r>
              <a:rPr lang="de-DE" sz="2000" b="1" dirty="0" smtClean="0">
                <a:solidFill>
                  <a:srgbClr val="0000CC"/>
                </a:solidFill>
              </a:rPr>
              <a:t> 90 </a:t>
            </a:r>
            <a:r>
              <a:rPr lang="de-DE" sz="2000" b="1" dirty="0" err="1" smtClean="0">
                <a:solidFill>
                  <a:srgbClr val="0000CC"/>
                </a:solidFill>
              </a:rPr>
              <a:t>GeV</a:t>
            </a:r>
            <a:r>
              <a:rPr lang="de-DE" sz="2000" b="1" dirty="0" smtClean="0">
                <a:solidFill>
                  <a:srgbClr val="0000CC"/>
                </a:solidFill>
              </a:rPr>
              <a:t> Proton / 35 </a:t>
            </a:r>
            <a:r>
              <a:rPr lang="de-DE" sz="2000" b="1" dirty="0" err="1" smtClean="0">
                <a:solidFill>
                  <a:srgbClr val="0000CC"/>
                </a:solidFill>
              </a:rPr>
              <a:t>AGeV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Uranium</a:t>
            </a:r>
            <a:r>
              <a:rPr lang="de-DE" sz="2000" b="1" dirty="0" smtClean="0">
                <a:solidFill>
                  <a:srgbClr val="0000CC"/>
                </a:solidFill>
              </a:rPr>
              <a:t> Synchrotron SIS </a:t>
            </a:r>
            <a:r>
              <a:rPr lang="de-DE" sz="2000" b="1" dirty="0" smtClean="0">
                <a:solidFill>
                  <a:srgbClr val="FF0000"/>
                </a:solidFill>
              </a:rPr>
              <a:t>300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smtClean="0">
                <a:solidFill>
                  <a:srgbClr val="0000CC"/>
                </a:solidFill>
              </a:rPr>
              <a:t>(</a:t>
            </a:r>
            <a:r>
              <a:rPr lang="de-DE" sz="2000" b="1" dirty="0" err="1" smtClean="0">
                <a:solidFill>
                  <a:srgbClr val="0000CC"/>
                </a:solidFill>
              </a:rPr>
              <a:t>to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be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funded</a:t>
            </a:r>
            <a:endParaRPr lang="de-DE" sz="2000" b="1" dirty="0" smtClean="0">
              <a:solidFill>
                <a:srgbClr val="0000CC"/>
              </a:solidFill>
            </a:endParaRPr>
          </a:p>
          <a:p>
            <a:pPr>
              <a:buFont typeface="Symbol"/>
              <a:buChar char="Þ"/>
            </a:pPr>
            <a:endParaRPr lang="de-DE" sz="2000" b="1" dirty="0" smtClean="0">
              <a:solidFill>
                <a:srgbClr val="0000CC"/>
              </a:solidFill>
            </a:endParaRPr>
          </a:p>
          <a:p>
            <a:r>
              <a:rPr lang="de-DE" sz="2000" b="1" dirty="0" smtClean="0">
                <a:solidFill>
                  <a:srgbClr val="0000CC"/>
                </a:solidFill>
              </a:rPr>
              <a:t>FAIR </a:t>
            </a:r>
            <a:r>
              <a:rPr lang="de-DE" sz="2000" b="1" dirty="0" err="1" smtClean="0">
                <a:solidFill>
                  <a:srgbClr val="0000CC"/>
                </a:solidFill>
              </a:rPr>
              <a:t>provides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primary</a:t>
            </a:r>
            <a:r>
              <a:rPr lang="de-DE" sz="2000" b="1" dirty="0" smtClean="0">
                <a:solidFill>
                  <a:srgbClr val="0000CC"/>
                </a:solidFill>
              </a:rPr>
              <a:t> Proton </a:t>
            </a:r>
            <a:r>
              <a:rPr lang="de-DE" sz="2000" b="1" dirty="0" err="1" smtClean="0">
                <a:solidFill>
                  <a:srgbClr val="0000CC"/>
                </a:solidFill>
              </a:rPr>
              <a:t>and</a:t>
            </a:r>
            <a:r>
              <a:rPr lang="de-DE" sz="2000" b="1" dirty="0" smtClean="0">
                <a:solidFill>
                  <a:srgbClr val="0000CC"/>
                </a:solidFill>
              </a:rPr>
              <a:t> Ion </a:t>
            </a:r>
            <a:r>
              <a:rPr lang="de-DE" sz="2000" b="1" dirty="0" err="1" smtClean="0">
                <a:solidFill>
                  <a:srgbClr val="0000CC"/>
                </a:solidFill>
              </a:rPr>
              <a:t>beams</a:t>
            </a:r>
            <a:r>
              <a:rPr lang="de-DE" sz="2000" b="1" dirty="0" smtClean="0">
                <a:solidFill>
                  <a:srgbClr val="0000CC"/>
                </a:solidFill>
              </a:rPr>
              <a:t> on 4 </a:t>
            </a:r>
            <a:r>
              <a:rPr lang="de-DE" sz="2000" b="1" dirty="0" err="1" smtClean="0">
                <a:solidFill>
                  <a:srgbClr val="0000CC"/>
                </a:solidFill>
              </a:rPr>
              <a:t>primary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targets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</a:p>
          <a:p>
            <a:r>
              <a:rPr lang="de-DE" sz="2000" b="1" dirty="0" smtClean="0">
                <a:solidFill>
                  <a:srgbClr val="0000CC"/>
                </a:solidFill>
              </a:rPr>
              <a:t>+ </a:t>
            </a:r>
            <a:r>
              <a:rPr lang="de-DE" sz="2000" b="1" dirty="0" err="1" smtClean="0">
                <a:solidFill>
                  <a:srgbClr val="0000CC"/>
                </a:solidFill>
              </a:rPr>
              <a:t>secondary</a:t>
            </a:r>
            <a:r>
              <a:rPr lang="de-DE" sz="2000" b="1" dirty="0" smtClean="0">
                <a:solidFill>
                  <a:srgbClr val="0000CC"/>
                </a:solidFill>
              </a:rPr>
              <a:t> rare isotopes &amp; Antiprotons in 4 Storage Rings </a:t>
            </a:r>
            <a:endParaRPr lang="de-DE" sz="2000" b="1" dirty="0" smtClean="0">
              <a:solidFill>
                <a:srgbClr val="0000CC"/>
              </a:solidFill>
            </a:endParaRPr>
          </a:p>
          <a:p>
            <a:endParaRPr lang="de-DE" sz="2000" b="1" dirty="0" smtClean="0">
              <a:solidFill>
                <a:srgbClr val="0000CC"/>
              </a:solidFill>
            </a:endParaRPr>
          </a:p>
          <a:p>
            <a:r>
              <a:rPr lang="de-DE" sz="2000" b="1" dirty="0" smtClean="0">
                <a:solidFill>
                  <a:srgbClr val="0000CC"/>
                </a:solidFill>
              </a:rPr>
              <a:t>+ APPA: </a:t>
            </a:r>
            <a:r>
              <a:rPr lang="de-DE" sz="2000" b="1" dirty="0" err="1" smtClean="0">
                <a:solidFill>
                  <a:srgbClr val="0000CC"/>
                </a:solidFill>
              </a:rPr>
              <a:t>Atomic</a:t>
            </a:r>
            <a:r>
              <a:rPr lang="de-DE" sz="2000" b="1" dirty="0" smtClean="0">
                <a:solidFill>
                  <a:srgbClr val="0000CC"/>
                </a:solidFill>
              </a:rPr>
              <a:t>- </a:t>
            </a:r>
            <a:r>
              <a:rPr lang="de-DE" sz="2000" b="1" dirty="0" err="1" smtClean="0">
                <a:solidFill>
                  <a:srgbClr val="0000CC"/>
                </a:solidFill>
              </a:rPr>
              <a:t>and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applied</a:t>
            </a:r>
            <a:r>
              <a:rPr lang="de-DE" sz="2000" b="1" dirty="0" smtClean="0">
                <a:solidFill>
                  <a:srgbClr val="0000CC"/>
                </a:solidFill>
              </a:rPr>
              <a:t> Science, </a:t>
            </a:r>
            <a:r>
              <a:rPr lang="de-DE" sz="2000" b="1" dirty="0" err="1" smtClean="0">
                <a:solidFill>
                  <a:srgbClr val="0000CC"/>
                </a:solidFill>
              </a:rPr>
              <a:t>plasma</a:t>
            </a:r>
            <a:r>
              <a:rPr lang="de-DE" sz="2000" b="1" dirty="0" smtClean="0">
                <a:solidFill>
                  <a:srgbClr val="0000CC"/>
                </a:solidFill>
              </a:rPr>
              <a:t>- bio- material </a:t>
            </a:r>
            <a:r>
              <a:rPr lang="de-DE" sz="2000" b="1" dirty="0" err="1" smtClean="0">
                <a:solidFill>
                  <a:srgbClr val="0000CC"/>
                </a:solidFill>
              </a:rPr>
              <a:t>science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</a:p>
          <a:p>
            <a:r>
              <a:rPr lang="de-DE" sz="2000" b="1" dirty="0" smtClean="0">
                <a:solidFill>
                  <a:srgbClr val="0000CC"/>
                </a:solidFill>
              </a:rPr>
              <a:t>+ </a:t>
            </a:r>
            <a:r>
              <a:rPr lang="de-DE" sz="2000" b="1" dirty="0" err="1" smtClean="0">
                <a:solidFill>
                  <a:srgbClr val="0000CC"/>
                </a:solidFill>
              </a:rPr>
              <a:t>NuSTAR</a:t>
            </a:r>
            <a:r>
              <a:rPr lang="de-DE" sz="2000" b="1" dirty="0" smtClean="0">
                <a:solidFill>
                  <a:srgbClr val="0000CC"/>
                </a:solidFill>
              </a:rPr>
              <a:t>: RIB, </a:t>
            </a:r>
            <a:r>
              <a:rPr lang="de-DE" sz="2000" b="1" dirty="0" err="1" smtClean="0">
                <a:solidFill>
                  <a:srgbClr val="0000CC"/>
                </a:solidFill>
              </a:rPr>
              <a:t>nuclear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Astro</a:t>
            </a:r>
            <a:r>
              <a:rPr lang="de-DE" sz="2000" b="1" dirty="0" smtClean="0">
                <a:solidFill>
                  <a:srgbClr val="0000CC"/>
                </a:solidFill>
              </a:rPr>
              <a:t>, </a:t>
            </a:r>
            <a:r>
              <a:rPr lang="de-DE" sz="2000" b="1" dirty="0" err="1" smtClean="0">
                <a:solidFill>
                  <a:srgbClr val="0000CC"/>
                </a:solidFill>
              </a:rPr>
              <a:t>nuclear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structure</a:t>
            </a:r>
            <a:r>
              <a:rPr lang="de-DE" sz="2000" b="1" dirty="0" smtClean="0">
                <a:solidFill>
                  <a:srgbClr val="0000CC"/>
                </a:solidFill>
              </a:rPr>
              <a:t>, multi-</a:t>
            </a:r>
            <a:r>
              <a:rPr lang="de-DE" sz="2000" b="1" dirty="0" err="1" smtClean="0">
                <a:solidFill>
                  <a:srgbClr val="0000CC"/>
                </a:solidFill>
              </a:rPr>
              <a:t>Hypernuclei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</a:p>
          <a:p>
            <a:r>
              <a:rPr lang="de-DE" sz="2000" b="1" dirty="0" smtClean="0">
                <a:solidFill>
                  <a:srgbClr val="0000CC"/>
                </a:solidFill>
              </a:rPr>
              <a:t>+ CBM: </a:t>
            </a:r>
            <a:r>
              <a:rPr lang="de-DE" sz="2000" b="1" dirty="0" err="1" smtClean="0">
                <a:solidFill>
                  <a:srgbClr val="0000CC"/>
                </a:solidFill>
              </a:rPr>
              <a:t>Relativistic</a:t>
            </a:r>
            <a:r>
              <a:rPr lang="de-DE" sz="2000" b="1" dirty="0" smtClean="0">
                <a:solidFill>
                  <a:srgbClr val="0000CC"/>
                </a:solidFill>
              </a:rPr>
              <a:t> Heavy Ions &amp; </a:t>
            </a:r>
            <a:r>
              <a:rPr lang="de-DE" sz="2000" b="1" dirty="0" err="1" smtClean="0">
                <a:solidFill>
                  <a:srgbClr val="0000CC"/>
                </a:solidFill>
              </a:rPr>
              <a:t>dense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baryonic</a:t>
            </a:r>
            <a:r>
              <a:rPr lang="de-DE" sz="2000" b="1" dirty="0" smtClean="0">
                <a:solidFill>
                  <a:srgbClr val="0000CC"/>
                </a:solidFill>
              </a:rPr>
              <a:t> matter</a:t>
            </a:r>
          </a:p>
          <a:p>
            <a:r>
              <a:rPr lang="de-DE" sz="2000" b="1" dirty="0" smtClean="0">
                <a:solidFill>
                  <a:srgbClr val="0000CC"/>
                </a:solidFill>
              </a:rPr>
              <a:t>+ PANDA: Massive </a:t>
            </a:r>
            <a:r>
              <a:rPr lang="de-DE" sz="2000" b="1" dirty="0" err="1" smtClean="0">
                <a:solidFill>
                  <a:srgbClr val="0000CC"/>
                </a:solidFill>
              </a:rPr>
              <a:t>Charmonium</a:t>
            </a:r>
            <a:r>
              <a:rPr lang="de-DE" sz="2000" b="1" dirty="0" smtClean="0">
                <a:solidFill>
                  <a:srgbClr val="0000CC"/>
                </a:solidFill>
              </a:rPr>
              <a:t>, X, Y, Z, </a:t>
            </a:r>
            <a:r>
              <a:rPr lang="de-DE" sz="2000" b="1" dirty="0" err="1" smtClean="0">
                <a:solidFill>
                  <a:srgbClr val="0000CC"/>
                </a:solidFill>
              </a:rPr>
              <a:t>Glueballs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or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Hybrids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endParaRPr lang="de-DE" sz="2000" b="1" dirty="0" smtClean="0">
              <a:solidFill>
                <a:srgbClr val="0000CC"/>
              </a:solidFill>
            </a:endParaRPr>
          </a:p>
          <a:p>
            <a:endParaRPr lang="de-DE" sz="2000" b="1" dirty="0" smtClean="0">
              <a:solidFill>
                <a:srgbClr val="0000CC"/>
              </a:solidFill>
            </a:endParaRPr>
          </a:p>
          <a:p>
            <a:r>
              <a:rPr lang="de-DE" sz="2000" b="1" dirty="0" smtClean="0">
                <a:solidFill>
                  <a:srgbClr val="0000CC"/>
                </a:solidFill>
              </a:rPr>
              <a:t>+ Beauty-Baryon-AntiBaryon </a:t>
            </a:r>
            <a:r>
              <a:rPr lang="de-DE" sz="2000" b="1" dirty="0" err="1" smtClean="0">
                <a:solidFill>
                  <a:srgbClr val="0000CC"/>
                </a:solidFill>
              </a:rPr>
              <a:t>pairs</a:t>
            </a:r>
            <a:r>
              <a:rPr lang="de-DE" sz="2000" b="1" dirty="0" smtClean="0">
                <a:solidFill>
                  <a:srgbClr val="0000CC"/>
                </a:solidFill>
              </a:rPr>
              <a:t> in a </a:t>
            </a:r>
            <a:r>
              <a:rPr lang="de-DE" sz="2000" b="1" dirty="0" err="1" smtClean="0">
                <a:solidFill>
                  <a:srgbClr val="0000CC"/>
                </a:solidFill>
              </a:rPr>
              <a:t>pBar</a:t>
            </a:r>
            <a:r>
              <a:rPr lang="de-DE" sz="2000" b="1" dirty="0" smtClean="0">
                <a:solidFill>
                  <a:srgbClr val="0000CC"/>
                </a:solidFill>
              </a:rPr>
              <a:t>-p </a:t>
            </a:r>
            <a:r>
              <a:rPr lang="de-DE" sz="2000" b="1" dirty="0" err="1" smtClean="0">
                <a:solidFill>
                  <a:srgbClr val="0000CC"/>
                </a:solidFill>
              </a:rPr>
              <a:t>Collider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smtClean="0">
                <a:solidFill>
                  <a:srgbClr val="0000CC"/>
                </a:solidFill>
              </a:rPr>
              <a:t>HECR</a:t>
            </a:r>
          </a:p>
          <a:p>
            <a:endParaRPr lang="de-DE" sz="2000" b="1" dirty="0" smtClean="0">
              <a:solidFill>
                <a:srgbClr val="0000CC"/>
              </a:solidFill>
            </a:endParaRPr>
          </a:p>
          <a:p>
            <a:r>
              <a:rPr lang="de-DE" sz="2000" b="1" dirty="0" smtClean="0">
                <a:solidFill>
                  <a:srgbClr val="0000CC"/>
                </a:solidFill>
              </a:rPr>
              <a:t>+ FAIR </a:t>
            </a:r>
            <a:r>
              <a:rPr lang="de-DE" sz="2000" b="1" dirty="0" err="1" smtClean="0">
                <a:solidFill>
                  <a:srgbClr val="0000CC"/>
                </a:solidFill>
              </a:rPr>
              <a:t>under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construction</a:t>
            </a:r>
            <a:r>
              <a:rPr lang="de-DE" sz="2000" b="1" dirty="0" smtClean="0">
                <a:solidFill>
                  <a:srgbClr val="0000CC"/>
                </a:solidFill>
              </a:rPr>
              <a:t> </a:t>
            </a:r>
            <a:r>
              <a:rPr lang="de-DE" sz="2000" b="1" dirty="0" err="1" smtClean="0">
                <a:solidFill>
                  <a:srgbClr val="0000CC"/>
                </a:solidFill>
              </a:rPr>
              <a:t>as</a:t>
            </a:r>
            <a:r>
              <a:rPr lang="de-DE" sz="2000" b="1" dirty="0" smtClean="0">
                <a:solidFill>
                  <a:srgbClr val="0000CC"/>
                </a:solidFill>
              </a:rPr>
              <a:t> an International Facility </a:t>
            </a:r>
            <a:r>
              <a:rPr lang="de-DE" sz="2000" b="1" dirty="0" err="1" smtClean="0">
                <a:solidFill>
                  <a:srgbClr val="0000CC"/>
                </a:solidFill>
              </a:rPr>
              <a:t>with</a:t>
            </a:r>
            <a:r>
              <a:rPr lang="de-DE" sz="2000" b="1" dirty="0" smtClean="0">
                <a:solidFill>
                  <a:srgbClr val="0000CC"/>
                </a:solidFill>
              </a:rPr>
              <a:t> 10 </a:t>
            </a:r>
            <a:r>
              <a:rPr lang="de-DE" sz="2000" b="1" dirty="0" err="1" smtClean="0">
                <a:solidFill>
                  <a:srgbClr val="0000CC"/>
                </a:solidFill>
              </a:rPr>
              <a:t>Owners</a:t>
            </a:r>
            <a:endParaRPr lang="de-DE" sz="2000" b="1" dirty="0" smtClean="0">
              <a:solidFill>
                <a:srgbClr val="0000CC"/>
              </a:solidFill>
            </a:endParaRPr>
          </a:p>
          <a:p>
            <a:pPr>
              <a:buFont typeface="Symbol" pitchFamily="18" charset="2"/>
              <a:buChar char="Þ"/>
            </a:pPr>
            <a:endParaRPr lang="de-DE" sz="2000" b="1" dirty="0" smtClean="0">
              <a:solidFill>
                <a:srgbClr val="0000CC"/>
              </a:solidFill>
            </a:endParaRPr>
          </a:p>
          <a:p>
            <a:pPr>
              <a:buFont typeface="Symbol" pitchFamily="18" charset="2"/>
              <a:buChar char="Þ"/>
            </a:pPr>
            <a:endParaRPr lang="de-DE" sz="20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0" y="683695"/>
            <a:ext cx="9143999" cy="3050054"/>
          </a:xfr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defTabSz="540000">
              <a:lnSpc>
                <a:spcPct val="11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altLang="en-US" sz="1800" b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International summer student programs</a:t>
            </a:r>
          </a:p>
          <a:p>
            <a:pPr defTabSz="540000">
              <a:lnSpc>
                <a:spcPct val="11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altLang="en-US" sz="1800" b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Students and PhD mentoring programs </a:t>
            </a:r>
          </a:p>
          <a:p>
            <a:pPr defTabSz="540000">
              <a:lnSpc>
                <a:spcPct val="11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altLang="en-US" sz="1800" b="1" dirty="0" smtClean="0">
                <a:solidFill>
                  <a:srgbClr val="0000CC"/>
                </a:solidFill>
                <a:latin typeface="Arial" charset="0"/>
              </a:rPr>
              <a:t>Advanced training courses for teachers</a:t>
            </a:r>
            <a:r>
              <a:rPr lang="en-US" altLang="en-US" sz="1800" b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</a:p>
          <a:p>
            <a:pPr defTabSz="540000">
              <a:lnSpc>
                <a:spcPct val="11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altLang="en-US" sz="1800" b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Laboratory for high-school students </a:t>
            </a:r>
          </a:p>
          <a:p>
            <a:pPr defTabSz="540000">
              <a:lnSpc>
                <a:spcPct val="11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altLang="en-US" sz="1800" b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Helmholtz Research School Advanced Photon Science (HI-Jena)</a:t>
            </a:r>
          </a:p>
          <a:p>
            <a:pPr defTabSz="540000">
              <a:lnSpc>
                <a:spcPct val="11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altLang="en-US" sz="1800" b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International Helmholtz Graduate School HGSI </a:t>
            </a:r>
            <a:r>
              <a:rPr lang="en-US" altLang="en-US" sz="1800" b="1" dirty="0" err="1" smtClean="0">
                <a:solidFill>
                  <a:srgbClr val="0000CC"/>
                </a:solidFill>
                <a:latin typeface="Arial" charset="0"/>
                <a:cs typeface="Arial" charset="0"/>
              </a:rPr>
              <a:t>HIRe</a:t>
            </a:r>
            <a:r>
              <a:rPr lang="en-US" altLang="en-US" sz="1800" b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  for FAIR : 330Studts </a:t>
            </a:r>
          </a:p>
          <a:p>
            <a:pPr defTabSz="540000">
              <a:lnSpc>
                <a:spcPct val="11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altLang="en-US" sz="1800" b="1" dirty="0" smtClean="0">
                <a:solidFill>
                  <a:srgbClr val="0000CC"/>
                </a:solidFill>
                <a:latin typeface="Arial" charset="0"/>
              </a:rPr>
              <a:t>Extended apprentices education programs  for various professions</a:t>
            </a:r>
          </a:p>
          <a:p>
            <a:pPr defTabSz="540000">
              <a:lnSpc>
                <a:spcPct val="11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Ø"/>
            </a:pPr>
            <a:endParaRPr lang="en-US" altLang="en-US" sz="1800" b="1" dirty="0" smtClean="0">
              <a:solidFill>
                <a:srgbClr val="0000CC"/>
              </a:solidFill>
              <a:latin typeface="Arial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152775" y="4510088"/>
            <a:ext cx="3078163" cy="1966912"/>
            <a:chOff x="1202" y="2092"/>
            <a:chExt cx="1417" cy="944"/>
          </a:xfrm>
        </p:grpSpPr>
        <p:pic>
          <p:nvPicPr>
            <p:cNvPr id="37898" name="Picture 5" descr="SP_7_8_0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02" y="2092"/>
              <a:ext cx="1417" cy="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9" name="Text Box 6"/>
            <p:cNvSpPr txBox="1">
              <a:spLocks noChangeArrowheads="1"/>
            </p:cNvSpPr>
            <p:nvPr/>
          </p:nvSpPr>
          <p:spPr bwMode="auto">
            <a:xfrm>
              <a:off x="1202" y="2863"/>
              <a:ext cx="1406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altLang="en-US" sz="1600" b="1">
                  <a:solidFill>
                    <a:srgbClr val="FFFFFF"/>
                  </a:solidFill>
                  <a:latin typeface="Calibri" pitchFamily="34" charset="0"/>
                </a:rPr>
                <a:t>GSI Student Program </a:t>
              </a:r>
            </a:p>
          </p:txBody>
        </p:sp>
      </p:grpSp>
      <p:sp>
        <p:nvSpPr>
          <p:cNvPr id="37892" name="Text Box 12"/>
          <p:cNvSpPr txBox="1">
            <a:spLocks noChangeArrowheads="1"/>
          </p:cNvSpPr>
          <p:nvPr/>
        </p:nvSpPr>
        <p:spPr bwMode="auto">
          <a:xfrm>
            <a:off x="2123728" y="112233"/>
            <a:ext cx="48987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Outreach and Education</a:t>
            </a:r>
          </a:p>
        </p:txBody>
      </p:sp>
      <p:pic>
        <p:nvPicPr>
          <p:cNvPr id="37893" name="Picture 13" descr="03_2602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4508500"/>
            <a:ext cx="2994025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 Box 14"/>
          <p:cNvSpPr txBox="1">
            <a:spLocks noChangeArrowheads="1"/>
          </p:cNvSpPr>
          <p:nvPr/>
        </p:nvSpPr>
        <p:spPr bwMode="auto">
          <a:xfrm>
            <a:off x="87313" y="606425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altLang="en-US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7895" name="Text Box 15"/>
          <p:cNvSpPr txBox="1">
            <a:spLocks noChangeArrowheads="1"/>
          </p:cNvSpPr>
          <p:nvPr/>
        </p:nvSpPr>
        <p:spPr bwMode="auto">
          <a:xfrm>
            <a:off x="827088" y="6092825"/>
            <a:ext cx="1709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 b="1">
                <a:solidFill>
                  <a:srgbClr val="FFFFFF"/>
                </a:solidFill>
                <a:latin typeface="Calibri" pitchFamily="34" charset="0"/>
              </a:rPr>
              <a:t> Pupils Laboratory</a:t>
            </a:r>
          </a:p>
        </p:txBody>
      </p:sp>
      <p:pic>
        <p:nvPicPr>
          <p:cNvPr id="378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3325" y="4510088"/>
            <a:ext cx="2752725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Text Box 6"/>
          <p:cNvSpPr txBox="1">
            <a:spLocks noChangeArrowheads="1"/>
          </p:cNvSpPr>
          <p:nvPr/>
        </p:nvSpPr>
        <p:spPr bwMode="auto">
          <a:xfrm>
            <a:off x="6372225" y="6116638"/>
            <a:ext cx="2406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1600" b="1">
                <a:solidFill>
                  <a:srgbClr val="FFFFFF"/>
                </a:solidFill>
                <a:latin typeface="Calibri" pitchFamily="34" charset="0"/>
              </a:rPr>
              <a:t>HZDR Apprentices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6165850"/>
            <a:ext cx="9144000" cy="692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5059100" y="998730"/>
            <a:ext cx="3565400" cy="2745305"/>
            <a:chOff x="69451" y="4209741"/>
            <a:chExt cx="3565400" cy="2745305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147" r="20213" b="42619"/>
            <a:stretch>
              <a:fillRect/>
            </a:stretch>
          </p:blipFill>
          <p:spPr bwMode="auto">
            <a:xfrm>
              <a:off x="148343" y="5097438"/>
              <a:ext cx="3394448" cy="1857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FFCC66"/>
                      </a:gs>
                      <a:gs pos="100000">
                        <a:srgbClr val="FFFFCC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59" name="Text Box 11"/>
            <p:cNvSpPr txBox="1">
              <a:spLocks noChangeArrowheads="1"/>
            </p:cNvSpPr>
            <p:nvPr/>
          </p:nvSpPr>
          <p:spPr bwMode="auto">
            <a:xfrm>
              <a:off x="69451" y="4209741"/>
              <a:ext cx="3565400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Fast </a:t>
              </a:r>
              <a:r>
                <a:rPr lang="en-US" sz="1400" b="1" dirty="0" smtClean="0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acceleration</a:t>
              </a:r>
              <a:endParaRPr lang="en-US" sz="1400" b="1" dirty="0">
                <a:solidFill>
                  <a:schemeClr val="accent3"/>
                </a:solidFill>
                <a:latin typeface="+mj-lt"/>
                <a:ea typeface="ＭＳ Ｐゴシック" pitchFamily="34" charset="-128"/>
              </a:endParaRPr>
            </a:p>
            <a:p>
              <a:pPr algn="ctr"/>
              <a:r>
                <a:rPr lang="en-US" sz="1400" b="1" dirty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High </a:t>
              </a:r>
              <a:r>
                <a:rPr lang="en-US" sz="1400" b="1" dirty="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gradient, variable frequency</a:t>
              </a:r>
              <a:br>
                <a:rPr lang="en-US" sz="1400" b="1" dirty="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</a:br>
              <a:r>
                <a:rPr lang="en-US" sz="1400" b="1" dirty="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Ferrite </a:t>
              </a:r>
              <a:r>
                <a:rPr lang="en-US" sz="1400" b="1" dirty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&amp; MA loaded cavities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37664" y="998730"/>
            <a:ext cx="4046301" cy="2980351"/>
            <a:chOff x="83462" y="1062593"/>
            <a:chExt cx="4046301" cy="2980351"/>
          </a:xfrm>
        </p:grpSpPr>
        <p:sp>
          <p:nvSpPr>
            <p:cNvPr id="2057" name="Text Box 9"/>
            <p:cNvSpPr txBox="1">
              <a:spLocks noChangeArrowheads="1"/>
            </p:cNvSpPr>
            <p:nvPr/>
          </p:nvSpPr>
          <p:spPr bwMode="auto">
            <a:xfrm>
              <a:off x="83462" y="1062593"/>
              <a:ext cx="4046301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3"/>
                  </a:solidFill>
                  <a:latin typeface="+mj-lt"/>
                  <a:ea typeface="Verdana" pitchFamily="34" charset="0"/>
                  <a:cs typeface="Verdana" pitchFamily="34" charset="0"/>
                </a:rPr>
                <a:t>Compact &amp; cost effective </a:t>
              </a:r>
              <a:r>
                <a:rPr lang="en-US" sz="1400" b="1" dirty="0" smtClean="0">
                  <a:solidFill>
                    <a:schemeClr val="accent3"/>
                  </a:solidFill>
                  <a:latin typeface="+mj-lt"/>
                  <a:ea typeface="Verdana" pitchFamily="34" charset="0"/>
                  <a:cs typeface="Verdana" pitchFamily="34" charset="0"/>
                </a:rPr>
                <a:t>accelerators</a:t>
              </a:r>
              <a:endParaRPr lang="en-US" sz="1400" b="1" dirty="0">
                <a:solidFill>
                  <a:schemeClr val="accent3"/>
                </a:solidFill>
                <a:latin typeface="+mj-lt"/>
                <a:ea typeface="Verdana" pitchFamily="34" charset="0"/>
                <a:cs typeface="Verdana" pitchFamily="34" charset="0"/>
              </a:endParaRPr>
            </a:p>
            <a:p>
              <a:pPr algn="ctr"/>
              <a:r>
                <a:rPr lang="en-US" sz="1400" b="1" dirty="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Fast cycling superconducting </a:t>
              </a:r>
              <a:r>
                <a:rPr lang="en-US" sz="1400" b="1" dirty="0" smtClean="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magnets</a:t>
              </a:r>
              <a:br>
                <a:rPr lang="en-US" sz="1400" b="1" dirty="0" smtClean="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lang="en-US" sz="1400" b="1" dirty="0" smtClean="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dB/</a:t>
              </a:r>
              <a:r>
                <a:rPr lang="en-US" sz="1400" b="1" dirty="0" err="1" smtClean="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dt</a:t>
              </a:r>
              <a:r>
                <a:rPr lang="en-US" sz="1400" b="1" dirty="0" smtClean="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en-US" sz="1400" b="1" dirty="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~ 4T/s </a:t>
              </a:r>
            </a:p>
          </p:txBody>
        </p:sp>
        <p:pic>
          <p:nvPicPr>
            <p:cNvPr id="2061" name="Picture 13" descr="nucl_dipole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527" y="1808820"/>
              <a:ext cx="2616926" cy="223412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5448139" y="4066393"/>
            <a:ext cx="2828018" cy="2197922"/>
            <a:chOff x="5862012" y="1141413"/>
            <a:chExt cx="2828018" cy="2197922"/>
          </a:xfrm>
        </p:grpSpPr>
        <p:pic>
          <p:nvPicPr>
            <p:cNvPr id="2067" name="Picture 19" descr="ec30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446" y="1764160"/>
              <a:ext cx="2273861" cy="1575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8" name="Text Box 20"/>
            <p:cNvSpPr txBox="1">
              <a:spLocks noChangeArrowheads="1"/>
            </p:cNvSpPr>
            <p:nvPr/>
          </p:nvSpPr>
          <p:spPr bwMode="auto">
            <a:xfrm>
              <a:off x="5862012" y="1141413"/>
              <a:ext cx="282801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Precision </a:t>
              </a:r>
              <a:r>
                <a:rPr lang="en-US" sz="1400" b="1" dirty="0" smtClean="0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beams</a:t>
              </a:r>
              <a:endParaRPr lang="en-US" sz="1400" b="1" dirty="0">
                <a:solidFill>
                  <a:schemeClr val="accent3"/>
                </a:solidFill>
                <a:latin typeface="+mj-lt"/>
                <a:ea typeface="ＭＳ Ｐゴシック" pitchFamily="34" charset="-128"/>
              </a:endParaRPr>
            </a:p>
            <a:p>
              <a:pPr algn="ctr"/>
              <a:r>
                <a:rPr lang="en-US" sz="1400" dirty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Electron &amp; </a:t>
              </a:r>
              <a:r>
                <a:rPr lang="en-US" sz="1400" dirty="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stochastic </a:t>
              </a:r>
              <a:r>
                <a:rPr lang="en-US" sz="1400" dirty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c</a:t>
              </a:r>
              <a:r>
                <a:rPr lang="en-US" sz="1400" dirty="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ooling </a:t>
              </a:r>
              <a:endParaRPr lang="en-US" sz="1400" dirty="0">
                <a:solidFill>
                  <a:schemeClr val="accent2"/>
                </a:solidFill>
                <a:latin typeface="+mj-lt"/>
                <a:ea typeface="ＭＳ Ｐゴシック" pitchFamily="34" charset="-128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83162" y="4149080"/>
            <a:ext cx="3492944" cy="2169599"/>
            <a:chOff x="5183124" y="3607897"/>
            <a:chExt cx="3492944" cy="2169599"/>
          </a:xfrm>
        </p:grpSpPr>
        <p:pic>
          <p:nvPicPr>
            <p:cNvPr id="2073" name="Picture 25" descr="pic0000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3615" y="4192962"/>
              <a:ext cx="1980161" cy="158453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4" name="Text Box 26"/>
            <p:cNvSpPr txBox="1">
              <a:spLocks noChangeArrowheads="1"/>
            </p:cNvSpPr>
            <p:nvPr/>
          </p:nvSpPr>
          <p:spPr bwMode="auto">
            <a:xfrm>
              <a:off x="5183124" y="3607897"/>
              <a:ext cx="349294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XHV </a:t>
              </a:r>
              <a:r>
                <a:rPr lang="en-US" sz="1400" b="1" dirty="0" smtClean="0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@ </a:t>
              </a:r>
              <a:r>
                <a:rPr lang="en-US" sz="1400" b="1" dirty="0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high beam </a:t>
              </a:r>
              <a:r>
                <a:rPr lang="en-US" sz="1400" b="1" dirty="0" smtClean="0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intensities</a:t>
              </a:r>
              <a:endParaRPr lang="en-US" sz="1400" b="1" dirty="0">
                <a:solidFill>
                  <a:schemeClr val="accent3"/>
                </a:solidFill>
                <a:latin typeface="+mj-lt"/>
                <a:ea typeface="ＭＳ Ｐゴシック" pitchFamily="34" charset="-128"/>
              </a:endParaRPr>
            </a:p>
            <a:p>
              <a:pPr algn="ctr"/>
              <a:r>
                <a:rPr lang="en-US" sz="1400" dirty="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Extremely </a:t>
              </a:r>
              <a:r>
                <a:rPr lang="en-US" sz="1400" dirty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h</a:t>
              </a:r>
              <a:r>
                <a:rPr lang="en-US" sz="1400" dirty="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igh </a:t>
              </a:r>
              <a:r>
                <a:rPr lang="en-US" sz="1400" dirty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v</a:t>
              </a:r>
              <a:r>
                <a:rPr lang="en-US" sz="1400" dirty="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acuum </a:t>
              </a:r>
              <a:r>
                <a:rPr lang="en-US" sz="1400" dirty="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  <a:cs typeface="Arial" charset="0"/>
                </a:rPr>
                <a:t>~</a:t>
              </a:r>
              <a:r>
                <a:rPr lang="en-US" sz="1400" dirty="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10</a:t>
              </a:r>
              <a:r>
                <a:rPr lang="en-US" sz="1400" baseline="30000" dirty="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-</a:t>
              </a:r>
              <a:r>
                <a:rPr lang="en-US" sz="1400" b="1" baseline="30000" dirty="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13</a:t>
              </a:r>
              <a:r>
                <a:rPr lang="en-US" sz="1400" dirty="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 </a:t>
              </a:r>
              <a:r>
                <a:rPr lang="en-US" sz="1400" dirty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mbar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94"/>
          </a:xfrm>
        </p:spPr>
        <p:txBody>
          <a:bodyPr/>
          <a:lstStyle/>
          <a:p>
            <a:r>
              <a:rPr lang="en-GB" dirty="0" smtClean="0"/>
              <a:t>FAIR Accelerator Challenges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9240-0B01-476A-96AE-72814C893E43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214313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52587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75" y="1048784"/>
            <a:ext cx="7570338" cy="51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Parallel Operation of Accelerator Complex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C0C2-E0C7-44A2-945C-95EDE4908240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14313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10" name="Textfeld 9"/>
          <p:cNvSpPr txBox="1"/>
          <p:nvPr/>
        </p:nvSpPr>
        <p:spPr>
          <a:xfrm>
            <a:off x="3626895" y="4992560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Budger</a:t>
            </a:r>
            <a:endParaRPr lang="de-DE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2393229" y="3158970"/>
            <a:ext cx="15937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FZ </a:t>
            </a:r>
            <a:r>
              <a:rPr lang="de-DE" b="1" dirty="0" err="1" smtClean="0"/>
              <a:t>Juelich</a:t>
            </a:r>
            <a:endParaRPr lang="de-DE" b="1" dirty="0" smtClean="0"/>
          </a:p>
          <a:p>
            <a:r>
              <a:rPr lang="de-DE" b="1" dirty="0" err="1" smtClean="0"/>
              <a:t>Budger</a:t>
            </a:r>
            <a:endParaRPr lang="de-DE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5611299" y="2562290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Dubna</a:t>
            </a:r>
            <a:endParaRPr lang="de-DE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5202070" y="2123855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GSI</a:t>
            </a:r>
            <a:endParaRPr lang="de-DE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1871700" y="2168860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GSI</a:t>
            </a:r>
            <a:endParaRPr lang="de-DE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6012160" y="4182470"/>
            <a:ext cx="3265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CEA, VECC, IMP, GSI</a:t>
            </a:r>
            <a:endParaRPr lang="de-DE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3851920" y="3699030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ITEP</a:t>
            </a:r>
            <a:endParaRPr lang="de-DE" b="1" dirty="0"/>
          </a:p>
        </p:txBody>
      </p:sp>
    </p:spTree>
    <p:extLst>
      <p:ext uri="{BB962C8B-B14F-4D97-AF65-F5344CB8AC3E}">
        <p14:creationId xmlns="" xmlns:p14="http://schemas.microsoft.com/office/powerpoint/2010/main" val="2370798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64" t="3643" r="7778" b="1248"/>
          <a:stretch/>
        </p:blipFill>
        <p:spPr bwMode="auto">
          <a:xfrm>
            <a:off x="836585" y="1065198"/>
            <a:ext cx="6684886" cy="506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527" name="Rectangle 31"/>
          <p:cNvSpPr>
            <a:spLocks noGrp="1" noChangeArrowheads="1"/>
          </p:cNvSpPr>
          <p:nvPr>
            <p:ph type="title"/>
          </p:nvPr>
        </p:nvSpPr>
        <p:spPr>
          <a:xfrm>
            <a:off x="-18509" y="8620"/>
            <a:ext cx="5535614" cy="928688"/>
          </a:xfrm>
        </p:spPr>
        <p:txBody>
          <a:bodyPr>
            <a:normAutofit/>
          </a:bodyPr>
          <a:lstStyle/>
          <a:p>
            <a:r>
              <a:rPr lang="en-GB" dirty="0" smtClean="0"/>
              <a:t>FAIR Experiments</a:t>
            </a:r>
            <a:endParaRPr lang="en-GB" dirty="0"/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EEC0-B0AD-428C-AE1C-15961A7F6460}" type="slidenum">
              <a:rPr lang="en-GB" altLang="en-US"/>
              <a:pPr/>
              <a:t>13</a:t>
            </a:fld>
            <a:endParaRPr lang="en-GB" alt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192180" y="129370"/>
            <a:ext cx="2848520" cy="2624555"/>
            <a:chOff x="8246687" y="206447"/>
            <a:chExt cx="2848520" cy="2624555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8246687" y="206447"/>
              <a:ext cx="2848520" cy="2624555"/>
            </a:xfrm>
            <a:prstGeom prst="wedgeRoundRectCallout">
              <a:avLst>
                <a:gd name="adj1" fmla="val -70074"/>
                <a:gd name="adj2" fmla="val 60120"/>
                <a:gd name="adj3" fmla="val 16667"/>
              </a:avLst>
            </a:prstGeom>
            <a:ln>
              <a:solidFill>
                <a:srgbClr val="0000C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8441220" y="329659"/>
              <a:ext cx="2459454" cy="2378132"/>
              <a:chOff x="8441220" y="329659"/>
              <a:chExt cx="2459454" cy="2378132"/>
            </a:xfrm>
          </p:grpSpPr>
          <p:pic>
            <p:nvPicPr>
              <p:cNvPr id="17" name="Picture 16" descr="HadesCBM_wo_2008.jpg"/>
              <p:cNvPicPr>
                <a:picLocks noChangeAspect="1"/>
              </p:cNvPicPr>
              <p:nvPr/>
            </p:nvPicPr>
            <p:blipFill rotWithShape="1">
              <a:blip r:embed="rId4" cstate="print">
                <a:lum bright="10000"/>
              </a:blip>
              <a:srcRect l="1729" t="980" r="1110" b="1201"/>
              <a:stretch/>
            </p:blipFill>
            <p:spPr>
              <a:xfrm>
                <a:off x="8441220" y="329659"/>
                <a:ext cx="2459454" cy="237813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8" name="Text Box 13"/>
              <p:cNvSpPr txBox="1">
                <a:spLocks noChangeArrowheads="1"/>
              </p:cNvSpPr>
              <p:nvPr/>
            </p:nvSpPr>
            <p:spPr bwMode="auto">
              <a:xfrm>
                <a:off x="8561722" y="850782"/>
                <a:ext cx="7457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800" b="1" dirty="0" smtClean="0">
                    <a:solidFill>
                      <a:srgbClr val="0000CC"/>
                    </a:solidFill>
                    <a:latin typeface="+mn-lt"/>
                    <a:ea typeface="ＭＳ Ｐゴシック" charset="-128"/>
                  </a:rPr>
                  <a:t>CBM</a:t>
                </a:r>
                <a:endParaRPr lang="de-DE" sz="1600" b="1" dirty="0">
                  <a:solidFill>
                    <a:srgbClr val="0000CC"/>
                  </a:solidFill>
                  <a:latin typeface="+mn-lt"/>
                  <a:ea typeface="ＭＳ Ｐゴシック" charset="-128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75086" y="4172121"/>
            <a:ext cx="3776834" cy="2166049"/>
            <a:chOff x="-1860129" y="3699029"/>
            <a:chExt cx="3776834" cy="2166049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-1860129" y="3699029"/>
              <a:ext cx="3776834" cy="2166049"/>
            </a:xfrm>
            <a:prstGeom prst="wedgeRoundRectCallout">
              <a:avLst>
                <a:gd name="adj1" fmla="val 61023"/>
                <a:gd name="adj2" fmla="val -69774"/>
                <a:gd name="adj3" fmla="val 16667"/>
              </a:avLst>
            </a:prstGeom>
            <a:ln>
              <a:solidFill>
                <a:srgbClr val="0000C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1648967" y="3789040"/>
              <a:ext cx="3297934" cy="1997248"/>
              <a:chOff x="-1648967" y="3789040"/>
              <a:chExt cx="3297934" cy="1997248"/>
            </a:xfrm>
          </p:grpSpPr>
          <p:pic>
            <p:nvPicPr>
              <p:cNvPr id="19" name="Picture 18" descr="Panda_v912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1648967" y="3789040"/>
                <a:ext cx="3297934" cy="193521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206515" y="5386178"/>
                <a:ext cx="12601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smtClean="0">
                    <a:solidFill>
                      <a:srgbClr val="0000CC"/>
                    </a:solidFill>
                    <a:latin typeface="+mn-lt"/>
                  </a:rPr>
                  <a:t>PANDA</a:t>
                </a:r>
                <a:endParaRPr lang="en-GB" sz="2000" b="1" dirty="0">
                  <a:solidFill>
                    <a:srgbClr val="0000CC"/>
                  </a:solidFill>
                  <a:latin typeface="+mn-lt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6057165" y="2998114"/>
            <a:ext cx="2385265" cy="3356211"/>
            <a:chOff x="7953710" y="3248546"/>
            <a:chExt cx="2385265" cy="3356211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8268745" y="3248546"/>
              <a:ext cx="1883875" cy="3356211"/>
            </a:xfrm>
            <a:prstGeom prst="wedgeRoundRectCallout">
              <a:avLst>
                <a:gd name="adj1" fmla="val -107883"/>
                <a:gd name="adj2" fmla="val -17705"/>
                <a:gd name="adj3" fmla="val 16667"/>
              </a:avLst>
            </a:prstGeom>
            <a:ln>
              <a:solidFill>
                <a:srgbClr val="0000C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0000CC"/>
                </a:solidFill>
              </a:endParaRPr>
            </a:p>
          </p:txBody>
        </p:sp>
        <p:pic>
          <p:nvPicPr>
            <p:cNvPr id="40965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lum/>
            </a:blip>
            <a:srcRect l="1772" t="9733" r="1561" b="16251"/>
            <a:stretch/>
          </p:blipFill>
          <p:spPr bwMode="auto">
            <a:xfrm rot="5400000">
              <a:off x="7740532" y="4311137"/>
              <a:ext cx="3087251" cy="12868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1" name="Group 10"/>
            <p:cNvGrpSpPr/>
            <p:nvPr/>
          </p:nvGrpSpPr>
          <p:grpSpPr>
            <a:xfrm>
              <a:off x="7953710" y="4174487"/>
              <a:ext cx="2385265" cy="1112931"/>
              <a:chOff x="7953710" y="4174487"/>
              <a:chExt cx="2385265" cy="1112931"/>
            </a:xfrm>
          </p:grpSpPr>
          <p:sp>
            <p:nvSpPr>
              <p:cNvPr id="362509" name="Text Box 13"/>
              <p:cNvSpPr txBox="1">
                <a:spLocks noChangeArrowheads="1"/>
              </p:cNvSpPr>
              <p:nvPr/>
            </p:nvSpPr>
            <p:spPr bwMode="auto">
              <a:xfrm>
                <a:off x="7953710" y="4174487"/>
                <a:ext cx="12266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800" b="1" dirty="0" smtClean="0">
                    <a:solidFill>
                      <a:srgbClr val="0000CC"/>
                    </a:solidFill>
                    <a:latin typeface="+mn-lt"/>
                    <a:ea typeface="ＭＳ Ｐゴシック" charset="-128"/>
                  </a:rPr>
                  <a:t>NuSTAR</a:t>
                </a:r>
                <a:endParaRPr lang="de-DE" sz="1600" b="1" dirty="0">
                  <a:solidFill>
                    <a:srgbClr val="0000CC"/>
                  </a:solidFill>
                  <a:latin typeface="+mn-lt"/>
                  <a:ea typeface="ＭＳ Ｐゴシック" charset="-128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9078835" y="4579532"/>
                <a:ext cx="12601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smtClean="0">
                    <a:solidFill>
                      <a:srgbClr val="0000CC"/>
                    </a:solidFill>
                    <a:latin typeface="+mn-lt"/>
                  </a:rPr>
                  <a:t>Super-        FRS</a:t>
                </a:r>
                <a:endParaRPr lang="en-GB" sz="2000" b="1" dirty="0">
                  <a:solidFill>
                    <a:srgbClr val="0000CC"/>
                  </a:solidFill>
                  <a:latin typeface="+mn-lt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69908" y="1268761"/>
            <a:ext cx="3106937" cy="2044390"/>
            <a:chOff x="294933" y="1223756"/>
            <a:chExt cx="3106937" cy="2044390"/>
          </a:xfrm>
        </p:grpSpPr>
        <p:grpSp>
          <p:nvGrpSpPr>
            <p:cNvPr id="10" name="Group 9"/>
            <p:cNvGrpSpPr/>
            <p:nvPr/>
          </p:nvGrpSpPr>
          <p:grpSpPr>
            <a:xfrm>
              <a:off x="294933" y="1223756"/>
              <a:ext cx="3106937" cy="2044390"/>
              <a:chOff x="-1548680" y="1174967"/>
              <a:chExt cx="2627425" cy="1623963"/>
            </a:xfrm>
          </p:grpSpPr>
          <p:sp>
            <p:nvSpPr>
              <p:cNvPr id="20" name="Rounded Rectangular Callout 19"/>
              <p:cNvSpPr/>
              <p:nvPr/>
            </p:nvSpPr>
            <p:spPr>
              <a:xfrm>
                <a:off x="-1548680" y="1174967"/>
                <a:ext cx="2627425" cy="1623963"/>
              </a:xfrm>
              <a:prstGeom prst="wedgeRoundRectCallout">
                <a:avLst>
                  <a:gd name="adj1" fmla="val 97287"/>
                  <a:gd name="adj2" fmla="val 73354"/>
                  <a:gd name="adj3" fmla="val 16667"/>
                </a:avLst>
              </a:prstGeom>
              <a:ln>
                <a:solidFill>
                  <a:srgbClr val="0000CC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Text Box 13"/>
              <p:cNvSpPr txBox="1">
                <a:spLocks noChangeArrowheads="1"/>
              </p:cNvSpPr>
              <p:nvPr/>
            </p:nvSpPr>
            <p:spPr bwMode="auto">
              <a:xfrm>
                <a:off x="27064" y="2490326"/>
                <a:ext cx="747208" cy="2933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800" b="1" dirty="0" smtClean="0">
                    <a:solidFill>
                      <a:srgbClr val="0000CC"/>
                    </a:solidFill>
                    <a:latin typeface="+mn-lt"/>
                    <a:ea typeface="ＭＳ Ｐゴシック" charset="-128"/>
                  </a:rPr>
                  <a:t>APPA</a:t>
                </a:r>
                <a:endParaRPr lang="de-DE" sz="1800" b="1" dirty="0">
                  <a:solidFill>
                    <a:srgbClr val="0000CC"/>
                  </a:solidFill>
                  <a:latin typeface="+mn-lt"/>
                  <a:ea typeface="ＭＳ Ｐゴシック" charset="-128"/>
                </a:endParaRPr>
              </a:p>
            </p:txBody>
          </p:sp>
        </p:grpSp>
        <p:pic>
          <p:nvPicPr>
            <p:cNvPr id="28" name="Picture 7"/>
            <p:cNvPicPr>
              <a:picLocks noChangeAspect="1" noChangeArrowheads="1"/>
            </p:cNvPicPr>
            <p:nvPr/>
          </p:nvPicPr>
          <p:blipFill rotWithShape="1">
            <a:blip r:embed="rId7" cstate="print">
              <a:lum contrast="20000"/>
            </a:blip>
            <a:srcRect l="7783" t="14027" r="5281" b="11645"/>
            <a:stretch/>
          </p:blipFill>
          <p:spPr bwMode="auto">
            <a:xfrm>
              <a:off x="397244" y="1358769"/>
              <a:ext cx="2869611" cy="15943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>
          <a:xfrm>
            <a:off x="214313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1" name="Fußzeilenplatzhalt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0676200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hteck 3"/>
          <p:cNvSpPr>
            <a:spLocks noChangeArrowheads="1"/>
          </p:cNvSpPr>
          <p:nvPr/>
        </p:nvSpPr>
        <p:spPr bwMode="auto">
          <a:xfrm>
            <a:off x="-15875" y="1138678"/>
            <a:ext cx="9144000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 anchor="ctr" anchorCtr="1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smtClean="0">
                <a:solidFill>
                  <a:srgbClr val="0070C0"/>
                </a:solidFill>
                <a:cs typeface="Arial" charset="0"/>
              </a:rPr>
              <a:t>From </a:t>
            </a:r>
            <a:r>
              <a:rPr lang="en-US" sz="3200" b="1" dirty="0">
                <a:solidFill>
                  <a:srgbClr val="0070C0"/>
                </a:solidFill>
                <a:cs typeface="Arial" charset="0"/>
              </a:rPr>
              <a:t>Matter to Materials and Life (MML</a:t>
            </a:r>
            <a:r>
              <a:rPr lang="en-US" sz="3200" b="1" dirty="0" smtClean="0">
                <a:solidFill>
                  <a:srgbClr val="0070C0"/>
                </a:solidFill>
                <a:cs typeface="Arial" charset="0"/>
              </a:rPr>
              <a:t>)</a:t>
            </a:r>
            <a:endParaRPr lang="en-US" sz="3200" b="1" dirty="0">
              <a:solidFill>
                <a:srgbClr val="0070C0"/>
              </a:solidFill>
              <a:cs typeface="Arial" charset="0"/>
            </a:endParaRPr>
          </a:p>
          <a:p>
            <a:pPr algn="ctr"/>
            <a:r>
              <a:rPr lang="en-US" sz="3200" b="1" dirty="0" smtClean="0">
                <a:solidFill>
                  <a:srgbClr val="0070C0"/>
                </a:solidFill>
                <a:cs typeface="Arial" charset="0"/>
              </a:rPr>
              <a:t>APPA</a:t>
            </a:r>
            <a:endParaRPr lang="en-US" sz="3200" b="1" dirty="0">
              <a:solidFill>
                <a:srgbClr val="0070C0"/>
              </a:solidFill>
              <a:cs typeface="Arial" charset="0"/>
            </a:endParaRPr>
          </a:p>
          <a:p>
            <a:pPr algn="ctr"/>
            <a:r>
              <a:rPr lang="en-US" sz="3200" b="1" dirty="0" smtClean="0">
                <a:solidFill>
                  <a:srgbClr val="0070C0"/>
                </a:solidFill>
                <a:cs typeface="Arial" charset="0"/>
              </a:rPr>
              <a:t>Atomic Physics, Plasma Physics, Applied Science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  <a:cs typeface="Arial" charset="0"/>
              </a:rPr>
              <a:t>Biomedical and Materials Science 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  <a:cs typeface="Arial" charset="0"/>
              </a:rPr>
              <a:t>with high power Lasers and intense Ion Beams</a:t>
            </a:r>
          </a:p>
          <a:p>
            <a:pPr algn="ctr"/>
            <a:endParaRPr lang="en-US" sz="3200" b="1" dirty="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15365" name="Picture 26" descr="GSI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7235" y="368660"/>
            <a:ext cx="2144700" cy="93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26"/>
          <p:cNvSpPr txBox="1">
            <a:spLocks noChangeArrowheads="1"/>
          </p:cNvSpPr>
          <p:nvPr/>
        </p:nvSpPr>
        <p:spPr bwMode="auto">
          <a:xfrm>
            <a:off x="1946275" y="3781425"/>
            <a:ext cx="7127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2400" b="1">
                <a:solidFill>
                  <a:schemeClr val="bg1"/>
                </a:solidFill>
                <a:ea typeface="ＭＳ Ｐゴシック"/>
                <a:cs typeface="Arial" charset="0"/>
              </a:rPr>
              <a:t>GSI</a:t>
            </a:r>
            <a:endParaRPr lang="en-US" sz="2400" b="1">
              <a:solidFill>
                <a:schemeClr val="bg1"/>
              </a:solidFill>
              <a:ea typeface="ＭＳ Ｐゴシック"/>
              <a:cs typeface="Arial" charset="0"/>
            </a:endParaRPr>
          </a:p>
        </p:txBody>
      </p:sp>
      <p:sp>
        <p:nvSpPr>
          <p:cNvPr id="15368" name="Text Box 30"/>
          <p:cNvSpPr txBox="1">
            <a:spLocks noChangeArrowheads="1"/>
          </p:cNvSpPr>
          <p:nvPr/>
        </p:nvSpPr>
        <p:spPr bwMode="auto">
          <a:xfrm>
            <a:off x="6592888" y="3781425"/>
            <a:ext cx="7159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2400" b="1">
                <a:solidFill>
                  <a:schemeClr val="bg1"/>
                </a:solidFill>
                <a:ea typeface="ＭＳ Ｐゴシック"/>
                <a:cs typeface="Arial" charset="0"/>
              </a:rPr>
              <a:t>IBC</a:t>
            </a:r>
            <a:endParaRPr lang="en-US" sz="2400" b="1">
              <a:solidFill>
                <a:schemeClr val="bg1"/>
              </a:solidFill>
              <a:ea typeface="ＭＳ Ｐゴシック"/>
              <a:cs typeface="Arial" charset="0"/>
            </a:endParaRPr>
          </a:p>
        </p:txBody>
      </p:sp>
      <p:sp>
        <p:nvSpPr>
          <p:cNvPr id="15369" name="Text Box 37"/>
          <p:cNvSpPr txBox="1">
            <a:spLocks noChangeArrowheads="1"/>
          </p:cNvSpPr>
          <p:nvPr/>
        </p:nvSpPr>
        <p:spPr bwMode="auto">
          <a:xfrm>
            <a:off x="4511675" y="3213100"/>
            <a:ext cx="265113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indent="12700" algn="r"/>
            <a:r>
              <a:rPr lang="de-DE" sz="2000" b="1">
                <a:cs typeface="Arial" charset="0"/>
              </a:rPr>
              <a:t> </a:t>
            </a:r>
          </a:p>
        </p:txBody>
      </p:sp>
      <p:sp>
        <p:nvSpPr>
          <p:cNvPr id="15370" name="Text Box 7"/>
          <p:cNvSpPr txBox="1">
            <a:spLocks noChangeArrowheads="1"/>
          </p:cNvSpPr>
          <p:nvPr/>
        </p:nvSpPr>
        <p:spPr bwMode="auto">
          <a:xfrm>
            <a:off x="-7458" y="140031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2800" b="1" dirty="0" smtClean="0">
                <a:solidFill>
                  <a:srgbClr val="000000"/>
                </a:solidFill>
                <a:ea typeface="ＭＳ Ｐゴシック"/>
                <a:cs typeface="Arial" charset="0"/>
              </a:rPr>
              <a:t>Helmholtz Research </a:t>
            </a:r>
            <a:r>
              <a:rPr lang="de-DE" sz="2800" b="1" dirty="0">
                <a:solidFill>
                  <a:srgbClr val="000000"/>
                </a:solidFill>
                <a:ea typeface="ＭＳ Ｐゴシック"/>
                <a:cs typeface="Arial" charset="0"/>
              </a:rPr>
              <a:t>Field </a:t>
            </a:r>
            <a:r>
              <a:rPr lang="de-DE" sz="2800" b="1" dirty="0" smtClean="0">
                <a:solidFill>
                  <a:srgbClr val="000000"/>
                </a:solidFill>
                <a:ea typeface="ＭＳ Ｐゴシック"/>
                <a:cs typeface="Arial" charset="0"/>
              </a:rPr>
              <a:t>„Matter“</a:t>
            </a:r>
            <a:endParaRPr lang="de-DE" sz="2800" b="1" dirty="0">
              <a:solidFill>
                <a:srgbClr val="000000"/>
              </a:solidFill>
              <a:ea typeface="ＭＳ Ｐゴシック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title"/>
          </p:nvPr>
        </p:nvSpPr>
        <p:spPr>
          <a:xfrm>
            <a:off x="521550" y="0"/>
            <a:ext cx="3780420" cy="1143000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0000CC"/>
                </a:solidFill>
              </a:rPr>
              <a:t>APPA</a:t>
            </a:r>
            <a:endParaRPr lang="de-DE" sz="3600" dirty="0" smtClean="0">
              <a:solidFill>
                <a:srgbClr val="0000CC"/>
              </a:solidFill>
            </a:endParaRPr>
          </a:p>
        </p:txBody>
      </p:sp>
      <p:pic>
        <p:nvPicPr>
          <p:cNvPr id="41987" name="Picture 17"/>
          <p:cNvPicPr>
            <a:picLocks noChangeAspect="1"/>
          </p:cNvPicPr>
          <p:nvPr/>
        </p:nvPicPr>
        <p:blipFill>
          <a:blip r:embed="rId2" cstate="print"/>
          <a:srcRect l="28235" t="3642" r="7777" b="1248"/>
          <a:stretch>
            <a:fillRect/>
          </a:stretch>
        </p:blipFill>
        <p:spPr bwMode="auto">
          <a:xfrm>
            <a:off x="179388" y="1196975"/>
            <a:ext cx="4776787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8540" y="2519427"/>
            <a:ext cx="27447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Inhaltsplatzhalter 1"/>
          <p:cNvSpPr>
            <a:spLocks noGrp="1"/>
          </p:cNvSpPr>
          <p:nvPr>
            <p:ph sz="half" idx="4294967295"/>
          </p:nvPr>
        </p:nvSpPr>
        <p:spPr>
          <a:xfrm>
            <a:off x="3356865" y="188640"/>
            <a:ext cx="5787135" cy="6310312"/>
          </a:xfrm>
        </p:spPr>
        <p:txBody>
          <a:bodyPr>
            <a:noAutofit/>
          </a:bodyPr>
          <a:lstStyle/>
          <a:p>
            <a:pPr lvl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de-DE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de-DE" sz="1800" b="1" dirty="0" err="1" smtClean="0">
                <a:solidFill>
                  <a:srgbClr val="C00000"/>
                </a:solidFill>
              </a:rPr>
              <a:t>tomic</a:t>
            </a:r>
            <a:r>
              <a:rPr lang="de-DE" sz="1800" b="1" dirty="0" smtClean="0">
                <a:solidFill>
                  <a:srgbClr val="C00000"/>
                </a:solidFill>
              </a:rPr>
              <a:t> </a:t>
            </a:r>
            <a:r>
              <a:rPr lang="de-DE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de-DE" sz="1800" b="1" dirty="0" err="1" smtClean="0">
                <a:solidFill>
                  <a:srgbClr val="C00000"/>
                </a:solidFill>
              </a:rPr>
              <a:t>hysics</a:t>
            </a:r>
            <a:r>
              <a:rPr lang="de-DE" sz="1800" b="1" dirty="0" smtClean="0">
                <a:solidFill>
                  <a:srgbClr val="C00000"/>
                </a:solidFill>
              </a:rPr>
              <a:t>,</a:t>
            </a:r>
            <a:r>
              <a:rPr lang="en-US" sz="1800" b="1" dirty="0" smtClean="0">
                <a:solidFill>
                  <a:srgbClr val="0070C0"/>
                </a:solidFill>
              </a:rPr>
              <a:t> </a:t>
            </a:r>
          </a:p>
          <a:p>
            <a:pPr lvl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en-US" sz="1800" b="1" dirty="0" smtClean="0">
                <a:solidFill>
                  <a:srgbClr val="0070C0"/>
                </a:solidFill>
              </a:rPr>
              <a:t>create in </a:t>
            </a:r>
            <a:r>
              <a:rPr lang="en-US" sz="1800" b="1" dirty="0" err="1" smtClean="0">
                <a:solidFill>
                  <a:srgbClr val="0070C0"/>
                </a:solidFill>
              </a:rPr>
              <a:t>ultrashort</a:t>
            </a:r>
            <a:r>
              <a:rPr lang="en-US" sz="1800" b="1" dirty="0" smtClean="0">
                <a:solidFill>
                  <a:srgbClr val="0070C0"/>
                </a:solidFill>
              </a:rPr>
              <a:t> pulses</a:t>
            </a:r>
            <a:r>
              <a:rPr lang="de-DE" sz="1800" b="1" dirty="0" smtClean="0">
                <a:solidFill>
                  <a:srgbClr val="0070C0"/>
                </a:solidFill>
                <a:cs typeface="Arial" pitchFamily="34" charset="0"/>
                <a:sym typeface="Wingdings" pitchFamily="2" charset="2"/>
              </a:rPr>
              <a:t> &lt;10</a:t>
            </a:r>
            <a:r>
              <a:rPr lang="de-DE" sz="1800" b="1" baseline="30000" dirty="0" smtClean="0">
                <a:solidFill>
                  <a:srgbClr val="0070C0"/>
                </a:solidFill>
                <a:cs typeface="Arial" pitchFamily="34" charset="0"/>
                <a:sym typeface="Wingdings" pitchFamily="2" charset="2"/>
              </a:rPr>
              <a:t>-18</a:t>
            </a:r>
            <a:r>
              <a:rPr lang="de-DE" sz="1800" b="1" dirty="0" smtClean="0">
                <a:solidFill>
                  <a:srgbClr val="0070C0"/>
                </a:solidFill>
                <a:cs typeface="Arial" pitchFamily="34" charset="0"/>
                <a:sym typeface="Wingdings" pitchFamily="2" charset="2"/>
              </a:rPr>
              <a:t>s </a:t>
            </a:r>
            <a:r>
              <a:rPr lang="de-DE" sz="1800" b="1" dirty="0" err="1" smtClean="0">
                <a:solidFill>
                  <a:srgbClr val="FF0000"/>
                </a:solidFill>
                <a:cs typeface="Arial" pitchFamily="34" charset="0"/>
                <a:sym typeface="Wingdings" pitchFamily="2" charset="2"/>
              </a:rPr>
              <a:t>highest</a:t>
            </a:r>
            <a:r>
              <a:rPr lang="de-DE" sz="1800" b="1" dirty="0" smtClean="0">
                <a:solidFill>
                  <a:srgbClr val="FF0000"/>
                </a:solidFill>
                <a:cs typeface="Arial" pitchFamily="34" charset="0"/>
                <a:sym typeface="Wingdings" pitchFamily="2" charset="2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“supercritical” electromagnetic fields </a:t>
            </a:r>
            <a:r>
              <a:rPr lang="en-US" sz="1800" b="1" dirty="0" smtClean="0">
                <a:solidFill>
                  <a:srgbClr val="0070C0"/>
                </a:solidFill>
              </a:rPr>
              <a:t>in the universe</a:t>
            </a:r>
          </a:p>
          <a:p>
            <a:pPr lvl="1">
              <a:lnSpc>
                <a:spcPct val="120000"/>
              </a:lnSpc>
              <a:buFont typeface="Wingdings" pitchFamily="2" charset="2"/>
              <a:buNone/>
              <a:defRPr/>
            </a:pPr>
            <a:endParaRPr lang="de-DE" sz="1800" b="1" dirty="0" smtClean="0">
              <a:solidFill>
                <a:srgbClr val="C00000"/>
              </a:solidFill>
            </a:endParaRPr>
          </a:p>
          <a:p>
            <a:pPr lvl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de-DE" sz="1800" b="1" dirty="0" smtClean="0">
                <a:solidFill>
                  <a:srgbClr val="C00000"/>
                </a:solidFill>
              </a:rPr>
              <a:t>lasma </a:t>
            </a:r>
            <a:r>
              <a:rPr lang="de-DE" sz="1800" b="1" dirty="0" err="1" smtClean="0">
                <a:solidFill>
                  <a:srgbClr val="C00000"/>
                </a:solidFill>
              </a:rPr>
              <a:t>physics</a:t>
            </a:r>
            <a:r>
              <a:rPr lang="de-DE" sz="1800" b="1" dirty="0" smtClean="0">
                <a:solidFill>
                  <a:srgbClr val="C00000"/>
                </a:solidFill>
              </a:rPr>
              <a:t>,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lvl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en-US" sz="1800" b="1" dirty="0" smtClean="0">
                <a:solidFill>
                  <a:srgbClr val="0000CC"/>
                </a:solidFill>
              </a:rPr>
              <a:t>Create the </a:t>
            </a:r>
            <a:r>
              <a:rPr lang="en-US" sz="1800" b="1" dirty="0" smtClean="0">
                <a:solidFill>
                  <a:srgbClr val="FF0000"/>
                </a:solidFill>
              </a:rPr>
              <a:t>highest temperature </a:t>
            </a:r>
            <a:r>
              <a:rPr lang="en-US" sz="1800" b="1" dirty="0" smtClean="0">
                <a:solidFill>
                  <a:srgbClr val="0000CC"/>
                </a:solidFill>
              </a:rPr>
              <a:t>plasmas </a:t>
            </a:r>
          </a:p>
          <a:p>
            <a:pPr lvl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en-US" sz="1800" b="1" dirty="0" smtClean="0">
                <a:solidFill>
                  <a:srgbClr val="FF0000"/>
                </a:solidFill>
              </a:rPr>
              <a:t>– hotter </a:t>
            </a:r>
            <a:r>
              <a:rPr lang="en-US" sz="1800" b="1" dirty="0" smtClean="0">
                <a:solidFill>
                  <a:srgbClr val="0000CC"/>
                </a:solidFill>
              </a:rPr>
              <a:t>than in stars</a:t>
            </a:r>
            <a:endParaRPr lang="de-DE" sz="1800" b="1" dirty="0" smtClean="0">
              <a:solidFill>
                <a:srgbClr val="0000CC"/>
              </a:solidFill>
            </a:endParaRPr>
          </a:p>
          <a:p>
            <a:pPr lvl="1">
              <a:lnSpc>
                <a:spcPct val="120000"/>
              </a:lnSpc>
              <a:buFont typeface="Wingdings" pitchFamily="2" charset="2"/>
              <a:buNone/>
              <a:defRPr/>
            </a:pPr>
            <a:endParaRPr lang="de-DE" sz="1800" b="1" dirty="0" smtClean="0">
              <a:solidFill>
                <a:srgbClr val="0000CC"/>
              </a:solidFill>
            </a:endParaRPr>
          </a:p>
          <a:p>
            <a:pPr lvl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de-DE" sz="1800" b="1" dirty="0" smtClean="0">
                <a:solidFill>
                  <a:srgbClr val="0000CC"/>
                </a:solidFill>
              </a:rPr>
              <a:t>Applied </a:t>
            </a:r>
            <a:r>
              <a:rPr lang="de-DE" sz="1800" b="1" dirty="0" err="1" smtClean="0">
                <a:solidFill>
                  <a:srgbClr val="0000CC"/>
                </a:solidFill>
              </a:rPr>
              <a:t>science</a:t>
            </a:r>
            <a:endParaRPr lang="de-DE" sz="1800" b="1" dirty="0" smtClean="0">
              <a:solidFill>
                <a:srgbClr val="0000CC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de-DE" sz="1800" b="1" dirty="0" smtClean="0">
                <a:solidFill>
                  <a:srgbClr val="0000CC"/>
                </a:solidFill>
              </a:rPr>
              <a:t>       - </a:t>
            </a:r>
            <a:r>
              <a:rPr lang="en-US" sz="1800" b="1" dirty="0" smtClean="0">
                <a:solidFill>
                  <a:srgbClr val="0000CC"/>
                </a:solidFill>
              </a:rPr>
              <a:t>Biophysics and </a:t>
            </a:r>
            <a:r>
              <a:rPr lang="en-US" sz="1800" b="1" dirty="0" smtClean="0">
                <a:solidFill>
                  <a:srgbClr val="FF0000"/>
                </a:solidFill>
              </a:rPr>
              <a:t>material science </a:t>
            </a:r>
            <a:endParaRPr lang="en-US" sz="1800" b="1" dirty="0" smtClean="0">
              <a:solidFill>
                <a:srgbClr val="0000CC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en-US" sz="1800" b="1" dirty="0" smtClean="0">
                <a:solidFill>
                  <a:srgbClr val="0000CC"/>
                </a:solidFill>
              </a:rPr>
              <a:t>       - spaceflight: “cosmic radiation” in lab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en-US" sz="1800" b="1" dirty="0" smtClean="0">
                <a:solidFill>
                  <a:srgbClr val="0000CC"/>
                </a:solidFill>
              </a:rPr>
              <a:t>    	   - Medical : </a:t>
            </a:r>
            <a:r>
              <a:rPr lang="en-US" sz="1800" b="1" dirty="0" smtClean="0">
                <a:solidFill>
                  <a:srgbClr val="FF0000"/>
                </a:solidFill>
              </a:rPr>
              <a:t>Tumor therapy,  heart </a:t>
            </a:r>
            <a:r>
              <a:rPr lang="en-US" sz="1800" b="1" smtClean="0">
                <a:solidFill>
                  <a:srgbClr val="FF0000"/>
                </a:solidFill>
              </a:rPr>
              <a:t>leasu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ct val="110000"/>
              </a:lnSpc>
              <a:buClr>
                <a:srgbClr val="C00000"/>
              </a:buClr>
              <a:buFont typeface="Wingdings" pitchFamily="2" charset="2"/>
              <a:buNone/>
              <a:defRPr/>
            </a:pPr>
            <a:endParaRPr lang="de-DE" sz="1800" b="1" dirty="0">
              <a:solidFill>
                <a:srgbClr val="C00000"/>
              </a:solidFill>
            </a:endParaRP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8316913" y="6607175"/>
            <a:ext cx="728662" cy="250825"/>
          </a:xfrm>
        </p:spPr>
        <p:txBody>
          <a:bodyPr/>
          <a:lstStyle/>
          <a:p>
            <a:pPr algn="r">
              <a:defRPr/>
            </a:pPr>
            <a:r>
              <a:rPr lang="en-US"/>
              <a:t>Horst Stoecker GSI</a:t>
            </a:r>
          </a:p>
        </p:txBody>
      </p:sp>
      <p:sp>
        <p:nvSpPr>
          <p:cNvPr id="12" name="Datumsplatzhalter 11"/>
          <p:cNvSpPr>
            <a:spLocks noGrp="1"/>
          </p:cNvSpPr>
          <p:nvPr>
            <p:ph type="dt" sz="quarter" idx="4294967295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t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90D1C90-38B8-4921-B452-3FBE01DC68B0}" type="datetime1">
              <a:rPr lang="en-US" sz="1200">
                <a:solidFill>
                  <a:srgbClr val="00599D"/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6/12/2014</a:t>
            </a:fld>
            <a:endParaRPr lang="en-US" sz="1200">
              <a:solidFill>
                <a:srgbClr val="00599D"/>
              </a:solidFill>
              <a:latin typeface="+mn-lt"/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FE3B5DEB-6980-4017-ADAE-B9219C3B21A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898" y="1313765"/>
            <a:ext cx="5041402" cy="338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961404" y="101598"/>
            <a:ext cx="67778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Ions at GSI :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challenges and strategies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68" y="5274205"/>
            <a:ext cx="91430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GSI: Serving the user communities</a:t>
            </a:r>
            <a:endParaRPr lang="en-GB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 UNILAC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PHELIX,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EBIT,  and CRYRING in operation until FAIR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 beam </a:t>
            </a:r>
            <a:r>
              <a:rPr lang="de-DE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de-DE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FAIR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de-DE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</a:t>
            </a:r>
            <a:r>
              <a:rPr lang="de-DE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instrumentation</a:t>
            </a:r>
            <a:r>
              <a:rPr lang="de-DE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FAIR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990717" y="728700"/>
            <a:ext cx="2552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MML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Facillities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at GSI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Text Box 356"/>
          <p:cNvSpPr txBox="1">
            <a:spLocks noChangeArrowheads="1"/>
          </p:cNvSpPr>
          <p:nvPr/>
        </p:nvSpPr>
        <p:spPr bwMode="auto">
          <a:xfrm>
            <a:off x="6989763" y="953725"/>
            <a:ext cx="21542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 dirty="0"/>
              <a:t>ion trap facility HITRAP</a:t>
            </a:r>
          </a:p>
        </p:txBody>
      </p:sp>
      <p:pic>
        <p:nvPicPr>
          <p:cNvPr id="8" name="Picture 357" descr="01-11 photofal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428" y="1308790"/>
            <a:ext cx="1851571" cy="12721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87"/>
          <p:cNvGrpSpPr>
            <a:grpSpLocks/>
          </p:cNvGrpSpPr>
          <p:nvPr/>
        </p:nvGrpSpPr>
        <p:grpSpPr bwMode="auto">
          <a:xfrm>
            <a:off x="-36958" y="2924944"/>
            <a:ext cx="2763753" cy="1764196"/>
            <a:chOff x="2268" y="2976"/>
            <a:chExt cx="1361" cy="890"/>
          </a:xfrm>
        </p:grpSpPr>
        <p:sp>
          <p:nvSpPr>
            <p:cNvPr id="10" name="Text Box 388"/>
            <p:cNvSpPr txBox="1">
              <a:spLocks noChangeArrowheads="1"/>
            </p:cNvSpPr>
            <p:nvPr/>
          </p:nvSpPr>
          <p:spPr bwMode="auto">
            <a:xfrm>
              <a:off x="2268" y="2976"/>
              <a:ext cx="136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400" b="1" dirty="0" err="1"/>
                <a:t>petawatt</a:t>
              </a:r>
              <a:r>
                <a:rPr lang="en-US" altLang="en-US" sz="1400" b="1" dirty="0"/>
                <a:t> laser PHELIX</a:t>
              </a:r>
            </a:p>
          </p:txBody>
        </p:sp>
        <p:pic>
          <p:nvPicPr>
            <p:cNvPr id="11" name="Picture 38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423" t="-648"/>
            <a:stretch>
              <a:fillRect/>
            </a:stretch>
          </p:blipFill>
          <p:spPr bwMode="auto">
            <a:xfrm>
              <a:off x="2381" y="3158"/>
              <a:ext cx="1151" cy="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395"/>
          <p:cNvGrpSpPr>
            <a:grpSpLocks/>
          </p:cNvGrpSpPr>
          <p:nvPr/>
        </p:nvGrpSpPr>
        <p:grpSpPr bwMode="auto">
          <a:xfrm>
            <a:off x="178916" y="908720"/>
            <a:ext cx="2052824" cy="1857499"/>
            <a:chOff x="1882" y="863"/>
            <a:chExt cx="1089" cy="1034"/>
          </a:xfrm>
        </p:grpSpPr>
        <p:sp>
          <p:nvSpPr>
            <p:cNvPr id="14" name="Text Box 396"/>
            <p:cNvSpPr txBox="1">
              <a:spLocks noChangeArrowheads="1"/>
            </p:cNvSpPr>
            <p:nvPr/>
          </p:nvSpPr>
          <p:spPr bwMode="auto">
            <a:xfrm>
              <a:off x="1882" y="863"/>
              <a:ext cx="108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400" b="1" dirty="0"/>
                <a:t>M-branch UNILAC</a:t>
              </a:r>
            </a:p>
          </p:txBody>
        </p:sp>
        <p:pic>
          <p:nvPicPr>
            <p:cNvPr id="15" name="Picture 397" descr="DSC_115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306" r="7954"/>
            <a:stretch>
              <a:fillRect/>
            </a:stretch>
          </p:blipFill>
          <p:spPr bwMode="auto">
            <a:xfrm>
              <a:off x="1904" y="1078"/>
              <a:ext cx="1044" cy="81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773" y="4517409"/>
            <a:ext cx="3166723" cy="11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2004-REBIT_DSCN2189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428" y="2898730"/>
            <a:ext cx="1690061" cy="1267546"/>
          </a:xfrm>
          <a:prstGeom prst="rect">
            <a:avLst/>
          </a:prstGeom>
        </p:spPr>
      </p:pic>
      <p:sp>
        <p:nvSpPr>
          <p:cNvPr id="18" name="Text Box 356"/>
          <p:cNvSpPr txBox="1">
            <a:spLocks noChangeArrowheads="1"/>
          </p:cNvSpPr>
          <p:nvPr/>
        </p:nvSpPr>
        <p:spPr bwMode="auto">
          <a:xfrm>
            <a:off x="7536655" y="2573905"/>
            <a:ext cx="9957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 dirty="0" smtClean="0"/>
              <a:t>Super-EBIT</a:t>
            </a:r>
            <a:endParaRPr lang="en-US" altLang="en-US" sz="1400" b="1" dirty="0"/>
          </a:p>
        </p:txBody>
      </p:sp>
      <p:sp>
        <p:nvSpPr>
          <p:cNvPr id="19" name="Text Box 356"/>
          <p:cNvSpPr txBox="1">
            <a:spLocks noChangeArrowheads="1"/>
          </p:cNvSpPr>
          <p:nvPr/>
        </p:nvSpPr>
        <p:spPr bwMode="auto">
          <a:xfrm>
            <a:off x="7591043" y="4235894"/>
            <a:ext cx="8513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 dirty="0" smtClean="0"/>
              <a:t>CRYRING</a:t>
            </a:r>
            <a:endParaRPr lang="en-US" altLang="en-US" sz="1400" b="1" dirty="0"/>
          </a:p>
        </p:txBody>
      </p:sp>
    </p:spTree>
    <p:extLst>
      <p:ext uri="{BB962C8B-B14F-4D97-AF65-F5344CB8AC3E}">
        <p14:creationId xmlns="" xmlns:p14="http://schemas.microsoft.com/office/powerpoint/2010/main" val="4796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brandau\Desktop\FAIR_MSV6016d83af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05188" y="981075"/>
            <a:ext cx="12620626" cy="6021388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43011" name="Titel 1"/>
          <p:cNvSpPr>
            <a:spLocks noGrp="1"/>
          </p:cNvSpPr>
          <p:nvPr>
            <p:ph type="title"/>
          </p:nvPr>
        </p:nvSpPr>
        <p:spPr>
          <a:xfrm>
            <a:off x="-30163" y="138113"/>
            <a:ext cx="8229601" cy="558800"/>
          </a:xfrm>
        </p:spPr>
        <p:txBody>
          <a:bodyPr lIns="91440" tIns="45720" rIns="91440" bIns="45720">
            <a:normAutofit fontScale="90000"/>
          </a:bodyPr>
          <a:lstStyle/>
          <a:p>
            <a:r>
              <a:rPr lang="de-DE" sz="3200" smtClean="0">
                <a:solidFill>
                  <a:srgbClr val="00B0F0"/>
                </a:solidFill>
              </a:rPr>
              <a:t>MSV for APPA (Status 2012): The Facilities  </a:t>
            </a:r>
          </a:p>
        </p:txBody>
      </p:sp>
      <p:pic>
        <p:nvPicPr>
          <p:cNvPr id="43012" name="Picture 20" descr="FAIR_V1"/>
          <p:cNvPicPr>
            <a:picLocks noChangeAspect="1" noChangeArrowheads="1"/>
          </p:cNvPicPr>
          <p:nvPr/>
        </p:nvPicPr>
        <p:blipFill>
          <a:blip r:embed="rId4" cstate="print"/>
          <a:srcRect l="9483" t="9261" r="17241"/>
          <a:stretch>
            <a:fillRect/>
          </a:stretch>
        </p:blipFill>
        <p:spPr bwMode="auto">
          <a:xfrm>
            <a:off x="8112125" y="0"/>
            <a:ext cx="103187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Oval 6"/>
          <p:cNvSpPr>
            <a:spLocks noChangeArrowheads="1"/>
          </p:cNvSpPr>
          <p:nvPr/>
        </p:nvSpPr>
        <p:spPr bwMode="auto">
          <a:xfrm rot="-2400000">
            <a:off x="898525" y="3663950"/>
            <a:ext cx="763588" cy="817563"/>
          </a:xfrm>
          <a:prstGeom prst="ellipse">
            <a:avLst/>
          </a:prstGeom>
          <a:solidFill>
            <a:srgbClr val="FFFF00">
              <a:alpha val="49019"/>
            </a:srgbClr>
          </a:solidFill>
          <a:ln w="635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21" name="Picture 3" descr="CRYRIN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74738"/>
            <a:ext cx="2379663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Pfeil nach unten 21"/>
          <p:cNvSpPr/>
          <p:nvPr/>
        </p:nvSpPr>
        <p:spPr bwMode="auto">
          <a:xfrm>
            <a:off x="871538" y="2765425"/>
            <a:ext cx="671512" cy="82391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-14288" y="953725"/>
            <a:ext cx="16469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a typeface="ＭＳ Ｐゴシック"/>
                <a:cs typeface="ＭＳ Ｐゴシック"/>
              </a:rPr>
              <a:t>CRYRING</a:t>
            </a:r>
          </a:p>
        </p:txBody>
      </p:sp>
      <p:grpSp>
        <p:nvGrpSpPr>
          <p:cNvPr id="6" name="Gruppieren 6"/>
          <p:cNvGrpSpPr>
            <a:grpSpLocks/>
          </p:cNvGrpSpPr>
          <p:nvPr/>
        </p:nvGrpSpPr>
        <p:grpSpPr bwMode="auto">
          <a:xfrm>
            <a:off x="1704975" y="1006475"/>
            <a:ext cx="7439025" cy="3978275"/>
            <a:chOff x="1040970" y="4515898"/>
            <a:chExt cx="7438716" cy="3978282"/>
          </a:xfrm>
        </p:grpSpPr>
        <p:sp>
          <p:nvSpPr>
            <p:cNvPr id="43029" name="Oval 6"/>
            <p:cNvSpPr>
              <a:spLocks noChangeArrowheads="1"/>
            </p:cNvSpPr>
            <p:nvPr/>
          </p:nvSpPr>
          <p:spPr bwMode="auto">
            <a:xfrm rot="-2400000">
              <a:off x="1040970" y="7170384"/>
              <a:ext cx="2256722" cy="1323796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 w="635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>
                <a:solidFill>
                  <a:srgbClr val="FFFFFF"/>
                </a:solidFill>
                <a:ea typeface="ＭＳ Ｐゴシック"/>
                <a:cs typeface="ＭＳ Ｐゴシック"/>
              </a:endParaRPr>
            </a:p>
          </p:txBody>
        </p:sp>
        <p:sp>
          <p:nvSpPr>
            <p:cNvPr id="20" name="Pfeil nach unten 19"/>
            <p:cNvSpPr/>
            <p:nvPr/>
          </p:nvSpPr>
          <p:spPr bwMode="auto">
            <a:xfrm rot="3034362">
              <a:off x="3233995" y="6266138"/>
              <a:ext cx="671514" cy="822291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7" name="Gruppieren 2"/>
            <p:cNvGrpSpPr>
              <a:grpSpLocks/>
            </p:cNvGrpSpPr>
            <p:nvPr/>
          </p:nvGrpSpPr>
          <p:grpSpPr bwMode="auto">
            <a:xfrm>
              <a:off x="4171260" y="4515898"/>
              <a:ext cx="4308426" cy="2437633"/>
              <a:chOff x="4171260" y="4515898"/>
              <a:chExt cx="4308426" cy="2437633"/>
            </a:xfrm>
          </p:grpSpPr>
          <p:pic>
            <p:nvPicPr>
              <p:cNvPr id="43032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171260" y="4515898"/>
                <a:ext cx="4308426" cy="2437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033" name="Textfeld 23"/>
              <p:cNvSpPr txBox="1">
                <a:spLocks noChangeArrowheads="1"/>
              </p:cNvSpPr>
              <p:nvPr/>
            </p:nvSpPr>
            <p:spPr bwMode="auto">
              <a:xfrm>
                <a:off x="7216538" y="4542372"/>
                <a:ext cx="82586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>
                    <a:ea typeface="ＭＳ Ｐゴシック"/>
                    <a:cs typeface="ＭＳ Ｐゴシック"/>
                  </a:rPr>
                  <a:t>HESR</a:t>
                </a:r>
              </a:p>
            </p:txBody>
          </p:sp>
        </p:grpSp>
      </p:grpSp>
      <p:grpSp>
        <p:nvGrpSpPr>
          <p:cNvPr id="9" name="Gruppieren 5"/>
          <p:cNvGrpSpPr>
            <a:grpSpLocks/>
          </p:cNvGrpSpPr>
          <p:nvPr/>
        </p:nvGrpSpPr>
        <p:grpSpPr bwMode="auto">
          <a:xfrm>
            <a:off x="3419475" y="4318000"/>
            <a:ext cx="4595813" cy="2449513"/>
            <a:chOff x="3375957" y="4251114"/>
            <a:chExt cx="4595066" cy="2449595"/>
          </a:xfrm>
        </p:grpSpPr>
        <p:grpSp>
          <p:nvGrpSpPr>
            <p:cNvPr id="11" name="Gruppieren 11"/>
            <p:cNvGrpSpPr>
              <a:grpSpLocks/>
            </p:cNvGrpSpPr>
            <p:nvPr/>
          </p:nvGrpSpPr>
          <p:grpSpPr bwMode="auto">
            <a:xfrm>
              <a:off x="3375957" y="4251114"/>
              <a:ext cx="4595066" cy="2449595"/>
              <a:chOff x="3547864" y="4401845"/>
              <a:chExt cx="4595541" cy="2449595"/>
            </a:xfrm>
          </p:grpSpPr>
          <p:sp>
            <p:nvSpPr>
              <p:cNvPr id="4" name="Ellipse 3"/>
              <p:cNvSpPr/>
              <p:nvPr/>
            </p:nvSpPr>
            <p:spPr>
              <a:xfrm>
                <a:off x="3547864" y="4401845"/>
                <a:ext cx="647662" cy="576282"/>
              </a:xfrm>
              <a:prstGeom prst="ellipse">
                <a:avLst/>
              </a:prstGeom>
              <a:solidFill>
                <a:srgbClr val="FFFF00">
                  <a:alpha val="49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pic>
            <p:nvPicPr>
              <p:cNvPr id="43027" name="Picture 2" descr="M:\MyVortraege\2012\12_11_28-FAIR-APPA\APPA-Cave_render1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12738" r="21019"/>
              <a:stretch>
                <a:fillRect/>
              </a:stretch>
            </p:blipFill>
            <p:spPr bwMode="auto">
              <a:xfrm>
                <a:off x="5046742" y="4427216"/>
                <a:ext cx="3096663" cy="2424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Pfeil nach unten 4"/>
              <p:cNvSpPr/>
              <p:nvPr/>
            </p:nvSpPr>
            <p:spPr>
              <a:xfrm rot="6616978">
                <a:off x="4273278" y="4660646"/>
                <a:ext cx="671534" cy="633375"/>
              </a:xfrm>
              <a:prstGeom prst="downArrow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3025" name="Textfeld 24"/>
            <p:cNvSpPr txBox="1">
              <a:spLocks noChangeArrowheads="1"/>
            </p:cNvSpPr>
            <p:nvPr/>
          </p:nvSpPr>
          <p:spPr bwMode="auto">
            <a:xfrm>
              <a:off x="4874680" y="4256332"/>
              <a:ext cx="14157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ea typeface="ＭＳ Ｐゴシック"/>
                  <a:cs typeface="ＭＳ Ｐゴシック"/>
                </a:rPr>
                <a:t>APPA Cave</a:t>
              </a:r>
            </a:p>
          </p:txBody>
        </p:sp>
      </p:grp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15875" y="6167438"/>
            <a:ext cx="3566015" cy="83099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ea typeface="ＭＳ Ｐゴシック"/>
                <a:cs typeface="ＭＳ Ｐゴシック"/>
              </a:rPr>
              <a:t>Unique physics opportunities !!!</a:t>
            </a: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2630267" y="6201680"/>
            <a:ext cx="636588" cy="6477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ea typeface="ＭＳ Ｐゴシック"/>
                <a:cs typeface="ＭＳ Ｐゴシック"/>
                <a:sym typeface="Wingdings" pitchFamily="2" charset="2"/>
              </a:rPr>
              <a:t></a:t>
            </a:r>
            <a:endParaRPr lang="en-US" sz="3600" dirty="0">
              <a:ea typeface="ＭＳ Ｐゴシック"/>
              <a:cs typeface="ＭＳ Ｐゴシック"/>
            </a:endParaRP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4857750" y="3055938"/>
            <a:ext cx="4200525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39011"/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b="1" dirty="0">
                <a:solidFill>
                  <a:srgbClr val="FF0000"/>
                </a:solidFill>
                <a:ea typeface="ＭＳ Ｐゴシック"/>
                <a:cs typeface="ＭＳ Ｐゴシック"/>
              </a:rPr>
              <a:t>Cold Relativistic</a:t>
            </a:r>
            <a:r>
              <a:rPr lang="sv-SE" dirty="0">
                <a:solidFill>
                  <a:srgbClr val="FF0000"/>
                </a:solidFill>
                <a:ea typeface="ＭＳ Ｐゴシック"/>
                <a:cs typeface="ＭＳ Ｐゴシック"/>
              </a:rPr>
              <a:t> </a:t>
            </a:r>
            <a:r>
              <a:rPr lang="sv-SE" b="1" dirty="0">
                <a:solidFill>
                  <a:srgbClr val="FF0000"/>
                </a:solidFill>
                <a:ea typeface="ＭＳ Ｐゴシック"/>
                <a:cs typeface="ＭＳ Ｐゴシック"/>
              </a:rPr>
              <a:t>Heavy Ions </a:t>
            </a:r>
          </a:p>
        </p:txBody>
      </p:sp>
      <p:sp>
        <p:nvSpPr>
          <p:cNvPr id="3" name="Rechteck 2"/>
          <p:cNvSpPr/>
          <p:nvPr/>
        </p:nvSpPr>
        <p:spPr>
          <a:xfrm>
            <a:off x="2357438" y="1074738"/>
            <a:ext cx="1277937" cy="1633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2186735" y="1074738"/>
            <a:ext cx="259944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939011"/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v-SE" b="1" dirty="0">
                <a:solidFill>
                  <a:srgbClr val="FF0000"/>
                </a:solidFill>
                <a:ea typeface="ＭＳ Ｐゴシック"/>
                <a:cs typeface="ＭＳ Ｐゴシック"/>
              </a:rPr>
              <a:t>Cold Low-Energy</a:t>
            </a:r>
            <a:r>
              <a:rPr lang="sv-SE" dirty="0">
                <a:solidFill>
                  <a:srgbClr val="FF0000"/>
                </a:solidFill>
                <a:ea typeface="ＭＳ Ｐゴシック"/>
                <a:cs typeface="ＭＳ Ｐゴシック"/>
              </a:rPr>
              <a:t> </a:t>
            </a:r>
            <a:r>
              <a:rPr lang="sv-SE" b="1" dirty="0">
                <a:solidFill>
                  <a:srgbClr val="FF0000"/>
                </a:solidFill>
                <a:ea typeface="ＭＳ Ｐゴシック"/>
                <a:cs typeface="ＭＳ Ｐゴシック"/>
              </a:rPr>
              <a:t>Heavy Ions and Anti-Protons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0" grpId="0" animBg="1"/>
      <p:bldP spid="22" grpId="0" animBg="1"/>
      <p:bldP spid="2" grpId="0"/>
      <p:bldP spid="8" grpId="0" animBg="1"/>
      <p:bldP spid="10" grpId="0" animBg="1"/>
      <p:bldP spid="23" grpId="0" animBg="1"/>
      <p:bldP spid="3" grpId="0" animBg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C:\Users\Stoehlker\Pictures\Logos\FLAIR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6763" y="1111250"/>
            <a:ext cx="2036762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13" y="947738"/>
            <a:ext cx="3001962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feld 1"/>
          <p:cNvSpPr txBox="1">
            <a:spLocks noChangeArrowheads="1"/>
          </p:cNvSpPr>
          <p:nvPr/>
        </p:nvSpPr>
        <p:spPr bwMode="auto">
          <a:xfrm>
            <a:off x="393700" y="115888"/>
            <a:ext cx="78501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</a:rPr>
              <a:t>Atomic &amp; Fundamental Physics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4102" name="AutoShape 14"/>
          <p:cNvSpPr>
            <a:spLocks noChangeArrowheads="1"/>
          </p:cNvSpPr>
          <p:nvPr/>
        </p:nvSpPr>
        <p:spPr bwMode="auto">
          <a:xfrm>
            <a:off x="1403350" y="1825625"/>
            <a:ext cx="6732588" cy="147796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103" name="Text Box 15"/>
          <p:cNvSpPr txBox="1">
            <a:spLocks noChangeArrowheads="1"/>
          </p:cNvSpPr>
          <p:nvPr/>
        </p:nvSpPr>
        <p:spPr bwMode="auto">
          <a:xfrm>
            <a:off x="1535113" y="1849438"/>
            <a:ext cx="6507162" cy="1692771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/>
              <a:t>QED in the non-</a:t>
            </a:r>
            <a:r>
              <a:rPr lang="en-US" sz="2000" b="1" dirty="0" err="1"/>
              <a:t>perturbative</a:t>
            </a:r>
            <a:r>
              <a:rPr lang="en-US" sz="2000" b="1" dirty="0"/>
              <a:t> regime </a:t>
            </a:r>
          </a:p>
          <a:p>
            <a:pPr algn="ctr"/>
            <a:r>
              <a:rPr lang="en-US" sz="2000" b="1" dirty="0"/>
              <a:t>Correlated multi-body dynamics for atoms and ions</a:t>
            </a:r>
          </a:p>
          <a:p>
            <a:pPr algn="ctr"/>
            <a:r>
              <a:rPr lang="en-US" sz="2000" b="1" dirty="0"/>
              <a:t>Precision determination of fundamental constants</a:t>
            </a:r>
          </a:p>
          <a:p>
            <a:pPr algn="ctr"/>
            <a:r>
              <a:rPr lang="en-US" sz="2000" b="1" dirty="0"/>
              <a:t>Influence of atomic structure on nuclear decay properties</a:t>
            </a:r>
          </a:p>
          <a:p>
            <a:pPr marL="1143000" lvl="2" indent="-228600" algn="ctr"/>
            <a:r>
              <a:rPr lang="en-US" sz="2000" b="1" dirty="0"/>
              <a:t>Fundamental physics and antimatter</a:t>
            </a:r>
          </a:p>
        </p:txBody>
      </p:sp>
      <p:pic>
        <p:nvPicPr>
          <p:cNvPr id="4104" name="Picture 13" descr="06_03_04-Heidelberg"/>
          <p:cNvPicPr>
            <a:picLocks noChangeAspect="1" noChangeArrowheads="1"/>
          </p:cNvPicPr>
          <p:nvPr/>
        </p:nvPicPr>
        <p:blipFill>
          <a:blip r:embed="rId6" cstate="print"/>
          <a:srcRect l="3542" t="17458" r="34242"/>
          <a:stretch>
            <a:fillRect/>
          </a:stretch>
        </p:blipFill>
        <p:spPr bwMode="auto">
          <a:xfrm>
            <a:off x="230188" y="3665538"/>
            <a:ext cx="27495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348038" y="3714750"/>
          <a:ext cx="2657475" cy="2636838"/>
        </p:xfrm>
        <a:graphic>
          <a:graphicData uri="http://schemas.openxmlformats.org/presentationml/2006/ole">
            <p:oleObj spid="_x0000_s996354" name="Folie" r:id="rId7" imgW="2470264" imgH="3293484" progId="PowerPoint.Slide.8">
              <p:embed/>
            </p:oleObj>
          </a:graphicData>
        </a:graphic>
      </p:graphicFrame>
      <p:pic>
        <p:nvPicPr>
          <p:cNvPr id="4105" name="Picture 34"/>
          <p:cNvPicPr>
            <a:picLocks noChangeAspect="1" noChangeArrowheads="1"/>
          </p:cNvPicPr>
          <p:nvPr/>
        </p:nvPicPr>
        <p:blipFill>
          <a:blip r:embed="rId8" cstate="print"/>
          <a:srcRect l="2946" t="37196" r="52214" b="27365"/>
          <a:stretch>
            <a:fillRect/>
          </a:stretch>
        </p:blipFill>
        <p:spPr bwMode="auto">
          <a:xfrm>
            <a:off x="6011863" y="3956050"/>
            <a:ext cx="2951162" cy="227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" name="Abgerundetes Rechteck 1"/>
          <p:cNvSpPr/>
          <p:nvPr/>
        </p:nvSpPr>
        <p:spPr bwMode="auto">
          <a:xfrm>
            <a:off x="107950" y="3500438"/>
            <a:ext cx="8912225" cy="3024187"/>
          </a:xfrm>
          <a:prstGeom prst="roundRect">
            <a:avLst/>
          </a:prstGeom>
          <a:solidFill>
            <a:srgbClr val="002060">
              <a:alpha val="10000"/>
            </a:srgbClr>
          </a:solidFill>
          <a:ln w="73025">
            <a:solidFill>
              <a:srgbClr val="FFC000"/>
            </a:solidFill>
          </a:ln>
          <a:effectLst/>
          <a:ex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8025" y="106363"/>
            <a:ext cx="2068513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34" name="Picture 34"/>
          <p:cNvPicPr>
            <a:picLocks noChangeAspect="1" noChangeArrowheads="1"/>
          </p:cNvPicPr>
          <p:nvPr/>
        </p:nvPicPr>
        <p:blipFill>
          <a:blip r:embed="rId4" cstate="print"/>
          <a:srcRect l="2946" t="37196" r="52214" b="27365"/>
          <a:stretch>
            <a:fillRect/>
          </a:stretch>
        </p:blipFill>
        <p:spPr bwMode="auto">
          <a:xfrm>
            <a:off x="1476375" y="1670050"/>
            <a:ext cx="5183188" cy="40005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79235" name="Rectangle 35"/>
          <p:cNvSpPr>
            <a:spLocks noChangeArrowheads="1"/>
          </p:cNvSpPr>
          <p:nvPr/>
        </p:nvSpPr>
        <p:spPr bwMode="auto">
          <a:xfrm>
            <a:off x="6623050" y="1644650"/>
            <a:ext cx="936625" cy="40322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179243" name="Text Box 43"/>
          <p:cNvSpPr txBox="1">
            <a:spLocks noChangeArrowheads="1"/>
          </p:cNvSpPr>
          <p:nvPr/>
        </p:nvSpPr>
        <p:spPr bwMode="auto">
          <a:xfrm>
            <a:off x="1547813" y="4076700"/>
            <a:ext cx="1031875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3600"/>
              <a:t>U</a:t>
            </a:r>
            <a:r>
              <a:rPr lang="de-DE" sz="3600" baseline="30000"/>
              <a:t>92+</a:t>
            </a:r>
            <a:endParaRPr lang="de-DE" sz="3600"/>
          </a:p>
        </p:txBody>
      </p:sp>
      <p:sp>
        <p:nvSpPr>
          <p:cNvPr id="179244" name="Rectangle 44"/>
          <p:cNvSpPr>
            <a:spLocks noChangeArrowheads="1"/>
          </p:cNvSpPr>
          <p:nvPr/>
        </p:nvSpPr>
        <p:spPr bwMode="auto">
          <a:xfrm>
            <a:off x="6048375" y="3759200"/>
            <a:ext cx="936625" cy="719138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179254" name="Text Box 54"/>
          <p:cNvSpPr txBox="1">
            <a:spLocks noChangeArrowheads="1"/>
          </p:cNvSpPr>
          <p:nvPr/>
        </p:nvSpPr>
        <p:spPr bwMode="auto">
          <a:xfrm>
            <a:off x="1835150" y="5734050"/>
            <a:ext cx="3886200" cy="858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/>
              <a:t>0         87         94       97          98</a:t>
            </a:r>
          </a:p>
          <a:p>
            <a:pPr algn="ctr">
              <a:lnSpc>
                <a:spcPct val="110000"/>
              </a:lnSpc>
            </a:pPr>
            <a:r>
              <a:rPr lang="en-US" sz="2400"/>
              <a:t>Percent</a:t>
            </a:r>
            <a:r>
              <a:rPr lang="de-DE" sz="2400"/>
              <a:t> of Light Velocity </a:t>
            </a:r>
          </a:p>
        </p:txBody>
      </p:sp>
      <p:sp>
        <p:nvSpPr>
          <p:cNvPr id="179256" name="Oval 56"/>
          <p:cNvSpPr>
            <a:spLocks noChangeArrowheads="1"/>
          </p:cNvSpPr>
          <p:nvPr/>
        </p:nvSpPr>
        <p:spPr bwMode="auto">
          <a:xfrm>
            <a:off x="6515100" y="2420938"/>
            <a:ext cx="719138" cy="720725"/>
          </a:xfrm>
          <a:prstGeom prst="ellipse">
            <a:avLst/>
          </a:prstGeom>
          <a:gradFill rotWithShape="0">
            <a:gsLst>
              <a:gs pos="0">
                <a:srgbClr val="33CC33"/>
              </a:gs>
              <a:gs pos="100000">
                <a:srgbClr val="CDF3CD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179257" name="Line 57"/>
          <p:cNvSpPr>
            <a:spLocks noChangeShapeType="1"/>
          </p:cNvSpPr>
          <p:nvPr/>
        </p:nvSpPr>
        <p:spPr bwMode="auto">
          <a:xfrm flipV="1">
            <a:off x="7091363" y="2852738"/>
            <a:ext cx="533400" cy="762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79258" name="Line 58"/>
          <p:cNvSpPr>
            <a:spLocks noChangeShapeType="1"/>
          </p:cNvSpPr>
          <p:nvPr/>
        </p:nvSpPr>
        <p:spPr bwMode="auto">
          <a:xfrm flipV="1">
            <a:off x="7056438" y="2097088"/>
            <a:ext cx="457200" cy="5334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79259" name="Line 59"/>
          <p:cNvSpPr>
            <a:spLocks noChangeShapeType="1"/>
          </p:cNvSpPr>
          <p:nvPr/>
        </p:nvSpPr>
        <p:spPr bwMode="auto">
          <a:xfrm flipH="1" flipV="1">
            <a:off x="6443663" y="2205038"/>
            <a:ext cx="381000" cy="3810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79260" name="Line 60"/>
          <p:cNvSpPr>
            <a:spLocks noChangeShapeType="1"/>
          </p:cNvSpPr>
          <p:nvPr/>
        </p:nvSpPr>
        <p:spPr bwMode="auto">
          <a:xfrm flipH="1">
            <a:off x="6557963" y="2781300"/>
            <a:ext cx="322262" cy="504825"/>
          </a:xfrm>
          <a:prstGeom prst="line">
            <a:avLst/>
          </a:prstGeom>
          <a:noFill/>
          <a:ln w="50800">
            <a:solidFill>
              <a:srgbClr val="FF0066"/>
            </a:solidFill>
            <a:round/>
            <a:headEnd type="oval" w="med" len="med"/>
            <a:tailEnd type="stealth" w="med" len="lg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79261" name="Line 61"/>
          <p:cNvSpPr>
            <a:spLocks noChangeShapeType="1"/>
          </p:cNvSpPr>
          <p:nvPr/>
        </p:nvSpPr>
        <p:spPr bwMode="auto">
          <a:xfrm>
            <a:off x="6877050" y="3017838"/>
            <a:ext cx="152400" cy="3810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79262" name="Line 62"/>
          <p:cNvSpPr>
            <a:spLocks noChangeShapeType="1"/>
          </p:cNvSpPr>
          <p:nvPr/>
        </p:nvSpPr>
        <p:spPr bwMode="auto">
          <a:xfrm flipH="1" flipV="1">
            <a:off x="5724525" y="1958975"/>
            <a:ext cx="936625" cy="8636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79263" name="Line 63"/>
          <p:cNvSpPr>
            <a:spLocks noChangeShapeType="1"/>
          </p:cNvSpPr>
          <p:nvPr/>
        </p:nvSpPr>
        <p:spPr bwMode="auto">
          <a:xfrm flipV="1">
            <a:off x="7019925" y="2319338"/>
            <a:ext cx="865188" cy="4318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79264" name="Line 64"/>
          <p:cNvSpPr>
            <a:spLocks noChangeShapeType="1"/>
          </p:cNvSpPr>
          <p:nvPr/>
        </p:nvSpPr>
        <p:spPr bwMode="auto">
          <a:xfrm>
            <a:off x="7019925" y="3038475"/>
            <a:ext cx="504825" cy="86518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79265" name="Line 65"/>
          <p:cNvSpPr>
            <a:spLocks noChangeShapeType="1"/>
          </p:cNvSpPr>
          <p:nvPr/>
        </p:nvSpPr>
        <p:spPr bwMode="auto">
          <a:xfrm flipH="1" flipV="1">
            <a:off x="5940425" y="2174875"/>
            <a:ext cx="936625" cy="8636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79266" name="Line 66"/>
          <p:cNvSpPr>
            <a:spLocks noChangeShapeType="1"/>
          </p:cNvSpPr>
          <p:nvPr/>
        </p:nvSpPr>
        <p:spPr bwMode="auto">
          <a:xfrm flipV="1">
            <a:off x="6732588" y="2174875"/>
            <a:ext cx="215900" cy="4318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79267" name="Line 67"/>
          <p:cNvSpPr>
            <a:spLocks noChangeShapeType="1"/>
          </p:cNvSpPr>
          <p:nvPr/>
        </p:nvSpPr>
        <p:spPr bwMode="auto">
          <a:xfrm flipH="1">
            <a:off x="6011863" y="3038475"/>
            <a:ext cx="649287" cy="792163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oval" w="med" len="med"/>
            <a:tailEnd type="stealth" w="med" len="lg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79242" name="Line 42"/>
          <p:cNvSpPr>
            <a:spLocks noChangeShapeType="1"/>
          </p:cNvSpPr>
          <p:nvPr/>
        </p:nvSpPr>
        <p:spPr bwMode="auto">
          <a:xfrm>
            <a:off x="5026025" y="5141913"/>
            <a:ext cx="431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79246" name="Line 46"/>
          <p:cNvSpPr>
            <a:spLocks noChangeShapeType="1"/>
          </p:cNvSpPr>
          <p:nvPr/>
        </p:nvSpPr>
        <p:spPr bwMode="auto">
          <a:xfrm>
            <a:off x="5429250" y="4046538"/>
            <a:ext cx="0" cy="11525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179247" name="Line 47"/>
          <p:cNvSpPr>
            <a:spLocks noChangeShapeType="1"/>
          </p:cNvSpPr>
          <p:nvPr/>
        </p:nvSpPr>
        <p:spPr bwMode="auto">
          <a:xfrm>
            <a:off x="5688013" y="4046538"/>
            <a:ext cx="0" cy="1152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179245" name="Line 45"/>
          <p:cNvSpPr>
            <a:spLocks noChangeShapeType="1"/>
          </p:cNvSpPr>
          <p:nvPr/>
        </p:nvSpPr>
        <p:spPr bwMode="auto">
          <a:xfrm flipV="1">
            <a:off x="5688013" y="5127625"/>
            <a:ext cx="57626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79248" name="Line 48"/>
          <p:cNvSpPr>
            <a:spLocks noChangeShapeType="1"/>
          </p:cNvSpPr>
          <p:nvPr/>
        </p:nvSpPr>
        <p:spPr bwMode="auto">
          <a:xfrm>
            <a:off x="5429250" y="4987925"/>
            <a:ext cx="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5146" name="Text Box 193"/>
          <p:cNvSpPr txBox="1">
            <a:spLocks noChangeArrowheads="1"/>
          </p:cNvSpPr>
          <p:nvPr/>
        </p:nvSpPr>
        <p:spPr bwMode="auto">
          <a:xfrm>
            <a:off x="-31750" y="0"/>
            <a:ext cx="6937375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ctr">
              <a:lnSpc>
                <a:spcPct val="120000"/>
              </a:lnSpc>
            </a:pPr>
            <a:r>
              <a:rPr lang="en-US" sz="3900">
                <a:solidFill>
                  <a:srgbClr val="00B0F0"/>
                </a:solidFill>
                <a:latin typeface="Verdana" pitchFamily="34" charset="0"/>
              </a:rPr>
              <a:t>SPARC </a:t>
            </a:r>
            <a:r>
              <a:rPr lang="en-US" sz="2800">
                <a:solidFill>
                  <a:srgbClr val="00B0F0"/>
                </a:solidFill>
                <a:latin typeface="Verdana" pitchFamily="34" charset="0"/>
              </a:rPr>
              <a:t>Challenges &amp; Opportunities</a:t>
            </a:r>
          </a:p>
        </p:txBody>
      </p:sp>
      <p:sp>
        <p:nvSpPr>
          <p:cNvPr id="179402" name="Rectangle 202"/>
          <p:cNvSpPr>
            <a:spLocks noChangeArrowheads="1"/>
          </p:cNvSpPr>
          <p:nvPr/>
        </p:nvSpPr>
        <p:spPr bwMode="auto">
          <a:xfrm>
            <a:off x="7524750" y="1644650"/>
            <a:ext cx="863600" cy="40322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179253" name="Rectangle 53"/>
          <p:cNvSpPr>
            <a:spLocks noChangeArrowheads="1"/>
          </p:cNvSpPr>
          <p:nvPr/>
        </p:nvSpPr>
        <p:spPr bwMode="auto">
          <a:xfrm>
            <a:off x="1476375" y="1628775"/>
            <a:ext cx="6913563" cy="5027613"/>
          </a:xfrm>
          <a:prstGeom prst="rect">
            <a:avLst/>
          </a:prstGeom>
          <a:solidFill>
            <a:srgbClr val="3333CC">
              <a:alpha val="21960"/>
            </a:srgbClr>
          </a:solidFill>
          <a:ln w="38100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179249" name="Rectangle 49"/>
          <p:cNvSpPr>
            <a:spLocks noChangeArrowheads="1"/>
          </p:cNvSpPr>
          <p:nvPr/>
        </p:nvSpPr>
        <p:spPr bwMode="auto">
          <a:xfrm>
            <a:off x="6224938" y="3969060"/>
            <a:ext cx="1722437" cy="557212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B2"/>
              </a:gs>
              <a:gs pos="100000">
                <a:srgbClr val="FFFF00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pPr eaLnBrk="0" hangingPunct="0"/>
            <a:r>
              <a:rPr lang="de-DE" sz="2800"/>
              <a:t>t </a:t>
            </a:r>
            <a:r>
              <a:rPr lang="de-DE" sz="2800">
                <a:sym typeface="Symbol" pitchFamily="18" charset="2"/>
              </a:rPr>
              <a:t> 0.1 as</a:t>
            </a:r>
            <a:endParaRPr lang="de-DE" sz="4400">
              <a:latin typeface="Times New Roman" pitchFamily="18" charset="0"/>
            </a:endParaRPr>
          </a:p>
        </p:txBody>
      </p:sp>
      <p:graphicFrame>
        <p:nvGraphicFramePr>
          <p:cNvPr id="179407" name="Object 4"/>
          <p:cNvGraphicFramePr>
            <a:graphicFrameLocks noChangeAspect="1"/>
          </p:cNvGraphicFramePr>
          <p:nvPr/>
        </p:nvGraphicFramePr>
        <p:xfrm>
          <a:off x="1508125" y="1660525"/>
          <a:ext cx="1728788" cy="1004888"/>
        </p:xfrm>
        <a:graphic>
          <a:graphicData uri="http://schemas.openxmlformats.org/presentationml/2006/ole">
            <p:oleObj spid="_x0000_s997378" name="Equation" r:id="rId5" imgW="774364" imgH="444307" progId="Equation.3">
              <p:embed/>
            </p:oleObj>
          </a:graphicData>
        </a:graphic>
      </p:graphicFrame>
      <p:sp>
        <p:nvSpPr>
          <p:cNvPr id="179411" name="Rectangle 211"/>
          <p:cNvSpPr>
            <a:spLocks noChangeArrowheads="1"/>
          </p:cNvSpPr>
          <p:nvPr/>
        </p:nvSpPr>
        <p:spPr bwMode="auto">
          <a:xfrm>
            <a:off x="192088" y="5227638"/>
            <a:ext cx="7259637" cy="1512887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100000">
                <a:srgbClr val="FFE38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9412" name="Text Box 212"/>
          <p:cNvSpPr txBox="1">
            <a:spLocks noChangeArrowheads="1"/>
          </p:cNvSpPr>
          <p:nvPr/>
        </p:nvSpPr>
        <p:spPr bwMode="auto">
          <a:xfrm>
            <a:off x="339725" y="5229225"/>
            <a:ext cx="7185025" cy="1570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/>
              <a:t>Explore correlated electron dynamics  </a:t>
            </a:r>
          </a:p>
          <a:p>
            <a:r>
              <a:rPr lang="en-GB" sz="3200"/>
              <a:t>          - sub-attosecond time-scale</a:t>
            </a:r>
          </a:p>
          <a:p>
            <a:r>
              <a:rPr lang="en-GB" sz="3200"/>
              <a:t>          - not accessible by other means</a:t>
            </a:r>
          </a:p>
        </p:txBody>
      </p:sp>
      <p:sp>
        <p:nvSpPr>
          <p:cNvPr id="35142" name="Text Box 326"/>
          <p:cNvSpPr txBox="1">
            <a:spLocks noChangeArrowheads="1"/>
          </p:cNvSpPr>
          <p:nvPr/>
        </p:nvSpPr>
        <p:spPr bwMode="auto">
          <a:xfrm>
            <a:off x="5688013" y="709613"/>
            <a:ext cx="3167062" cy="1109662"/>
          </a:xfrm>
          <a:prstGeom prst="rect">
            <a:avLst/>
          </a:prstGeom>
          <a:gradFill rotWithShape="0">
            <a:gsLst>
              <a:gs pos="0">
                <a:srgbClr val="FFC000"/>
              </a:gs>
              <a:gs pos="100000">
                <a:srgbClr val="FFE38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0000" tIns="46800" rIns="90000" bIns="46800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sv-SE" sz="2200">
                <a:latin typeface="Comic Sans MS" pitchFamily="66" charset="0"/>
              </a:rPr>
              <a:t>”Heisenbergs dream” shot out the nucleus, let electrons explode !</a:t>
            </a: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215900" y="1916113"/>
            <a:ext cx="5930900" cy="3311525"/>
            <a:chOff x="136" y="1321"/>
            <a:chExt cx="3736" cy="2086"/>
          </a:xfrm>
        </p:grpSpPr>
        <p:sp>
          <p:nvSpPr>
            <p:cNvPr id="5154" name="Rectangle 52"/>
            <p:cNvSpPr>
              <a:spLocks noChangeArrowheads="1"/>
            </p:cNvSpPr>
            <p:nvPr/>
          </p:nvSpPr>
          <p:spPr bwMode="auto">
            <a:xfrm>
              <a:off x="136" y="1321"/>
              <a:ext cx="3515" cy="20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5" name="Text Box 24"/>
            <p:cNvSpPr txBox="1">
              <a:spLocks noChangeArrowheads="1"/>
            </p:cNvSpPr>
            <p:nvPr/>
          </p:nvSpPr>
          <p:spPr bwMode="auto">
            <a:xfrm>
              <a:off x="158" y="1357"/>
              <a:ext cx="3266" cy="4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latin typeface="Verdana" pitchFamily="34" charset="0"/>
                  <a:sym typeface="Mathematica6"/>
                </a:rPr>
                <a:t>World-wide unique for strong interaction with vacuum</a:t>
              </a:r>
              <a:endParaRPr lang="en-US" sz="2400" b="1" baseline="30000">
                <a:latin typeface="Verdana" pitchFamily="34" charset="0"/>
                <a:sym typeface="Symbol" pitchFamily="18" charset="2"/>
              </a:endParaRPr>
            </a:p>
          </p:txBody>
        </p:sp>
        <p:pic>
          <p:nvPicPr>
            <p:cNvPr id="5156" name="Picture 70"/>
            <p:cNvPicPr>
              <a:picLocks noChangeAspect="1" noChangeArrowheads="1"/>
            </p:cNvPicPr>
            <p:nvPr/>
          </p:nvPicPr>
          <p:blipFill>
            <a:blip r:embed="rId6" cstate="print"/>
            <a:srcRect l="59424" t="41145" b="30318"/>
            <a:stretch>
              <a:fillRect/>
            </a:stretch>
          </p:blipFill>
          <p:spPr bwMode="auto">
            <a:xfrm>
              <a:off x="772" y="1817"/>
              <a:ext cx="2354" cy="103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</p:pic>
        <p:sp>
          <p:nvSpPr>
            <p:cNvPr id="1068" name="Text Box 24"/>
            <p:cNvSpPr txBox="1">
              <a:spLocks noChangeArrowheads="1"/>
            </p:cNvSpPr>
            <p:nvPr/>
          </p:nvSpPr>
          <p:spPr bwMode="auto">
            <a:xfrm>
              <a:off x="243" y="2926"/>
              <a:ext cx="3629" cy="37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rIns="0" bIns="0"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  <a:buFontTx/>
                <a:buChar char="•"/>
                <a:defRPr/>
              </a:pPr>
              <a:r>
                <a:rPr lang="en-US" sz="2400" b="1" dirty="0">
                  <a:latin typeface="+mn-lt"/>
                  <a:sym typeface="Mathematica6" pitchFamily="2" charset="2"/>
                </a:rPr>
                <a:t>Multiple Pair Production</a:t>
              </a:r>
              <a:r>
                <a:rPr lang="en-US" sz="2400" dirty="0">
                  <a:latin typeface="+mn-lt"/>
                  <a:sym typeface="Mathematica6" pitchFamily="2" charset="2"/>
                </a:rPr>
                <a:t>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buFontTx/>
                <a:buChar char="•"/>
                <a:defRPr/>
              </a:pPr>
              <a:r>
                <a:rPr lang="en-US" sz="2400" b="1" dirty="0">
                  <a:latin typeface="+mn-lt"/>
                  <a:sym typeface="Mathematica6" pitchFamily="2" charset="2"/>
                </a:rPr>
                <a:t>Recombination with </a:t>
              </a:r>
              <a:r>
                <a:rPr lang="en-US" sz="2400" b="1" dirty="0" smtClean="0">
                  <a:latin typeface="+mn-lt"/>
                  <a:sym typeface="Mathematica6" pitchFamily="2" charset="2"/>
                </a:rPr>
                <a:t>the Vacuum</a:t>
              </a:r>
              <a:endParaRPr lang="en-US" sz="2400" b="1" dirty="0">
                <a:latin typeface="+mn-lt"/>
                <a:sym typeface="Mathematica6" pitchFamily="2" charset="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9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9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3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9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9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9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9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35" grpId="0" animBg="1"/>
      <p:bldP spid="179243" grpId="0"/>
      <p:bldP spid="179244" grpId="0" animBg="1"/>
      <p:bldP spid="179254" grpId="0"/>
      <p:bldP spid="179256" grpId="0" animBg="1"/>
      <p:bldP spid="179257" grpId="0" animBg="1"/>
      <p:bldP spid="179258" grpId="0" animBg="1"/>
      <p:bldP spid="179259" grpId="0" animBg="1"/>
      <p:bldP spid="179260" grpId="0" animBg="1"/>
      <p:bldP spid="179261" grpId="0" animBg="1"/>
      <p:bldP spid="179262" grpId="0" animBg="1"/>
      <p:bldP spid="179263" grpId="0" animBg="1"/>
      <p:bldP spid="179264" grpId="0" animBg="1"/>
      <p:bldP spid="179265" grpId="0" animBg="1"/>
      <p:bldP spid="179266" grpId="0" animBg="1"/>
      <p:bldP spid="179267" grpId="0" animBg="1"/>
      <p:bldP spid="179242" grpId="0" animBg="1"/>
      <p:bldP spid="179246" grpId="0" animBg="1"/>
      <p:bldP spid="179247" grpId="0" animBg="1"/>
      <p:bldP spid="179245" grpId="0" animBg="1"/>
      <p:bldP spid="179248" grpId="0" animBg="1"/>
      <p:bldP spid="179402" grpId="0" animBg="1"/>
      <p:bldP spid="179253" grpId="0" animBg="1"/>
      <p:bldP spid="179249" grpId="0" animBg="1"/>
      <p:bldP spid="179411" grpId="0" animBg="1"/>
      <p:bldP spid="179412" grpId="0"/>
      <p:bldP spid="351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Нижний колонтитул 1"/>
          <p:cNvSpPr txBox="1">
            <a:spLocks noGrp="1"/>
          </p:cNvSpPr>
          <p:nvPr/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 anchor="ctr"/>
          <a:lstStyle/>
          <a:p>
            <a:r>
              <a:rPr lang="en-US" sz="1200">
                <a:solidFill>
                  <a:srgbClr val="00599D"/>
                </a:solidFill>
                <a:ea typeface="ＭＳ Ｐゴシック"/>
                <a:cs typeface="ＭＳ Ｐゴシック"/>
              </a:rPr>
              <a:t>Boris Sharkov</a:t>
            </a:r>
            <a:endParaRPr lang="de-DE" sz="1200">
              <a:solidFill>
                <a:srgbClr val="00599D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9635" name="Номер слайда 2"/>
          <p:cNvSpPr txBox="1">
            <a:spLocks noGrp="1"/>
          </p:cNvSpPr>
          <p:nvPr/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 anchor="ctr"/>
          <a:lstStyle/>
          <a:p>
            <a:pPr algn="r"/>
            <a:fld id="{8C3F2D5E-68DA-499C-A95A-D8D4ACA84BBD}" type="slidenum">
              <a:rPr lang="de-DE" sz="1200">
                <a:solidFill>
                  <a:srgbClr val="00599D"/>
                </a:solidFill>
                <a:ea typeface="ＭＳ Ｐゴシック"/>
                <a:cs typeface="ＭＳ Ｐゴシック"/>
              </a:rPr>
              <a:pPr algn="r"/>
              <a:t>2</a:t>
            </a:fld>
            <a:endParaRPr lang="de-DE" sz="1200">
              <a:solidFill>
                <a:srgbClr val="00599D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69636" name="Picture 2" descr="\\Ffm3\1469 gsi da-fair\10_Fotos\1469_Fotos_2011\2011-12-08_Rodungsstart\IMG-20111208-00111.jpg"/>
          <p:cNvPicPr>
            <a:picLocks noChangeAspect="1" noChangeArrowheads="1"/>
          </p:cNvPicPr>
          <p:nvPr/>
        </p:nvPicPr>
        <p:blipFill>
          <a:blip r:embed="rId2" cstate="print"/>
          <a:srcRect l="398" t="3894" b="14546"/>
          <a:stretch>
            <a:fillRect/>
          </a:stretch>
        </p:blipFill>
        <p:spPr bwMode="auto">
          <a:xfrm>
            <a:off x="-1175605" y="1"/>
            <a:ext cx="10338115" cy="63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6210690" cy="365125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rgbClr val="0000CC"/>
                </a:solidFill>
              </a:rPr>
              <a:t>FAIR's Charm and Beauty</a:t>
            </a:r>
            <a:endParaRPr lang="en-GB" sz="36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2283" y="1502916"/>
            <a:ext cx="2339975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feld 6"/>
          <p:cNvSpPr txBox="1">
            <a:spLocks noChangeArrowheads="1"/>
          </p:cNvSpPr>
          <p:nvPr/>
        </p:nvSpPr>
        <p:spPr bwMode="auto">
          <a:xfrm>
            <a:off x="251520" y="1133745"/>
            <a:ext cx="5226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cs typeface="Arial" charset="0"/>
              </a:rPr>
              <a:t>Facility for ion-beam based materials research</a:t>
            </a:r>
          </a:p>
        </p:txBody>
      </p:sp>
      <p:sp>
        <p:nvSpPr>
          <p:cNvPr id="22531" name="Textfeld 2"/>
          <p:cNvSpPr txBox="1">
            <a:spLocks noChangeArrowheads="1"/>
          </p:cNvSpPr>
          <p:nvPr/>
        </p:nvSpPr>
        <p:spPr bwMode="auto">
          <a:xfrm>
            <a:off x="806450" y="115888"/>
            <a:ext cx="75295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cs typeface="Arial" charset="0"/>
              </a:rPr>
              <a:t>Standing of Ion Facilities </a:t>
            </a:r>
          </a:p>
        </p:txBody>
      </p:sp>
      <p:sp>
        <p:nvSpPr>
          <p:cNvPr id="4" name="Rechteck 3"/>
          <p:cNvSpPr/>
          <p:nvPr/>
        </p:nvSpPr>
        <p:spPr>
          <a:xfrm>
            <a:off x="251520" y="1583795"/>
            <a:ext cx="6130925" cy="1419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257175"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ü"/>
            </a:pPr>
            <a:r>
              <a:rPr lang="en-US" altLang="en-US" dirty="0">
                <a:cs typeface="Arial" charset="0"/>
                <a:sym typeface="Symbol" pitchFamily="18" charset="2"/>
              </a:rPr>
              <a:t>All ions </a:t>
            </a:r>
            <a:r>
              <a:rPr lang="en-US" altLang="en-US" dirty="0" smtClean="0">
                <a:cs typeface="Arial" charset="0"/>
                <a:sym typeface="Symbol" pitchFamily="18" charset="2"/>
              </a:rPr>
              <a:t>species </a:t>
            </a:r>
            <a:r>
              <a:rPr lang="en-US" altLang="en-US" dirty="0">
                <a:cs typeface="Arial" charset="0"/>
                <a:sym typeface="Symbol" pitchFamily="18" charset="2"/>
              </a:rPr>
              <a:t>from </a:t>
            </a:r>
            <a:r>
              <a:rPr lang="en-US" altLang="en-US" dirty="0" err="1">
                <a:cs typeface="Arial" charset="0"/>
                <a:sym typeface="Symbol" pitchFamily="18" charset="2"/>
              </a:rPr>
              <a:t>eV</a:t>
            </a:r>
            <a:r>
              <a:rPr lang="en-US" altLang="en-US" dirty="0">
                <a:cs typeface="Arial" charset="0"/>
                <a:sym typeface="Symbol" pitchFamily="18" charset="2"/>
              </a:rPr>
              <a:t>  to  ~100 </a:t>
            </a:r>
            <a:r>
              <a:rPr lang="en-US" altLang="en-US" dirty="0" err="1">
                <a:cs typeface="Arial" charset="0"/>
                <a:sym typeface="Symbol" pitchFamily="18" charset="2"/>
              </a:rPr>
              <a:t>MeV</a:t>
            </a:r>
            <a:endParaRPr lang="en-US" altLang="en-US" dirty="0">
              <a:cs typeface="Arial" charset="0"/>
              <a:sym typeface="Symbol" pitchFamily="18" charset="2"/>
            </a:endParaRPr>
          </a:p>
          <a:p>
            <a:pPr marL="285750" indent="-285750" defTabSz="257175"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ü"/>
            </a:pPr>
            <a:r>
              <a:rPr lang="en-US" altLang="en-US" dirty="0">
                <a:cs typeface="Arial" charset="0"/>
                <a:sym typeface="Symbol" pitchFamily="18" charset="2"/>
              </a:rPr>
              <a:t>Versatile combination of </a:t>
            </a:r>
            <a:r>
              <a:rPr lang="en-US" altLang="en-US" dirty="0" smtClean="0">
                <a:cs typeface="Arial" charset="0"/>
                <a:sym typeface="Symbol" pitchFamily="18" charset="2"/>
              </a:rPr>
              <a:t>ion facilities </a:t>
            </a:r>
            <a:r>
              <a:rPr lang="en-US" altLang="en-US" dirty="0">
                <a:cs typeface="Arial" charset="0"/>
                <a:sym typeface="Symbol" pitchFamily="18" charset="2"/>
              </a:rPr>
              <a:t>&amp; instrumentation</a:t>
            </a:r>
          </a:p>
          <a:p>
            <a:pPr marL="285750" indent="-285750" defTabSz="257175"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ü"/>
            </a:pPr>
            <a:r>
              <a:rPr lang="en-US" altLang="en-US" dirty="0">
                <a:cs typeface="Arial" charset="0"/>
                <a:sym typeface="Symbol" pitchFamily="18" charset="2"/>
              </a:rPr>
              <a:t>Materials modification </a:t>
            </a:r>
            <a:r>
              <a:rPr lang="en-US" altLang="en-US" u="sng" dirty="0">
                <a:cs typeface="Arial" charset="0"/>
                <a:sym typeface="Symbol" pitchFamily="18" charset="2"/>
              </a:rPr>
              <a:t>and</a:t>
            </a:r>
            <a:r>
              <a:rPr lang="en-US" altLang="en-US" dirty="0">
                <a:cs typeface="Arial" charset="0"/>
                <a:sym typeface="Symbol" pitchFamily="18" charset="2"/>
              </a:rPr>
              <a:t> analysis</a:t>
            </a:r>
          </a:p>
          <a:p>
            <a:pPr marL="285750" indent="-285750" defTabSz="257175"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ü"/>
            </a:pPr>
            <a:r>
              <a:rPr lang="en-US" altLang="en-US" dirty="0" smtClean="0">
                <a:cs typeface="Arial" charset="0"/>
                <a:sym typeface="Gill Sans"/>
              </a:rPr>
              <a:t>Strong impact </a:t>
            </a:r>
            <a:r>
              <a:rPr lang="en-US" altLang="en-US" dirty="0">
                <a:cs typeface="Arial" charset="0"/>
                <a:sym typeface="Gill Sans"/>
              </a:rPr>
              <a:t>on industrial innovations</a:t>
            </a:r>
          </a:p>
        </p:txBody>
      </p:sp>
      <p:pic>
        <p:nvPicPr>
          <p:cNvPr id="22534" name="Picture 2" descr="C:\Users\Thomas Stoehlker\Pictures\HI-Logos\GSI_Logo_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530" y="413665"/>
            <a:ext cx="134461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Textfeld 17"/>
          <p:cNvSpPr txBox="1">
            <a:spLocks noChangeArrowheads="1"/>
          </p:cNvSpPr>
          <p:nvPr/>
        </p:nvSpPr>
        <p:spPr bwMode="auto">
          <a:xfrm>
            <a:off x="307975" y="3834045"/>
            <a:ext cx="54879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C04E00"/>
                </a:solidFill>
                <a:cs typeface="Arial" charset="0"/>
              </a:rPr>
              <a:t>Facility for atomic and plasma physics, and materials research with swift ion beams</a:t>
            </a:r>
          </a:p>
        </p:txBody>
      </p:sp>
      <p:sp>
        <p:nvSpPr>
          <p:cNvPr id="19" name="Rechteck 18"/>
          <p:cNvSpPr/>
          <p:nvPr/>
        </p:nvSpPr>
        <p:spPr>
          <a:xfrm>
            <a:off x="323850" y="4962525"/>
            <a:ext cx="5746750" cy="1419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257175">
              <a:spcAft>
                <a:spcPts val="600"/>
              </a:spcAft>
              <a:buClr>
                <a:srgbClr val="C04E00"/>
              </a:buClr>
              <a:buFont typeface="Wingdings" pitchFamily="2" charset="2"/>
              <a:buChar char="ü"/>
            </a:pPr>
            <a:r>
              <a:rPr lang="en-US" altLang="en-US">
                <a:cs typeface="Arial" charset="0"/>
                <a:sym typeface="Symbol" pitchFamily="18" charset="2"/>
              </a:rPr>
              <a:t>All ions species  up to 100 GeV</a:t>
            </a:r>
          </a:p>
          <a:p>
            <a:pPr marL="285750" indent="-285750" defTabSz="257175">
              <a:spcAft>
                <a:spcPts val="600"/>
              </a:spcAft>
              <a:buClr>
                <a:srgbClr val="C04E00"/>
              </a:buClr>
              <a:buFont typeface="Wingdings" pitchFamily="2" charset="2"/>
              <a:buChar char="ü"/>
            </a:pPr>
            <a:r>
              <a:rPr lang="en-US" altLang="en-US">
                <a:cs typeface="Arial" charset="0"/>
                <a:sym typeface="Symbol" pitchFamily="18" charset="2"/>
              </a:rPr>
              <a:t>Ions with highest charge state</a:t>
            </a:r>
          </a:p>
          <a:p>
            <a:pPr marL="285750" indent="-285750" defTabSz="257175">
              <a:spcAft>
                <a:spcPts val="600"/>
              </a:spcAft>
              <a:buClr>
                <a:srgbClr val="C04E00"/>
              </a:buClr>
              <a:buFont typeface="Wingdings" pitchFamily="2" charset="2"/>
              <a:buChar char="ü"/>
            </a:pPr>
            <a:r>
              <a:rPr lang="en-US" altLang="en-US">
                <a:cs typeface="Arial" charset="0"/>
                <a:sym typeface="Symbol" pitchFamily="18" charset="2"/>
              </a:rPr>
              <a:t>Unique storage and trapping facilities</a:t>
            </a:r>
          </a:p>
          <a:p>
            <a:pPr marL="285750" indent="-285750" defTabSz="257175">
              <a:spcAft>
                <a:spcPts val="600"/>
              </a:spcAft>
              <a:buClr>
                <a:srgbClr val="C04E00"/>
              </a:buClr>
              <a:buFont typeface="Wingdings" pitchFamily="2" charset="2"/>
              <a:buChar char="ü"/>
            </a:pPr>
            <a:r>
              <a:rPr lang="en-US" altLang="en-US">
                <a:cs typeface="Arial" charset="0"/>
                <a:sym typeface="Symbol" pitchFamily="18" charset="2"/>
              </a:rPr>
              <a:t>Ion track nanotechnology</a:t>
            </a:r>
          </a:p>
        </p:txBody>
      </p:sp>
      <p:pic>
        <p:nvPicPr>
          <p:cNvPr id="22542" name="Picture 14" descr="228 -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8738" y="4294188"/>
            <a:ext cx="2339975" cy="187007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iennummernplatzhalter 3"/>
          <p:cNvSpPr txBox="1">
            <a:spLocks noGrp="1"/>
          </p:cNvSpPr>
          <p:nvPr/>
        </p:nvSpPr>
        <p:spPr bwMode="auto">
          <a:xfrm>
            <a:off x="8596313" y="6656388"/>
            <a:ext cx="168275" cy="152400"/>
          </a:xfrm>
          <a:prstGeom prst="rect">
            <a:avLst/>
          </a:prstGeom>
          <a:noFill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64291" tIns="32146" rIns="64291" bIns="32146" anchor="ctr"/>
          <a:lstStyle/>
          <a:p>
            <a:pPr algn="ctr">
              <a:defRPr/>
            </a:pPr>
            <a:fld id="{8005311F-8419-4359-8F03-99CD61DB09EC}" type="slidenum">
              <a:rPr lang="en-US" sz="1100">
                <a:solidFill>
                  <a:srgbClr val="00599D"/>
                </a:solidFill>
                <a:latin typeface="+mn-lt"/>
                <a:cs typeface="Arial" charset="0"/>
              </a:rPr>
              <a:pPr algn="ctr">
                <a:defRPr/>
              </a:pPr>
              <a:t>21</a:t>
            </a:fld>
            <a:endParaRPr lang="en-US" sz="1100" dirty="0">
              <a:solidFill>
                <a:srgbClr val="00599D"/>
              </a:solidFill>
              <a:latin typeface="+mn-lt"/>
              <a:cs typeface="Arial" charset="0"/>
            </a:endParaRPr>
          </a:p>
        </p:txBody>
      </p:sp>
      <p:sp>
        <p:nvSpPr>
          <p:cNvPr id="45059" name="Rectangle 2"/>
          <p:cNvSpPr>
            <a:spLocks/>
          </p:cNvSpPr>
          <p:nvPr/>
        </p:nvSpPr>
        <p:spPr bwMode="auto">
          <a:xfrm>
            <a:off x="4357688" y="6607175"/>
            <a:ext cx="1404937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45060" name="Rectangle 3"/>
          <p:cNvSpPr>
            <a:spLocks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45061" name="Rectangle 4"/>
          <p:cNvSpPr>
            <a:spLocks/>
          </p:cNvSpPr>
          <p:nvPr/>
        </p:nvSpPr>
        <p:spPr bwMode="auto">
          <a:xfrm>
            <a:off x="7161213" y="6607175"/>
            <a:ext cx="1404937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45062" name="Rectangle 5"/>
          <p:cNvSpPr>
            <a:spLocks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45063" name="Rectangle 6"/>
          <p:cNvSpPr>
            <a:spLocks/>
          </p:cNvSpPr>
          <p:nvPr/>
        </p:nvSpPr>
        <p:spPr bwMode="auto">
          <a:xfrm>
            <a:off x="5757863" y="6691313"/>
            <a:ext cx="2808287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45064" name="Rectangle 7"/>
          <p:cNvSpPr>
            <a:spLocks/>
          </p:cNvSpPr>
          <p:nvPr/>
        </p:nvSpPr>
        <p:spPr bwMode="auto">
          <a:xfrm>
            <a:off x="4357688" y="6775450"/>
            <a:ext cx="1404937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45065" name="Rectangle 8"/>
          <p:cNvSpPr>
            <a:spLocks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de-DE"/>
          </a:p>
        </p:txBody>
      </p:sp>
      <p:pic>
        <p:nvPicPr>
          <p:cNvPr id="45066" name="Picture 9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0988" y="36513"/>
            <a:ext cx="9921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7" name="Rectangle 13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Matter under extreme conditions</a:t>
            </a:r>
          </a:p>
        </p:txBody>
      </p:sp>
      <p:pic>
        <p:nvPicPr>
          <p:cNvPr id="45068" name="Picture 5" descr="Fig"/>
          <p:cNvPicPr>
            <a:picLocks noChangeAspect="1" noChangeArrowheads="1"/>
          </p:cNvPicPr>
          <p:nvPr/>
        </p:nvPicPr>
        <p:blipFill>
          <a:blip r:embed="rId4" cstate="print">
            <a:lum bright="16000"/>
          </a:blip>
          <a:srcRect/>
          <a:stretch>
            <a:fillRect/>
          </a:stretch>
        </p:blipFill>
        <p:spPr bwMode="auto">
          <a:xfrm>
            <a:off x="0" y="952500"/>
            <a:ext cx="2344738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9" name="Text Box 32"/>
          <p:cNvSpPr txBox="1">
            <a:spLocks/>
          </p:cNvSpPr>
          <p:nvPr/>
        </p:nvSpPr>
        <p:spPr bwMode="auto">
          <a:xfrm>
            <a:off x="2647950" y="1303338"/>
            <a:ext cx="4303713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200" b="1">
                <a:solidFill>
                  <a:schemeClr val="accent2"/>
                </a:solidFill>
                <a:sym typeface="Arial" pitchFamily="34" charset="0"/>
              </a:rPr>
              <a:t>Simulating geological processes in the inner Earth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200" b="1">
              <a:solidFill>
                <a:schemeClr val="accent2"/>
              </a:solidFill>
              <a:sym typeface="Arial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2200" b="1">
                <a:solidFill>
                  <a:schemeClr val="accent2"/>
                </a:solidFill>
                <a:sym typeface="Arial" pitchFamily="34" charset="0"/>
              </a:rPr>
              <a:t>Ion-beam stabilized high pressure phases </a:t>
            </a:r>
          </a:p>
        </p:txBody>
      </p:sp>
      <p:pic>
        <p:nvPicPr>
          <p:cNvPr id="114721" name="Picture 33" descr="maik-nature"/>
          <p:cNvPicPr>
            <a:picLocks noChangeAspect="1" noChangeArrowheads="1"/>
          </p:cNvPicPr>
          <p:nvPr/>
        </p:nvPicPr>
        <p:blipFill>
          <a:blip r:embed="rId5" cstate="print"/>
          <a:srcRect l="5527" t="3723" r="5722" b="42963"/>
          <a:stretch>
            <a:fillRect/>
          </a:stretch>
        </p:blipFill>
        <p:spPr bwMode="auto">
          <a:xfrm>
            <a:off x="4724400" y="5202238"/>
            <a:ext cx="4049713" cy="145415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45071" name="Rectangle 10"/>
          <p:cNvSpPr>
            <a:spLocks/>
          </p:cNvSpPr>
          <p:nvPr/>
        </p:nvSpPr>
        <p:spPr bwMode="auto">
          <a:xfrm>
            <a:off x="7304088" y="-25647650"/>
            <a:ext cx="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84138" indent="-84138">
              <a:spcBef>
                <a:spcPts val="550"/>
              </a:spcBef>
            </a:pPr>
            <a:endParaRPr lang="en-US" sz="2400">
              <a:solidFill>
                <a:srgbClr val="00599D"/>
              </a:solidFill>
            </a:endParaRPr>
          </a:p>
          <a:p>
            <a:pPr marL="84138" indent="-84138"/>
            <a:endParaRPr lang="en-US">
              <a:cs typeface="Arial" pitchFamily="34" charset="0"/>
            </a:endParaRPr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6192838" y="2670175"/>
            <a:ext cx="2682875" cy="2301875"/>
            <a:chOff x="5593" y="2210"/>
            <a:chExt cx="2404" cy="2063"/>
          </a:xfrm>
        </p:grpSpPr>
        <p:sp>
          <p:nvSpPr>
            <p:cNvPr id="45091" name="Oval 35"/>
            <p:cNvSpPr>
              <a:spLocks noChangeArrowheads="1"/>
            </p:cNvSpPr>
            <p:nvPr/>
          </p:nvSpPr>
          <p:spPr bwMode="auto">
            <a:xfrm>
              <a:off x="6626" y="2211"/>
              <a:ext cx="1371" cy="1376"/>
            </a:xfrm>
            <a:prstGeom prst="ellipse">
              <a:avLst/>
            </a:prstGeom>
            <a:solidFill>
              <a:srgbClr val="FFFF00">
                <a:alpha val="45097"/>
              </a:srgbClr>
            </a:solidFill>
            <a:ln w="9525">
              <a:solidFill>
                <a:srgbClr val="CC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2" name="Oval 36"/>
            <p:cNvSpPr>
              <a:spLocks noChangeArrowheads="1"/>
            </p:cNvSpPr>
            <p:nvPr/>
          </p:nvSpPr>
          <p:spPr bwMode="auto">
            <a:xfrm>
              <a:off x="5593" y="2210"/>
              <a:ext cx="1371" cy="1376"/>
            </a:xfrm>
            <a:prstGeom prst="ellipse">
              <a:avLst/>
            </a:prstGeom>
            <a:solidFill>
              <a:srgbClr val="6767FF">
                <a:alpha val="54901"/>
              </a:srgbClr>
            </a:solidFill>
            <a:ln w="9525">
              <a:solidFill>
                <a:srgbClr val="6767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3" name="Oval 37"/>
            <p:cNvSpPr>
              <a:spLocks noChangeArrowheads="1"/>
            </p:cNvSpPr>
            <p:nvPr/>
          </p:nvSpPr>
          <p:spPr bwMode="auto">
            <a:xfrm>
              <a:off x="6137" y="2897"/>
              <a:ext cx="1370" cy="1376"/>
            </a:xfrm>
            <a:prstGeom prst="ellipse">
              <a:avLst/>
            </a:prstGeom>
            <a:solidFill>
              <a:srgbClr val="CB0101">
                <a:alpha val="25882"/>
              </a:srgbClr>
            </a:solidFill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4" name="Text Box 3"/>
            <p:cNvSpPr txBox="1">
              <a:spLocks noChangeArrowheads="1"/>
            </p:cNvSpPr>
            <p:nvPr/>
          </p:nvSpPr>
          <p:spPr bwMode="auto">
            <a:xfrm>
              <a:off x="6299" y="3578"/>
              <a:ext cx="977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" rIns="720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>
                  <a:srgbClr val="FFFF66"/>
                </a:buClr>
                <a:buFont typeface="Wingdings" pitchFamily="2" charset="2"/>
                <a:buNone/>
              </a:pPr>
              <a:r>
                <a:rPr lang="en-US" sz="1300" b="1">
                  <a:solidFill>
                    <a:srgbClr val="CB0101"/>
                  </a:solidFill>
                  <a:sym typeface="Arial" pitchFamily="34" charset="0"/>
                </a:rPr>
                <a:t>tem</a:t>
              </a:r>
              <a:r>
                <a:rPr lang="en-US" sz="1300" b="1">
                  <a:solidFill>
                    <a:srgbClr val="CC0000"/>
                  </a:solidFill>
                  <a:sym typeface="Arial" pitchFamily="34" charset="0"/>
                </a:rPr>
                <a:t>peratu</a:t>
              </a:r>
              <a:r>
                <a:rPr lang="en-US" sz="1300" b="1">
                  <a:solidFill>
                    <a:srgbClr val="CB0101"/>
                  </a:solidFill>
                  <a:sym typeface="Arial" pitchFamily="34" charset="0"/>
                </a:rPr>
                <a:t>re</a:t>
              </a:r>
            </a:p>
          </p:txBody>
        </p:sp>
        <p:sp>
          <p:nvSpPr>
            <p:cNvPr id="45095" name="Text Box 3"/>
            <p:cNvSpPr txBox="1">
              <a:spLocks noChangeArrowheads="1"/>
            </p:cNvSpPr>
            <p:nvPr/>
          </p:nvSpPr>
          <p:spPr bwMode="auto">
            <a:xfrm>
              <a:off x="5702" y="2657"/>
              <a:ext cx="896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>
                  <a:srgbClr val="FFFF66"/>
                </a:buClr>
                <a:buFont typeface="Wingdings" pitchFamily="2" charset="2"/>
                <a:buNone/>
              </a:pPr>
              <a:r>
                <a:rPr lang="en-US" sz="1300" b="1">
                  <a:solidFill>
                    <a:srgbClr val="000099"/>
                  </a:solidFill>
                  <a:sym typeface="Arial" pitchFamily="34" charset="0"/>
                </a:rPr>
                <a:t>pressure</a:t>
              </a:r>
              <a:endParaRPr lang="en-US" sz="1300" b="1">
                <a:solidFill>
                  <a:srgbClr val="CB0101"/>
                </a:solidFill>
                <a:sym typeface="Arial" pitchFamily="34" charset="0"/>
              </a:endParaRPr>
            </a:p>
          </p:txBody>
        </p:sp>
        <p:sp>
          <p:nvSpPr>
            <p:cNvPr id="45096" name="Text Box 3"/>
            <p:cNvSpPr txBox="1">
              <a:spLocks noChangeArrowheads="1"/>
            </p:cNvSpPr>
            <p:nvPr/>
          </p:nvSpPr>
          <p:spPr bwMode="auto">
            <a:xfrm>
              <a:off x="7005" y="2656"/>
              <a:ext cx="815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" rIns="720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>
                  <a:srgbClr val="FFFF66"/>
                </a:buClr>
                <a:buFont typeface="Wingdings" pitchFamily="2" charset="2"/>
                <a:buNone/>
              </a:pPr>
              <a:r>
                <a:rPr lang="en-US" sz="1300" b="1">
                  <a:solidFill>
                    <a:srgbClr val="996633"/>
                  </a:solidFill>
                  <a:sym typeface="Arial" pitchFamily="34" charset="0"/>
                </a:rPr>
                <a:t>irradiation</a:t>
              </a:r>
            </a:p>
          </p:txBody>
        </p:sp>
      </p:grpSp>
      <p:grpSp>
        <p:nvGrpSpPr>
          <p:cNvPr id="3" name="Group 66"/>
          <p:cNvGrpSpPr>
            <a:grpSpLocks/>
          </p:cNvGrpSpPr>
          <p:nvPr/>
        </p:nvGrpSpPr>
        <p:grpSpPr bwMode="auto">
          <a:xfrm>
            <a:off x="65088" y="3530600"/>
            <a:ext cx="5519737" cy="1422400"/>
            <a:chOff x="59" y="3612"/>
            <a:chExt cx="4945" cy="1274"/>
          </a:xfrm>
        </p:grpSpPr>
        <p:pic>
          <p:nvPicPr>
            <p:cNvPr id="45075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07" y="3612"/>
              <a:ext cx="1997" cy="1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76" name="Picture 63" descr="Strahlrohr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" y="3843"/>
              <a:ext cx="1224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46"/>
            <p:cNvGrpSpPr>
              <a:grpSpLocks/>
            </p:cNvGrpSpPr>
            <p:nvPr/>
          </p:nvGrpSpPr>
          <p:grpSpPr bwMode="auto">
            <a:xfrm>
              <a:off x="649" y="4161"/>
              <a:ext cx="2592" cy="251"/>
              <a:chOff x="476" y="1782"/>
              <a:chExt cx="2812" cy="272"/>
            </a:xfrm>
          </p:grpSpPr>
          <p:sp>
            <p:nvSpPr>
              <p:cNvPr id="45078" name="AutoShape 47"/>
              <p:cNvSpPr>
                <a:spLocks noChangeAspect="1" noChangeArrowheads="1" noTextEdit="1"/>
              </p:cNvSpPr>
              <p:nvPr/>
            </p:nvSpPr>
            <p:spPr bwMode="auto">
              <a:xfrm>
                <a:off x="476" y="1782"/>
                <a:ext cx="2812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079" name="Freeform 48"/>
              <p:cNvSpPr>
                <a:spLocks/>
              </p:cNvSpPr>
              <p:nvPr/>
            </p:nvSpPr>
            <p:spPr bwMode="auto">
              <a:xfrm>
                <a:off x="2929" y="1863"/>
                <a:ext cx="24" cy="16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5" y="147"/>
                    </a:moveTo>
                    <a:lnTo>
                      <a:pt x="82" y="147"/>
                    </a:lnTo>
                    <a:lnTo>
                      <a:pt x="90" y="145"/>
                    </a:lnTo>
                    <a:lnTo>
                      <a:pt x="97" y="143"/>
                    </a:lnTo>
                    <a:lnTo>
                      <a:pt x="103" y="141"/>
                    </a:lnTo>
                    <a:lnTo>
                      <a:pt x="110" y="138"/>
                    </a:lnTo>
                    <a:lnTo>
                      <a:pt x="116" y="134"/>
                    </a:lnTo>
                    <a:lnTo>
                      <a:pt x="122" y="129"/>
                    </a:lnTo>
                    <a:lnTo>
                      <a:pt x="127" y="125"/>
                    </a:lnTo>
                    <a:lnTo>
                      <a:pt x="131" y="120"/>
                    </a:lnTo>
                    <a:lnTo>
                      <a:pt x="136" y="114"/>
                    </a:lnTo>
                    <a:lnTo>
                      <a:pt x="140" y="108"/>
                    </a:lnTo>
                    <a:lnTo>
                      <a:pt x="143" y="102"/>
                    </a:lnTo>
                    <a:lnTo>
                      <a:pt x="146" y="95"/>
                    </a:lnTo>
                    <a:lnTo>
                      <a:pt x="148" y="88"/>
                    </a:lnTo>
                    <a:lnTo>
                      <a:pt x="149" y="81"/>
                    </a:lnTo>
                    <a:lnTo>
                      <a:pt x="149" y="74"/>
                    </a:lnTo>
                    <a:lnTo>
                      <a:pt x="149" y="66"/>
                    </a:lnTo>
                    <a:lnTo>
                      <a:pt x="148" y="59"/>
                    </a:lnTo>
                    <a:lnTo>
                      <a:pt x="146" y="51"/>
                    </a:lnTo>
                    <a:lnTo>
                      <a:pt x="143" y="45"/>
                    </a:lnTo>
                    <a:lnTo>
                      <a:pt x="140" y="38"/>
                    </a:lnTo>
                    <a:lnTo>
                      <a:pt x="136" y="32"/>
                    </a:lnTo>
                    <a:lnTo>
                      <a:pt x="131" y="26"/>
                    </a:lnTo>
                    <a:lnTo>
                      <a:pt x="127" y="21"/>
                    </a:lnTo>
                    <a:lnTo>
                      <a:pt x="122" y="17"/>
                    </a:lnTo>
                    <a:lnTo>
                      <a:pt x="116" y="13"/>
                    </a:lnTo>
                    <a:lnTo>
                      <a:pt x="110" y="9"/>
                    </a:lnTo>
                    <a:lnTo>
                      <a:pt x="103" y="6"/>
                    </a:lnTo>
                    <a:lnTo>
                      <a:pt x="97" y="3"/>
                    </a:lnTo>
                    <a:lnTo>
                      <a:pt x="90" y="2"/>
                    </a:lnTo>
                    <a:lnTo>
                      <a:pt x="82" y="1"/>
                    </a:lnTo>
                    <a:lnTo>
                      <a:pt x="75" y="0"/>
                    </a:lnTo>
                    <a:lnTo>
                      <a:pt x="67" y="1"/>
                    </a:lnTo>
                    <a:lnTo>
                      <a:pt x="60" y="2"/>
                    </a:lnTo>
                    <a:lnTo>
                      <a:pt x="52" y="3"/>
                    </a:lnTo>
                    <a:lnTo>
                      <a:pt x="45" y="6"/>
                    </a:lnTo>
                    <a:lnTo>
                      <a:pt x="39" y="9"/>
                    </a:lnTo>
                    <a:lnTo>
                      <a:pt x="33" y="13"/>
                    </a:lnTo>
                    <a:lnTo>
                      <a:pt x="27" y="17"/>
                    </a:lnTo>
                    <a:lnTo>
                      <a:pt x="21" y="21"/>
                    </a:lnTo>
                    <a:lnTo>
                      <a:pt x="17" y="26"/>
                    </a:lnTo>
                    <a:lnTo>
                      <a:pt x="13" y="32"/>
                    </a:lnTo>
                    <a:lnTo>
                      <a:pt x="9" y="38"/>
                    </a:lnTo>
                    <a:lnTo>
                      <a:pt x="6" y="45"/>
                    </a:lnTo>
                    <a:lnTo>
                      <a:pt x="3" y="51"/>
                    </a:lnTo>
                    <a:lnTo>
                      <a:pt x="2" y="59"/>
                    </a:lnTo>
                    <a:lnTo>
                      <a:pt x="1" y="66"/>
                    </a:lnTo>
                    <a:lnTo>
                      <a:pt x="0" y="74"/>
                    </a:lnTo>
                    <a:lnTo>
                      <a:pt x="1" y="81"/>
                    </a:lnTo>
                    <a:lnTo>
                      <a:pt x="2" y="88"/>
                    </a:lnTo>
                    <a:lnTo>
                      <a:pt x="3" y="95"/>
                    </a:lnTo>
                    <a:lnTo>
                      <a:pt x="6" y="102"/>
                    </a:lnTo>
                    <a:lnTo>
                      <a:pt x="9" y="108"/>
                    </a:lnTo>
                    <a:lnTo>
                      <a:pt x="13" y="114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7" y="129"/>
                    </a:lnTo>
                    <a:lnTo>
                      <a:pt x="33" y="134"/>
                    </a:lnTo>
                    <a:lnTo>
                      <a:pt x="39" y="138"/>
                    </a:lnTo>
                    <a:lnTo>
                      <a:pt x="45" y="141"/>
                    </a:lnTo>
                    <a:lnTo>
                      <a:pt x="52" y="143"/>
                    </a:lnTo>
                    <a:lnTo>
                      <a:pt x="60" y="145"/>
                    </a:lnTo>
                    <a:lnTo>
                      <a:pt x="67" y="147"/>
                    </a:lnTo>
                    <a:lnTo>
                      <a:pt x="75" y="147"/>
                    </a:lnTo>
                    <a:close/>
                  </a:path>
                </a:pathLst>
              </a:custGeom>
              <a:solidFill>
                <a:srgbClr val="E31E2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080" name="Freeform 49"/>
              <p:cNvSpPr>
                <a:spLocks/>
              </p:cNvSpPr>
              <p:nvPr/>
            </p:nvSpPr>
            <p:spPr bwMode="auto">
              <a:xfrm>
                <a:off x="2929" y="1863"/>
                <a:ext cx="24" cy="16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5" y="147"/>
                    </a:moveTo>
                    <a:lnTo>
                      <a:pt x="82" y="147"/>
                    </a:lnTo>
                    <a:lnTo>
                      <a:pt x="90" y="145"/>
                    </a:lnTo>
                    <a:lnTo>
                      <a:pt x="97" y="143"/>
                    </a:lnTo>
                    <a:lnTo>
                      <a:pt x="103" y="141"/>
                    </a:lnTo>
                    <a:lnTo>
                      <a:pt x="110" y="138"/>
                    </a:lnTo>
                    <a:lnTo>
                      <a:pt x="116" y="134"/>
                    </a:lnTo>
                    <a:lnTo>
                      <a:pt x="122" y="129"/>
                    </a:lnTo>
                    <a:lnTo>
                      <a:pt x="127" y="125"/>
                    </a:lnTo>
                    <a:lnTo>
                      <a:pt x="131" y="120"/>
                    </a:lnTo>
                    <a:lnTo>
                      <a:pt x="136" y="114"/>
                    </a:lnTo>
                    <a:lnTo>
                      <a:pt x="140" y="108"/>
                    </a:lnTo>
                    <a:lnTo>
                      <a:pt x="143" y="102"/>
                    </a:lnTo>
                    <a:lnTo>
                      <a:pt x="146" y="95"/>
                    </a:lnTo>
                    <a:lnTo>
                      <a:pt x="148" y="88"/>
                    </a:lnTo>
                    <a:lnTo>
                      <a:pt x="149" y="81"/>
                    </a:lnTo>
                    <a:lnTo>
                      <a:pt x="149" y="74"/>
                    </a:lnTo>
                    <a:lnTo>
                      <a:pt x="149" y="66"/>
                    </a:lnTo>
                    <a:lnTo>
                      <a:pt x="148" y="59"/>
                    </a:lnTo>
                    <a:lnTo>
                      <a:pt x="146" y="51"/>
                    </a:lnTo>
                    <a:lnTo>
                      <a:pt x="143" y="45"/>
                    </a:lnTo>
                    <a:lnTo>
                      <a:pt x="140" y="38"/>
                    </a:lnTo>
                    <a:lnTo>
                      <a:pt x="136" y="32"/>
                    </a:lnTo>
                    <a:lnTo>
                      <a:pt x="131" y="26"/>
                    </a:lnTo>
                    <a:lnTo>
                      <a:pt x="127" y="21"/>
                    </a:lnTo>
                    <a:lnTo>
                      <a:pt x="122" y="17"/>
                    </a:lnTo>
                    <a:lnTo>
                      <a:pt x="116" y="13"/>
                    </a:lnTo>
                    <a:lnTo>
                      <a:pt x="110" y="9"/>
                    </a:lnTo>
                    <a:lnTo>
                      <a:pt x="103" y="6"/>
                    </a:lnTo>
                    <a:lnTo>
                      <a:pt x="97" y="3"/>
                    </a:lnTo>
                    <a:lnTo>
                      <a:pt x="90" y="2"/>
                    </a:lnTo>
                    <a:lnTo>
                      <a:pt x="82" y="1"/>
                    </a:lnTo>
                    <a:lnTo>
                      <a:pt x="75" y="0"/>
                    </a:lnTo>
                    <a:lnTo>
                      <a:pt x="67" y="1"/>
                    </a:lnTo>
                    <a:lnTo>
                      <a:pt x="60" y="2"/>
                    </a:lnTo>
                    <a:lnTo>
                      <a:pt x="52" y="3"/>
                    </a:lnTo>
                    <a:lnTo>
                      <a:pt x="45" y="6"/>
                    </a:lnTo>
                    <a:lnTo>
                      <a:pt x="39" y="9"/>
                    </a:lnTo>
                    <a:lnTo>
                      <a:pt x="33" y="13"/>
                    </a:lnTo>
                    <a:lnTo>
                      <a:pt x="27" y="17"/>
                    </a:lnTo>
                    <a:lnTo>
                      <a:pt x="21" y="21"/>
                    </a:lnTo>
                    <a:lnTo>
                      <a:pt x="17" y="26"/>
                    </a:lnTo>
                    <a:lnTo>
                      <a:pt x="13" y="32"/>
                    </a:lnTo>
                    <a:lnTo>
                      <a:pt x="9" y="38"/>
                    </a:lnTo>
                    <a:lnTo>
                      <a:pt x="6" y="45"/>
                    </a:lnTo>
                    <a:lnTo>
                      <a:pt x="3" y="51"/>
                    </a:lnTo>
                    <a:lnTo>
                      <a:pt x="2" y="59"/>
                    </a:lnTo>
                    <a:lnTo>
                      <a:pt x="1" y="66"/>
                    </a:lnTo>
                    <a:lnTo>
                      <a:pt x="0" y="74"/>
                    </a:lnTo>
                    <a:lnTo>
                      <a:pt x="1" y="81"/>
                    </a:lnTo>
                    <a:lnTo>
                      <a:pt x="2" y="88"/>
                    </a:lnTo>
                    <a:lnTo>
                      <a:pt x="3" y="95"/>
                    </a:lnTo>
                    <a:lnTo>
                      <a:pt x="6" y="102"/>
                    </a:lnTo>
                    <a:lnTo>
                      <a:pt x="9" y="108"/>
                    </a:lnTo>
                    <a:lnTo>
                      <a:pt x="13" y="114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7" y="129"/>
                    </a:lnTo>
                    <a:lnTo>
                      <a:pt x="33" y="134"/>
                    </a:lnTo>
                    <a:lnTo>
                      <a:pt x="39" y="138"/>
                    </a:lnTo>
                    <a:lnTo>
                      <a:pt x="45" y="141"/>
                    </a:lnTo>
                    <a:lnTo>
                      <a:pt x="52" y="143"/>
                    </a:lnTo>
                    <a:lnTo>
                      <a:pt x="60" y="145"/>
                    </a:lnTo>
                    <a:lnTo>
                      <a:pt x="67" y="147"/>
                    </a:lnTo>
                    <a:lnTo>
                      <a:pt x="75" y="147"/>
                    </a:lnTo>
                    <a:close/>
                  </a:path>
                </a:pathLst>
              </a:custGeom>
              <a:noFill/>
              <a:ln w="7938">
                <a:solidFill>
                  <a:srgbClr val="2A2A2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081" name="Freeform 50"/>
              <p:cNvSpPr>
                <a:spLocks/>
              </p:cNvSpPr>
              <p:nvPr/>
            </p:nvSpPr>
            <p:spPr bwMode="auto">
              <a:xfrm>
                <a:off x="2985" y="1919"/>
                <a:ext cx="24" cy="17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4" y="147"/>
                    </a:moveTo>
                    <a:lnTo>
                      <a:pt x="82" y="146"/>
                    </a:lnTo>
                    <a:lnTo>
                      <a:pt x="90" y="144"/>
                    </a:lnTo>
                    <a:lnTo>
                      <a:pt x="97" y="143"/>
                    </a:lnTo>
                    <a:lnTo>
                      <a:pt x="104" y="140"/>
                    </a:lnTo>
                    <a:lnTo>
                      <a:pt x="110" y="137"/>
                    </a:lnTo>
                    <a:lnTo>
                      <a:pt x="117" y="134"/>
                    </a:lnTo>
                    <a:lnTo>
                      <a:pt x="122" y="129"/>
                    </a:lnTo>
                    <a:lnTo>
                      <a:pt x="128" y="125"/>
                    </a:lnTo>
                    <a:lnTo>
                      <a:pt x="132" y="120"/>
                    </a:lnTo>
                    <a:lnTo>
                      <a:pt x="136" y="113"/>
                    </a:lnTo>
                    <a:lnTo>
                      <a:pt x="141" y="108"/>
                    </a:lnTo>
                    <a:lnTo>
                      <a:pt x="143" y="102"/>
                    </a:lnTo>
                    <a:lnTo>
                      <a:pt x="146" y="95"/>
                    </a:lnTo>
                    <a:lnTo>
                      <a:pt x="147" y="88"/>
                    </a:lnTo>
                    <a:lnTo>
                      <a:pt x="148" y="80"/>
                    </a:lnTo>
                    <a:lnTo>
                      <a:pt x="149" y="73"/>
                    </a:lnTo>
                    <a:lnTo>
                      <a:pt x="148" y="65"/>
                    </a:lnTo>
                    <a:lnTo>
                      <a:pt x="147" y="58"/>
                    </a:lnTo>
                    <a:lnTo>
                      <a:pt x="146" y="51"/>
                    </a:lnTo>
                    <a:lnTo>
                      <a:pt x="143" y="45"/>
                    </a:lnTo>
                    <a:lnTo>
                      <a:pt x="141" y="38"/>
                    </a:lnTo>
                    <a:lnTo>
                      <a:pt x="136" y="32"/>
                    </a:lnTo>
                    <a:lnTo>
                      <a:pt x="132" y="27"/>
                    </a:lnTo>
                    <a:lnTo>
                      <a:pt x="128" y="21"/>
                    </a:lnTo>
                    <a:lnTo>
                      <a:pt x="122" y="17"/>
                    </a:lnTo>
                    <a:lnTo>
                      <a:pt x="117" y="13"/>
                    </a:lnTo>
                    <a:lnTo>
                      <a:pt x="110" y="8"/>
                    </a:lnTo>
                    <a:lnTo>
                      <a:pt x="104" y="5"/>
                    </a:lnTo>
                    <a:lnTo>
                      <a:pt x="97" y="3"/>
                    </a:lnTo>
                    <a:lnTo>
                      <a:pt x="90" y="1"/>
                    </a:lnTo>
                    <a:lnTo>
                      <a:pt x="82" y="0"/>
                    </a:lnTo>
                    <a:lnTo>
                      <a:pt x="74" y="0"/>
                    </a:lnTo>
                    <a:lnTo>
                      <a:pt x="67" y="0"/>
                    </a:lnTo>
                    <a:lnTo>
                      <a:pt x="60" y="1"/>
                    </a:lnTo>
                    <a:lnTo>
                      <a:pt x="53" y="3"/>
                    </a:lnTo>
                    <a:lnTo>
                      <a:pt x="46" y="5"/>
                    </a:lnTo>
                    <a:lnTo>
                      <a:pt x="39" y="8"/>
                    </a:lnTo>
                    <a:lnTo>
                      <a:pt x="33" y="13"/>
                    </a:lnTo>
                    <a:lnTo>
                      <a:pt x="28" y="17"/>
                    </a:lnTo>
                    <a:lnTo>
                      <a:pt x="22" y="21"/>
                    </a:lnTo>
                    <a:lnTo>
                      <a:pt x="18" y="27"/>
                    </a:lnTo>
                    <a:lnTo>
                      <a:pt x="13" y="32"/>
                    </a:lnTo>
                    <a:lnTo>
                      <a:pt x="9" y="38"/>
                    </a:lnTo>
                    <a:lnTo>
                      <a:pt x="6" y="45"/>
                    </a:lnTo>
                    <a:lnTo>
                      <a:pt x="4" y="51"/>
                    </a:lnTo>
                    <a:lnTo>
                      <a:pt x="2" y="58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0" y="80"/>
                    </a:lnTo>
                    <a:lnTo>
                      <a:pt x="2" y="88"/>
                    </a:lnTo>
                    <a:lnTo>
                      <a:pt x="4" y="95"/>
                    </a:lnTo>
                    <a:lnTo>
                      <a:pt x="6" y="102"/>
                    </a:lnTo>
                    <a:lnTo>
                      <a:pt x="9" y="108"/>
                    </a:lnTo>
                    <a:lnTo>
                      <a:pt x="13" y="113"/>
                    </a:lnTo>
                    <a:lnTo>
                      <a:pt x="18" y="120"/>
                    </a:lnTo>
                    <a:lnTo>
                      <a:pt x="22" y="125"/>
                    </a:lnTo>
                    <a:lnTo>
                      <a:pt x="28" y="129"/>
                    </a:lnTo>
                    <a:lnTo>
                      <a:pt x="33" y="134"/>
                    </a:lnTo>
                    <a:lnTo>
                      <a:pt x="39" y="137"/>
                    </a:lnTo>
                    <a:lnTo>
                      <a:pt x="46" y="140"/>
                    </a:lnTo>
                    <a:lnTo>
                      <a:pt x="53" y="143"/>
                    </a:lnTo>
                    <a:lnTo>
                      <a:pt x="60" y="144"/>
                    </a:lnTo>
                    <a:lnTo>
                      <a:pt x="67" y="146"/>
                    </a:lnTo>
                    <a:lnTo>
                      <a:pt x="74" y="147"/>
                    </a:lnTo>
                    <a:close/>
                  </a:path>
                </a:pathLst>
              </a:custGeom>
              <a:solidFill>
                <a:srgbClr val="E31E2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082" name="Freeform 51"/>
              <p:cNvSpPr>
                <a:spLocks/>
              </p:cNvSpPr>
              <p:nvPr/>
            </p:nvSpPr>
            <p:spPr bwMode="auto">
              <a:xfrm>
                <a:off x="2985" y="1919"/>
                <a:ext cx="24" cy="17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4" y="147"/>
                    </a:moveTo>
                    <a:lnTo>
                      <a:pt x="82" y="146"/>
                    </a:lnTo>
                    <a:lnTo>
                      <a:pt x="90" y="144"/>
                    </a:lnTo>
                    <a:lnTo>
                      <a:pt x="97" y="143"/>
                    </a:lnTo>
                    <a:lnTo>
                      <a:pt x="104" y="140"/>
                    </a:lnTo>
                    <a:lnTo>
                      <a:pt x="110" y="137"/>
                    </a:lnTo>
                    <a:lnTo>
                      <a:pt x="117" y="134"/>
                    </a:lnTo>
                    <a:lnTo>
                      <a:pt x="122" y="129"/>
                    </a:lnTo>
                    <a:lnTo>
                      <a:pt x="128" y="125"/>
                    </a:lnTo>
                    <a:lnTo>
                      <a:pt x="132" y="120"/>
                    </a:lnTo>
                    <a:lnTo>
                      <a:pt x="136" y="113"/>
                    </a:lnTo>
                    <a:lnTo>
                      <a:pt x="141" y="108"/>
                    </a:lnTo>
                    <a:lnTo>
                      <a:pt x="143" y="102"/>
                    </a:lnTo>
                    <a:lnTo>
                      <a:pt x="146" y="95"/>
                    </a:lnTo>
                    <a:lnTo>
                      <a:pt x="147" y="88"/>
                    </a:lnTo>
                    <a:lnTo>
                      <a:pt x="148" y="80"/>
                    </a:lnTo>
                    <a:lnTo>
                      <a:pt x="149" y="73"/>
                    </a:lnTo>
                    <a:lnTo>
                      <a:pt x="148" y="65"/>
                    </a:lnTo>
                    <a:lnTo>
                      <a:pt x="147" y="58"/>
                    </a:lnTo>
                    <a:lnTo>
                      <a:pt x="146" y="51"/>
                    </a:lnTo>
                    <a:lnTo>
                      <a:pt x="143" y="45"/>
                    </a:lnTo>
                    <a:lnTo>
                      <a:pt x="141" y="38"/>
                    </a:lnTo>
                    <a:lnTo>
                      <a:pt x="136" y="32"/>
                    </a:lnTo>
                    <a:lnTo>
                      <a:pt x="132" y="27"/>
                    </a:lnTo>
                    <a:lnTo>
                      <a:pt x="128" y="21"/>
                    </a:lnTo>
                    <a:lnTo>
                      <a:pt x="122" y="17"/>
                    </a:lnTo>
                    <a:lnTo>
                      <a:pt x="117" y="13"/>
                    </a:lnTo>
                    <a:lnTo>
                      <a:pt x="110" y="8"/>
                    </a:lnTo>
                    <a:lnTo>
                      <a:pt x="104" y="5"/>
                    </a:lnTo>
                    <a:lnTo>
                      <a:pt x="97" y="3"/>
                    </a:lnTo>
                    <a:lnTo>
                      <a:pt x="90" y="1"/>
                    </a:lnTo>
                    <a:lnTo>
                      <a:pt x="82" y="0"/>
                    </a:lnTo>
                    <a:lnTo>
                      <a:pt x="74" y="0"/>
                    </a:lnTo>
                    <a:lnTo>
                      <a:pt x="67" y="0"/>
                    </a:lnTo>
                    <a:lnTo>
                      <a:pt x="60" y="1"/>
                    </a:lnTo>
                    <a:lnTo>
                      <a:pt x="53" y="3"/>
                    </a:lnTo>
                    <a:lnTo>
                      <a:pt x="46" y="5"/>
                    </a:lnTo>
                    <a:lnTo>
                      <a:pt x="39" y="8"/>
                    </a:lnTo>
                    <a:lnTo>
                      <a:pt x="33" y="13"/>
                    </a:lnTo>
                    <a:lnTo>
                      <a:pt x="28" y="17"/>
                    </a:lnTo>
                    <a:lnTo>
                      <a:pt x="22" y="21"/>
                    </a:lnTo>
                    <a:lnTo>
                      <a:pt x="18" y="27"/>
                    </a:lnTo>
                    <a:lnTo>
                      <a:pt x="13" y="32"/>
                    </a:lnTo>
                    <a:lnTo>
                      <a:pt x="9" y="38"/>
                    </a:lnTo>
                    <a:lnTo>
                      <a:pt x="6" y="45"/>
                    </a:lnTo>
                    <a:lnTo>
                      <a:pt x="4" y="51"/>
                    </a:lnTo>
                    <a:lnTo>
                      <a:pt x="2" y="58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0" y="80"/>
                    </a:lnTo>
                    <a:lnTo>
                      <a:pt x="2" y="88"/>
                    </a:lnTo>
                    <a:lnTo>
                      <a:pt x="4" y="95"/>
                    </a:lnTo>
                    <a:lnTo>
                      <a:pt x="6" y="102"/>
                    </a:lnTo>
                    <a:lnTo>
                      <a:pt x="9" y="108"/>
                    </a:lnTo>
                    <a:lnTo>
                      <a:pt x="13" y="113"/>
                    </a:lnTo>
                    <a:lnTo>
                      <a:pt x="18" y="120"/>
                    </a:lnTo>
                    <a:lnTo>
                      <a:pt x="22" y="125"/>
                    </a:lnTo>
                    <a:lnTo>
                      <a:pt x="28" y="129"/>
                    </a:lnTo>
                    <a:lnTo>
                      <a:pt x="33" y="134"/>
                    </a:lnTo>
                    <a:lnTo>
                      <a:pt x="39" y="137"/>
                    </a:lnTo>
                    <a:lnTo>
                      <a:pt x="46" y="140"/>
                    </a:lnTo>
                    <a:lnTo>
                      <a:pt x="53" y="143"/>
                    </a:lnTo>
                    <a:lnTo>
                      <a:pt x="60" y="144"/>
                    </a:lnTo>
                    <a:lnTo>
                      <a:pt x="67" y="146"/>
                    </a:lnTo>
                    <a:lnTo>
                      <a:pt x="74" y="147"/>
                    </a:lnTo>
                    <a:close/>
                  </a:path>
                </a:pathLst>
              </a:custGeom>
              <a:noFill/>
              <a:ln w="7938">
                <a:solidFill>
                  <a:srgbClr val="2A2A2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pic>
            <p:nvPicPr>
              <p:cNvPr id="45083" name="Picture 5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824" y="1918"/>
                <a:ext cx="2145" cy="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084" name="Picture 5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749" y="1861"/>
                <a:ext cx="2168" cy="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085" name="Picture 54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97" y="1824"/>
                <a:ext cx="2655" cy="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086" name="Picture 55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76" y="1888"/>
                <a:ext cx="2739" cy="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087" name="Freeform 56"/>
              <p:cNvSpPr>
                <a:spLocks/>
              </p:cNvSpPr>
              <p:nvPr/>
            </p:nvSpPr>
            <p:spPr bwMode="auto">
              <a:xfrm>
                <a:off x="3228" y="2036"/>
                <a:ext cx="24" cy="17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5" y="147"/>
                    </a:moveTo>
                    <a:lnTo>
                      <a:pt x="83" y="146"/>
                    </a:lnTo>
                    <a:lnTo>
                      <a:pt x="89" y="145"/>
                    </a:lnTo>
                    <a:lnTo>
                      <a:pt x="97" y="144"/>
                    </a:lnTo>
                    <a:lnTo>
                      <a:pt x="103" y="141"/>
                    </a:lnTo>
                    <a:lnTo>
                      <a:pt x="110" y="137"/>
                    </a:lnTo>
                    <a:lnTo>
                      <a:pt x="116" y="134"/>
                    </a:lnTo>
                    <a:lnTo>
                      <a:pt x="122" y="130"/>
                    </a:lnTo>
                    <a:lnTo>
                      <a:pt x="127" y="126"/>
                    </a:lnTo>
                    <a:lnTo>
                      <a:pt x="132" y="120"/>
                    </a:lnTo>
                    <a:lnTo>
                      <a:pt x="136" y="115"/>
                    </a:lnTo>
                    <a:lnTo>
                      <a:pt x="140" y="109"/>
                    </a:lnTo>
                    <a:lnTo>
                      <a:pt x="144" y="102"/>
                    </a:lnTo>
                    <a:lnTo>
                      <a:pt x="146" y="96"/>
                    </a:lnTo>
                    <a:lnTo>
                      <a:pt x="148" y="88"/>
                    </a:lnTo>
                    <a:lnTo>
                      <a:pt x="149" y="81"/>
                    </a:lnTo>
                    <a:lnTo>
                      <a:pt x="149" y="73"/>
                    </a:lnTo>
                    <a:lnTo>
                      <a:pt x="149" y="66"/>
                    </a:lnTo>
                    <a:lnTo>
                      <a:pt x="148" y="59"/>
                    </a:lnTo>
                    <a:lnTo>
                      <a:pt x="146" y="52"/>
                    </a:lnTo>
                    <a:lnTo>
                      <a:pt x="144" y="45"/>
                    </a:lnTo>
                    <a:lnTo>
                      <a:pt x="140" y="39"/>
                    </a:lnTo>
                    <a:lnTo>
                      <a:pt x="136" y="32"/>
                    </a:lnTo>
                    <a:lnTo>
                      <a:pt x="132" y="27"/>
                    </a:lnTo>
                    <a:lnTo>
                      <a:pt x="127" y="22"/>
                    </a:lnTo>
                    <a:lnTo>
                      <a:pt x="122" y="17"/>
                    </a:lnTo>
                    <a:lnTo>
                      <a:pt x="116" y="13"/>
                    </a:lnTo>
                    <a:lnTo>
                      <a:pt x="110" y="9"/>
                    </a:lnTo>
                    <a:lnTo>
                      <a:pt x="103" y="6"/>
                    </a:lnTo>
                    <a:lnTo>
                      <a:pt x="97" y="4"/>
                    </a:lnTo>
                    <a:lnTo>
                      <a:pt x="89" y="1"/>
                    </a:lnTo>
                    <a:lnTo>
                      <a:pt x="83" y="0"/>
                    </a:lnTo>
                    <a:lnTo>
                      <a:pt x="75" y="0"/>
                    </a:lnTo>
                    <a:lnTo>
                      <a:pt x="67" y="0"/>
                    </a:lnTo>
                    <a:lnTo>
                      <a:pt x="60" y="1"/>
                    </a:lnTo>
                    <a:lnTo>
                      <a:pt x="52" y="4"/>
                    </a:lnTo>
                    <a:lnTo>
                      <a:pt x="46" y="6"/>
                    </a:lnTo>
                    <a:lnTo>
                      <a:pt x="39" y="9"/>
                    </a:lnTo>
                    <a:lnTo>
                      <a:pt x="33" y="13"/>
                    </a:lnTo>
                    <a:lnTo>
                      <a:pt x="27" y="17"/>
                    </a:lnTo>
                    <a:lnTo>
                      <a:pt x="22" y="22"/>
                    </a:lnTo>
                    <a:lnTo>
                      <a:pt x="17" y="27"/>
                    </a:lnTo>
                    <a:lnTo>
                      <a:pt x="13" y="32"/>
                    </a:lnTo>
                    <a:lnTo>
                      <a:pt x="10" y="39"/>
                    </a:lnTo>
                    <a:lnTo>
                      <a:pt x="6" y="45"/>
                    </a:lnTo>
                    <a:lnTo>
                      <a:pt x="3" y="52"/>
                    </a:lnTo>
                    <a:lnTo>
                      <a:pt x="2" y="59"/>
                    </a:lnTo>
                    <a:lnTo>
                      <a:pt x="1" y="66"/>
                    </a:lnTo>
                    <a:lnTo>
                      <a:pt x="0" y="73"/>
                    </a:lnTo>
                    <a:lnTo>
                      <a:pt x="1" y="81"/>
                    </a:lnTo>
                    <a:lnTo>
                      <a:pt x="2" y="88"/>
                    </a:lnTo>
                    <a:lnTo>
                      <a:pt x="3" y="96"/>
                    </a:lnTo>
                    <a:lnTo>
                      <a:pt x="6" y="102"/>
                    </a:lnTo>
                    <a:lnTo>
                      <a:pt x="10" y="109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2" y="126"/>
                    </a:lnTo>
                    <a:lnTo>
                      <a:pt x="27" y="130"/>
                    </a:lnTo>
                    <a:lnTo>
                      <a:pt x="33" y="134"/>
                    </a:lnTo>
                    <a:lnTo>
                      <a:pt x="39" y="137"/>
                    </a:lnTo>
                    <a:lnTo>
                      <a:pt x="46" y="141"/>
                    </a:lnTo>
                    <a:lnTo>
                      <a:pt x="52" y="144"/>
                    </a:lnTo>
                    <a:lnTo>
                      <a:pt x="60" y="145"/>
                    </a:lnTo>
                    <a:lnTo>
                      <a:pt x="67" y="146"/>
                    </a:lnTo>
                    <a:lnTo>
                      <a:pt x="75" y="147"/>
                    </a:lnTo>
                    <a:close/>
                  </a:path>
                </a:pathLst>
              </a:custGeom>
              <a:solidFill>
                <a:srgbClr val="E31E2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088" name="Freeform 57"/>
              <p:cNvSpPr>
                <a:spLocks/>
              </p:cNvSpPr>
              <p:nvPr/>
            </p:nvSpPr>
            <p:spPr bwMode="auto">
              <a:xfrm>
                <a:off x="3228" y="2036"/>
                <a:ext cx="24" cy="17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5" y="147"/>
                    </a:moveTo>
                    <a:lnTo>
                      <a:pt x="83" y="146"/>
                    </a:lnTo>
                    <a:lnTo>
                      <a:pt x="89" y="145"/>
                    </a:lnTo>
                    <a:lnTo>
                      <a:pt x="97" y="144"/>
                    </a:lnTo>
                    <a:lnTo>
                      <a:pt x="103" y="141"/>
                    </a:lnTo>
                    <a:lnTo>
                      <a:pt x="110" y="137"/>
                    </a:lnTo>
                    <a:lnTo>
                      <a:pt x="116" y="134"/>
                    </a:lnTo>
                    <a:lnTo>
                      <a:pt x="122" y="130"/>
                    </a:lnTo>
                    <a:lnTo>
                      <a:pt x="127" y="126"/>
                    </a:lnTo>
                    <a:lnTo>
                      <a:pt x="132" y="120"/>
                    </a:lnTo>
                    <a:lnTo>
                      <a:pt x="136" y="115"/>
                    </a:lnTo>
                    <a:lnTo>
                      <a:pt x="140" y="109"/>
                    </a:lnTo>
                    <a:lnTo>
                      <a:pt x="144" y="102"/>
                    </a:lnTo>
                    <a:lnTo>
                      <a:pt x="146" y="96"/>
                    </a:lnTo>
                    <a:lnTo>
                      <a:pt x="148" y="88"/>
                    </a:lnTo>
                    <a:lnTo>
                      <a:pt x="149" y="81"/>
                    </a:lnTo>
                    <a:lnTo>
                      <a:pt x="149" y="73"/>
                    </a:lnTo>
                    <a:lnTo>
                      <a:pt x="149" y="66"/>
                    </a:lnTo>
                    <a:lnTo>
                      <a:pt x="148" y="59"/>
                    </a:lnTo>
                    <a:lnTo>
                      <a:pt x="146" y="52"/>
                    </a:lnTo>
                    <a:lnTo>
                      <a:pt x="144" y="45"/>
                    </a:lnTo>
                    <a:lnTo>
                      <a:pt x="140" y="39"/>
                    </a:lnTo>
                    <a:lnTo>
                      <a:pt x="136" y="32"/>
                    </a:lnTo>
                    <a:lnTo>
                      <a:pt x="132" y="27"/>
                    </a:lnTo>
                    <a:lnTo>
                      <a:pt x="127" y="22"/>
                    </a:lnTo>
                    <a:lnTo>
                      <a:pt x="122" y="17"/>
                    </a:lnTo>
                    <a:lnTo>
                      <a:pt x="116" y="13"/>
                    </a:lnTo>
                    <a:lnTo>
                      <a:pt x="110" y="9"/>
                    </a:lnTo>
                    <a:lnTo>
                      <a:pt x="103" y="6"/>
                    </a:lnTo>
                    <a:lnTo>
                      <a:pt x="97" y="4"/>
                    </a:lnTo>
                    <a:lnTo>
                      <a:pt x="89" y="1"/>
                    </a:lnTo>
                    <a:lnTo>
                      <a:pt x="83" y="0"/>
                    </a:lnTo>
                    <a:lnTo>
                      <a:pt x="75" y="0"/>
                    </a:lnTo>
                    <a:lnTo>
                      <a:pt x="67" y="0"/>
                    </a:lnTo>
                    <a:lnTo>
                      <a:pt x="60" y="1"/>
                    </a:lnTo>
                    <a:lnTo>
                      <a:pt x="52" y="4"/>
                    </a:lnTo>
                    <a:lnTo>
                      <a:pt x="46" y="6"/>
                    </a:lnTo>
                    <a:lnTo>
                      <a:pt x="39" y="9"/>
                    </a:lnTo>
                    <a:lnTo>
                      <a:pt x="33" y="13"/>
                    </a:lnTo>
                    <a:lnTo>
                      <a:pt x="27" y="17"/>
                    </a:lnTo>
                    <a:lnTo>
                      <a:pt x="22" y="22"/>
                    </a:lnTo>
                    <a:lnTo>
                      <a:pt x="17" y="27"/>
                    </a:lnTo>
                    <a:lnTo>
                      <a:pt x="13" y="32"/>
                    </a:lnTo>
                    <a:lnTo>
                      <a:pt x="10" y="39"/>
                    </a:lnTo>
                    <a:lnTo>
                      <a:pt x="6" y="45"/>
                    </a:lnTo>
                    <a:lnTo>
                      <a:pt x="3" y="52"/>
                    </a:lnTo>
                    <a:lnTo>
                      <a:pt x="2" y="59"/>
                    </a:lnTo>
                    <a:lnTo>
                      <a:pt x="1" y="66"/>
                    </a:lnTo>
                    <a:lnTo>
                      <a:pt x="0" y="73"/>
                    </a:lnTo>
                    <a:lnTo>
                      <a:pt x="1" y="81"/>
                    </a:lnTo>
                    <a:lnTo>
                      <a:pt x="2" y="88"/>
                    </a:lnTo>
                    <a:lnTo>
                      <a:pt x="3" y="96"/>
                    </a:lnTo>
                    <a:lnTo>
                      <a:pt x="6" y="102"/>
                    </a:lnTo>
                    <a:lnTo>
                      <a:pt x="10" y="109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2" y="126"/>
                    </a:lnTo>
                    <a:lnTo>
                      <a:pt x="27" y="130"/>
                    </a:lnTo>
                    <a:lnTo>
                      <a:pt x="33" y="134"/>
                    </a:lnTo>
                    <a:lnTo>
                      <a:pt x="39" y="137"/>
                    </a:lnTo>
                    <a:lnTo>
                      <a:pt x="46" y="141"/>
                    </a:lnTo>
                    <a:lnTo>
                      <a:pt x="52" y="144"/>
                    </a:lnTo>
                    <a:lnTo>
                      <a:pt x="60" y="145"/>
                    </a:lnTo>
                    <a:lnTo>
                      <a:pt x="67" y="146"/>
                    </a:lnTo>
                    <a:lnTo>
                      <a:pt x="75" y="147"/>
                    </a:lnTo>
                    <a:close/>
                  </a:path>
                </a:pathLst>
              </a:custGeom>
              <a:noFill/>
              <a:ln w="7938">
                <a:solidFill>
                  <a:srgbClr val="2A2A2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089" name="Freeform 58"/>
              <p:cNvSpPr>
                <a:spLocks/>
              </p:cNvSpPr>
              <p:nvPr/>
            </p:nvSpPr>
            <p:spPr bwMode="auto">
              <a:xfrm>
                <a:off x="3262" y="1784"/>
                <a:ext cx="24" cy="16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4" y="147"/>
                    </a:moveTo>
                    <a:lnTo>
                      <a:pt x="81" y="147"/>
                    </a:lnTo>
                    <a:lnTo>
                      <a:pt x="89" y="146"/>
                    </a:lnTo>
                    <a:lnTo>
                      <a:pt x="97" y="144"/>
                    </a:lnTo>
                    <a:lnTo>
                      <a:pt x="103" y="142"/>
                    </a:lnTo>
                    <a:lnTo>
                      <a:pt x="110" y="138"/>
                    </a:lnTo>
                    <a:lnTo>
                      <a:pt x="116" y="134"/>
                    </a:lnTo>
                    <a:lnTo>
                      <a:pt x="122" y="131"/>
                    </a:lnTo>
                    <a:lnTo>
                      <a:pt x="127" y="126"/>
                    </a:lnTo>
                    <a:lnTo>
                      <a:pt x="132" y="120"/>
                    </a:lnTo>
                    <a:lnTo>
                      <a:pt x="136" y="115"/>
                    </a:lnTo>
                    <a:lnTo>
                      <a:pt x="139" y="108"/>
                    </a:lnTo>
                    <a:lnTo>
                      <a:pt x="142" y="102"/>
                    </a:lnTo>
                    <a:lnTo>
                      <a:pt x="146" y="96"/>
                    </a:lnTo>
                    <a:lnTo>
                      <a:pt x="147" y="89"/>
                    </a:lnTo>
                    <a:lnTo>
                      <a:pt x="148" y="82"/>
                    </a:lnTo>
                    <a:lnTo>
                      <a:pt x="149" y="74"/>
                    </a:lnTo>
                    <a:lnTo>
                      <a:pt x="148" y="67"/>
                    </a:lnTo>
                    <a:lnTo>
                      <a:pt x="147" y="59"/>
                    </a:lnTo>
                    <a:lnTo>
                      <a:pt x="146" y="52"/>
                    </a:lnTo>
                    <a:lnTo>
                      <a:pt x="142" y="45"/>
                    </a:lnTo>
                    <a:lnTo>
                      <a:pt x="139" y="39"/>
                    </a:lnTo>
                    <a:lnTo>
                      <a:pt x="136" y="33"/>
                    </a:lnTo>
                    <a:lnTo>
                      <a:pt x="132" y="27"/>
                    </a:lnTo>
                    <a:lnTo>
                      <a:pt x="127" y="22"/>
                    </a:lnTo>
                    <a:lnTo>
                      <a:pt x="122" y="17"/>
                    </a:lnTo>
                    <a:lnTo>
                      <a:pt x="116" y="13"/>
                    </a:lnTo>
                    <a:lnTo>
                      <a:pt x="110" y="10"/>
                    </a:lnTo>
                    <a:lnTo>
                      <a:pt x="103" y="7"/>
                    </a:lnTo>
                    <a:lnTo>
                      <a:pt x="97" y="3"/>
                    </a:lnTo>
                    <a:lnTo>
                      <a:pt x="89" y="2"/>
                    </a:lnTo>
                    <a:lnTo>
                      <a:pt x="81" y="1"/>
                    </a:lnTo>
                    <a:lnTo>
                      <a:pt x="74" y="0"/>
                    </a:lnTo>
                    <a:lnTo>
                      <a:pt x="66" y="1"/>
                    </a:lnTo>
                    <a:lnTo>
                      <a:pt x="60" y="2"/>
                    </a:lnTo>
                    <a:lnTo>
                      <a:pt x="52" y="3"/>
                    </a:lnTo>
                    <a:lnTo>
                      <a:pt x="46" y="7"/>
                    </a:lnTo>
                    <a:lnTo>
                      <a:pt x="39" y="10"/>
                    </a:lnTo>
                    <a:lnTo>
                      <a:pt x="32" y="13"/>
                    </a:lnTo>
                    <a:lnTo>
                      <a:pt x="27" y="17"/>
                    </a:lnTo>
                    <a:lnTo>
                      <a:pt x="22" y="22"/>
                    </a:lnTo>
                    <a:lnTo>
                      <a:pt x="17" y="27"/>
                    </a:lnTo>
                    <a:lnTo>
                      <a:pt x="13" y="33"/>
                    </a:lnTo>
                    <a:lnTo>
                      <a:pt x="9" y="39"/>
                    </a:lnTo>
                    <a:lnTo>
                      <a:pt x="5" y="45"/>
                    </a:lnTo>
                    <a:lnTo>
                      <a:pt x="3" y="52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1" y="89"/>
                    </a:lnTo>
                    <a:lnTo>
                      <a:pt x="3" y="96"/>
                    </a:lnTo>
                    <a:lnTo>
                      <a:pt x="5" y="102"/>
                    </a:lnTo>
                    <a:lnTo>
                      <a:pt x="9" y="108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2" y="126"/>
                    </a:lnTo>
                    <a:lnTo>
                      <a:pt x="27" y="131"/>
                    </a:lnTo>
                    <a:lnTo>
                      <a:pt x="32" y="134"/>
                    </a:lnTo>
                    <a:lnTo>
                      <a:pt x="39" y="138"/>
                    </a:lnTo>
                    <a:lnTo>
                      <a:pt x="46" y="142"/>
                    </a:lnTo>
                    <a:lnTo>
                      <a:pt x="52" y="144"/>
                    </a:lnTo>
                    <a:lnTo>
                      <a:pt x="60" y="146"/>
                    </a:lnTo>
                    <a:lnTo>
                      <a:pt x="66" y="147"/>
                    </a:lnTo>
                    <a:lnTo>
                      <a:pt x="74" y="147"/>
                    </a:lnTo>
                    <a:close/>
                  </a:path>
                </a:pathLst>
              </a:custGeom>
              <a:solidFill>
                <a:srgbClr val="E31E2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090" name="Freeform 59"/>
              <p:cNvSpPr>
                <a:spLocks/>
              </p:cNvSpPr>
              <p:nvPr/>
            </p:nvSpPr>
            <p:spPr bwMode="auto">
              <a:xfrm>
                <a:off x="3262" y="1784"/>
                <a:ext cx="24" cy="16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4" y="147"/>
                    </a:moveTo>
                    <a:lnTo>
                      <a:pt x="81" y="147"/>
                    </a:lnTo>
                    <a:lnTo>
                      <a:pt x="89" y="146"/>
                    </a:lnTo>
                    <a:lnTo>
                      <a:pt x="97" y="144"/>
                    </a:lnTo>
                    <a:lnTo>
                      <a:pt x="103" y="142"/>
                    </a:lnTo>
                    <a:lnTo>
                      <a:pt x="110" y="138"/>
                    </a:lnTo>
                    <a:lnTo>
                      <a:pt x="116" y="134"/>
                    </a:lnTo>
                    <a:lnTo>
                      <a:pt x="122" y="131"/>
                    </a:lnTo>
                    <a:lnTo>
                      <a:pt x="127" y="126"/>
                    </a:lnTo>
                    <a:lnTo>
                      <a:pt x="132" y="120"/>
                    </a:lnTo>
                    <a:lnTo>
                      <a:pt x="136" y="115"/>
                    </a:lnTo>
                    <a:lnTo>
                      <a:pt x="139" y="108"/>
                    </a:lnTo>
                    <a:lnTo>
                      <a:pt x="142" y="102"/>
                    </a:lnTo>
                    <a:lnTo>
                      <a:pt x="146" y="96"/>
                    </a:lnTo>
                    <a:lnTo>
                      <a:pt x="147" y="89"/>
                    </a:lnTo>
                    <a:lnTo>
                      <a:pt x="148" y="82"/>
                    </a:lnTo>
                    <a:lnTo>
                      <a:pt x="149" y="74"/>
                    </a:lnTo>
                    <a:lnTo>
                      <a:pt x="148" y="67"/>
                    </a:lnTo>
                    <a:lnTo>
                      <a:pt x="147" y="59"/>
                    </a:lnTo>
                    <a:lnTo>
                      <a:pt x="146" y="52"/>
                    </a:lnTo>
                    <a:lnTo>
                      <a:pt x="142" y="45"/>
                    </a:lnTo>
                    <a:lnTo>
                      <a:pt x="139" y="39"/>
                    </a:lnTo>
                    <a:lnTo>
                      <a:pt x="136" y="33"/>
                    </a:lnTo>
                    <a:lnTo>
                      <a:pt x="132" y="27"/>
                    </a:lnTo>
                    <a:lnTo>
                      <a:pt x="127" y="22"/>
                    </a:lnTo>
                    <a:lnTo>
                      <a:pt x="122" y="17"/>
                    </a:lnTo>
                    <a:lnTo>
                      <a:pt x="116" y="13"/>
                    </a:lnTo>
                    <a:lnTo>
                      <a:pt x="110" y="10"/>
                    </a:lnTo>
                    <a:lnTo>
                      <a:pt x="103" y="7"/>
                    </a:lnTo>
                    <a:lnTo>
                      <a:pt x="97" y="3"/>
                    </a:lnTo>
                    <a:lnTo>
                      <a:pt x="89" y="2"/>
                    </a:lnTo>
                    <a:lnTo>
                      <a:pt x="81" y="1"/>
                    </a:lnTo>
                    <a:lnTo>
                      <a:pt x="74" y="0"/>
                    </a:lnTo>
                    <a:lnTo>
                      <a:pt x="66" y="1"/>
                    </a:lnTo>
                    <a:lnTo>
                      <a:pt x="60" y="2"/>
                    </a:lnTo>
                    <a:lnTo>
                      <a:pt x="52" y="3"/>
                    </a:lnTo>
                    <a:lnTo>
                      <a:pt x="46" y="7"/>
                    </a:lnTo>
                    <a:lnTo>
                      <a:pt x="39" y="10"/>
                    </a:lnTo>
                    <a:lnTo>
                      <a:pt x="32" y="13"/>
                    </a:lnTo>
                    <a:lnTo>
                      <a:pt x="27" y="17"/>
                    </a:lnTo>
                    <a:lnTo>
                      <a:pt x="22" y="22"/>
                    </a:lnTo>
                    <a:lnTo>
                      <a:pt x="17" y="27"/>
                    </a:lnTo>
                    <a:lnTo>
                      <a:pt x="13" y="33"/>
                    </a:lnTo>
                    <a:lnTo>
                      <a:pt x="9" y="39"/>
                    </a:lnTo>
                    <a:lnTo>
                      <a:pt x="5" y="45"/>
                    </a:lnTo>
                    <a:lnTo>
                      <a:pt x="3" y="52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1" y="89"/>
                    </a:lnTo>
                    <a:lnTo>
                      <a:pt x="3" y="96"/>
                    </a:lnTo>
                    <a:lnTo>
                      <a:pt x="5" y="102"/>
                    </a:lnTo>
                    <a:lnTo>
                      <a:pt x="9" y="108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2" y="126"/>
                    </a:lnTo>
                    <a:lnTo>
                      <a:pt x="27" y="131"/>
                    </a:lnTo>
                    <a:lnTo>
                      <a:pt x="32" y="134"/>
                    </a:lnTo>
                    <a:lnTo>
                      <a:pt x="39" y="138"/>
                    </a:lnTo>
                    <a:lnTo>
                      <a:pt x="46" y="142"/>
                    </a:lnTo>
                    <a:lnTo>
                      <a:pt x="52" y="144"/>
                    </a:lnTo>
                    <a:lnTo>
                      <a:pt x="60" y="146"/>
                    </a:lnTo>
                    <a:lnTo>
                      <a:pt x="66" y="147"/>
                    </a:lnTo>
                    <a:lnTo>
                      <a:pt x="74" y="147"/>
                    </a:lnTo>
                    <a:close/>
                  </a:path>
                </a:pathLst>
              </a:custGeom>
              <a:noFill/>
              <a:ln w="7938">
                <a:solidFill>
                  <a:srgbClr val="2A2A2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</p:grpSp>
      <p:sp>
        <p:nvSpPr>
          <p:cNvPr id="45074" name="TextBox 1"/>
          <p:cNvSpPr txBox="1">
            <a:spLocks noChangeArrowheads="1"/>
          </p:cNvSpPr>
          <p:nvPr/>
        </p:nvSpPr>
        <p:spPr bwMode="auto">
          <a:xfrm>
            <a:off x="312738" y="5019675"/>
            <a:ext cx="3746500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r>
              <a:rPr lang="en-US"/>
              <a:t>During irradiation T and p like in the inner earth is applied to minerals. So, tracks induced by natural fission fragments in the minerals of the inner earth can be simulated.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884" r="32844"/>
          <a:stretch/>
        </p:blipFill>
        <p:spPr bwMode="auto">
          <a:xfrm>
            <a:off x="4766382" y="3527282"/>
            <a:ext cx="3334010" cy="236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2" name="Textfeld 5"/>
          <p:cNvSpPr txBox="1">
            <a:spLocks noChangeArrowheads="1"/>
          </p:cNvSpPr>
          <p:nvPr/>
        </p:nvSpPr>
        <p:spPr bwMode="auto">
          <a:xfrm>
            <a:off x="2756355" y="131912"/>
            <a:ext cx="36052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cs typeface="Arial" charset="0"/>
              </a:rPr>
              <a:t>Scientific Highlights</a:t>
            </a:r>
          </a:p>
        </p:txBody>
      </p:sp>
      <p:sp>
        <p:nvSpPr>
          <p:cNvPr id="66568" name="Rechteck 18"/>
          <p:cNvSpPr>
            <a:spLocks noChangeArrowheads="1"/>
          </p:cNvSpPr>
          <p:nvPr/>
        </p:nvSpPr>
        <p:spPr bwMode="auto">
          <a:xfrm>
            <a:off x="510076" y="1099592"/>
            <a:ext cx="81003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266700">
              <a:spcAft>
                <a:spcPts val="1200"/>
              </a:spcAft>
              <a:buClr>
                <a:srgbClr val="0070C0"/>
              </a:buClr>
            </a:pPr>
            <a:r>
              <a:rPr lang="en-GB" sz="2400" b="1" smtClean="0">
                <a:solidFill>
                  <a:srgbClr val="0070C0"/>
                </a:solidFill>
                <a:cs typeface="Arial" charset="0"/>
              </a:rPr>
              <a:t>Extra-ordinary </a:t>
            </a:r>
            <a:r>
              <a:rPr lang="en-GB" sz="2400" b="1">
                <a:solidFill>
                  <a:srgbClr val="0070C0"/>
                </a:solidFill>
                <a:cs typeface="Arial" charset="0"/>
              </a:rPr>
              <a:t>effects with highly charged </a:t>
            </a:r>
            <a:r>
              <a:rPr lang="en-GB" sz="2400" b="1" smtClean="0">
                <a:solidFill>
                  <a:srgbClr val="0070C0"/>
                </a:solidFill>
                <a:cs typeface="Arial" charset="0"/>
              </a:rPr>
              <a:t>ions (HCI)</a:t>
            </a:r>
            <a:endParaRPr lang="en-GB" sz="2400" b="1">
              <a:solidFill>
                <a:srgbClr val="0070C0"/>
              </a:solidFill>
              <a:cs typeface="Arial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98698" y="2908317"/>
            <a:ext cx="3808214" cy="2745479"/>
            <a:chOff x="2824" y="1403"/>
            <a:chExt cx="2768" cy="2069"/>
          </a:xfrm>
        </p:grpSpPr>
        <p:pic>
          <p:nvPicPr>
            <p:cNvPr id="6656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24" y="1403"/>
              <a:ext cx="2768" cy="2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1" name="Textfeld 1"/>
            <p:cNvSpPr txBox="1">
              <a:spLocks noChangeArrowheads="1"/>
            </p:cNvSpPr>
            <p:nvPr/>
          </p:nvSpPr>
          <p:spPr bwMode="auto">
            <a:xfrm>
              <a:off x="5028" y="1431"/>
              <a:ext cx="494" cy="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 dirty="0">
                  <a:solidFill>
                    <a:srgbClr val="0070C0"/>
                  </a:solidFill>
                  <a:latin typeface="Calibri" pitchFamily="34" charset="0"/>
                </a:rPr>
                <a:t>Xe</a:t>
              </a:r>
              <a:r>
                <a:rPr lang="de-DE" b="1" baseline="30000" dirty="0">
                  <a:solidFill>
                    <a:srgbClr val="0070C0"/>
                  </a:solidFill>
                  <a:latin typeface="Calibri" pitchFamily="34" charset="0"/>
                </a:rPr>
                <a:t>30+</a:t>
              </a:r>
              <a:endParaRPr lang="en-GB" b="1" baseline="30000" dirty="0">
                <a:solidFill>
                  <a:srgbClr val="0070C0"/>
                </a:solidFill>
                <a:latin typeface="Calibri" pitchFamily="34" charset="0"/>
              </a:endParaRPr>
            </a:p>
          </p:txBody>
        </p:sp>
      </p:grpSp>
      <p:sp>
        <p:nvSpPr>
          <p:cNvPr id="66576" name="Textfeld 9"/>
          <p:cNvSpPr txBox="1">
            <a:spLocks noChangeArrowheads="1"/>
          </p:cNvSpPr>
          <p:nvPr/>
        </p:nvSpPr>
        <p:spPr bwMode="auto">
          <a:xfrm>
            <a:off x="311753" y="6269955"/>
            <a:ext cx="3528391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GB" sz="1400">
                <a:solidFill>
                  <a:schemeClr val="tx2"/>
                </a:solidFill>
                <a:cs typeface="Arial" charset="0"/>
              </a:rPr>
              <a:t> R. Wilhelm et al., Phys. Rev. Lett. </a:t>
            </a:r>
            <a:r>
              <a:rPr lang="en-GB" sz="1400" smtClean="0">
                <a:solidFill>
                  <a:schemeClr val="tx2"/>
                </a:solidFill>
                <a:cs typeface="Arial" charset="0"/>
              </a:rPr>
              <a:t>2014</a:t>
            </a:r>
            <a:endParaRPr lang="en-GB" sz="1400">
              <a:solidFill>
                <a:schemeClr val="tx2"/>
              </a:solidFill>
              <a:cs typeface="Arial" charset="0"/>
            </a:endParaRPr>
          </a:p>
        </p:txBody>
      </p:sp>
      <p:pic>
        <p:nvPicPr>
          <p:cNvPr id="66588" name="Picture 28" descr="cm340758f22_online"/>
          <p:cNvPicPr>
            <a:picLocks noChangeAspect="1" noChangeArrowheads="1"/>
          </p:cNvPicPr>
          <p:nvPr/>
        </p:nvPicPr>
        <p:blipFill>
          <a:blip r:embed="rId4" cstate="print"/>
          <a:srcRect l="57938" t="6810" r="2068" b="59029"/>
          <a:stretch>
            <a:fillRect/>
          </a:stretch>
        </p:blipFill>
        <p:spPr bwMode="auto">
          <a:xfrm>
            <a:off x="415048" y="1484784"/>
            <a:ext cx="2087563" cy="1441450"/>
          </a:xfrm>
          <a:prstGeom prst="rect">
            <a:avLst/>
          </a:prstGeom>
          <a:noFill/>
        </p:spPr>
      </p:pic>
      <p:sp>
        <p:nvSpPr>
          <p:cNvPr id="66577" name="Textfeld 9"/>
          <p:cNvSpPr txBox="1">
            <a:spLocks noChangeArrowheads="1"/>
          </p:cNvSpPr>
          <p:nvPr/>
        </p:nvSpPr>
        <p:spPr bwMode="auto">
          <a:xfrm>
            <a:off x="2133567" y="2133991"/>
            <a:ext cx="230505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GB" sz="1600" b="1" u="sng" dirty="0">
                <a:solidFill>
                  <a:schemeClr val="accent1"/>
                </a:solidFill>
                <a:cs typeface="Arial" charset="0"/>
              </a:rPr>
              <a:t>S</a:t>
            </a:r>
            <a:r>
              <a:rPr lang="en-GB" sz="1600" b="1" u="sng" dirty="0" smtClean="0">
                <a:solidFill>
                  <a:schemeClr val="accent1"/>
                </a:solidFill>
                <a:cs typeface="Arial" charset="0"/>
              </a:rPr>
              <a:t>low</a:t>
            </a:r>
            <a:r>
              <a:rPr lang="en-GB" sz="1600" b="1" dirty="0" smtClean="0">
                <a:solidFill>
                  <a:schemeClr val="accent1"/>
                </a:solidFill>
                <a:cs typeface="Arial" charset="0"/>
              </a:rPr>
              <a:t> HCI’s</a:t>
            </a:r>
            <a:endParaRPr lang="en-GB" sz="1600" b="1" dirty="0">
              <a:solidFill>
                <a:schemeClr val="accent1"/>
              </a:solidFill>
              <a:cs typeface="Arial" charset="0"/>
            </a:endParaRPr>
          </a:p>
          <a:p>
            <a:pPr>
              <a:spcAft>
                <a:spcPts val="300"/>
              </a:spcAft>
            </a:pPr>
            <a:r>
              <a:rPr lang="en-GB" sz="1600" b="1" dirty="0">
                <a:solidFill>
                  <a:schemeClr val="accent1"/>
                </a:solidFill>
                <a:cs typeface="Arial" charset="0"/>
              </a:rPr>
              <a:t>H</a:t>
            </a:r>
            <a:r>
              <a:rPr lang="en-GB" sz="1600" b="1" dirty="0" smtClean="0">
                <a:solidFill>
                  <a:schemeClr val="accent1"/>
                </a:solidFill>
                <a:cs typeface="Arial" charset="0"/>
              </a:rPr>
              <a:t>igh </a:t>
            </a:r>
            <a:r>
              <a:rPr lang="en-GB" sz="1600" b="1" u="sng" dirty="0">
                <a:solidFill>
                  <a:schemeClr val="accent1"/>
                </a:solidFill>
                <a:cs typeface="Arial" charset="0"/>
              </a:rPr>
              <a:t>potential</a:t>
            </a:r>
            <a:r>
              <a:rPr lang="en-GB" sz="1600" b="1" dirty="0">
                <a:solidFill>
                  <a:schemeClr val="accent1"/>
                </a:solidFill>
                <a:cs typeface="Arial" charset="0"/>
              </a:rPr>
              <a:t> energy</a:t>
            </a:r>
          </a:p>
        </p:txBody>
      </p:sp>
      <p:sp>
        <p:nvSpPr>
          <p:cNvPr id="66589" name="Textfeld 9"/>
          <p:cNvSpPr txBox="1">
            <a:spLocks noChangeArrowheads="1"/>
          </p:cNvSpPr>
          <p:nvPr/>
        </p:nvSpPr>
        <p:spPr bwMode="auto">
          <a:xfrm>
            <a:off x="6752566" y="2085672"/>
            <a:ext cx="212314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GB" sz="1600" b="1" u="sng">
                <a:solidFill>
                  <a:srgbClr val="C04E00"/>
                </a:solidFill>
                <a:cs typeface="Arial" charset="0"/>
              </a:rPr>
              <a:t>S</a:t>
            </a:r>
            <a:r>
              <a:rPr lang="en-GB" sz="1600" b="1" u="sng" smtClean="0">
                <a:solidFill>
                  <a:srgbClr val="C04E00"/>
                </a:solidFill>
                <a:cs typeface="Arial" charset="0"/>
              </a:rPr>
              <a:t>wift</a:t>
            </a:r>
            <a:r>
              <a:rPr lang="en-GB" sz="1600" b="1" smtClean="0">
                <a:solidFill>
                  <a:srgbClr val="C04E00"/>
                </a:solidFill>
                <a:cs typeface="Arial" charset="0"/>
              </a:rPr>
              <a:t> HCI’s</a:t>
            </a:r>
            <a:endParaRPr lang="en-GB" sz="1600" b="1">
              <a:solidFill>
                <a:srgbClr val="C04E00"/>
              </a:solidFill>
              <a:cs typeface="Arial" charset="0"/>
            </a:endParaRPr>
          </a:p>
          <a:p>
            <a:pPr>
              <a:spcAft>
                <a:spcPts val="300"/>
              </a:spcAft>
            </a:pPr>
            <a:r>
              <a:rPr lang="en-GB" sz="1600" b="1">
                <a:solidFill>
                  <a:srgbClr val="C04E00"/>
                </a:solidFill>
                <a:cs typeface="Arial" charset="0"/>
              </a:rPr>
              <a:t>H</a:t>
            </a:r>
            <a:r>
              <a:rPr lang="en-GB" sz="1600" b="1" smtClean="0">
                <a:solidFill>
                  <a:srgbClr val="C04E00"/>
                </a:solidFill>
                <a:cs typeface="Arial" charset="0"/>
              </a:rPr>
              <a:t>igh </a:t>
            </a:r>
            <a:r>
              <a:rPr lang="en-GB" sz="1600" b="1" u="sng">
                <a:solidFill>
                  <a:srgbClr val="C04E00"/>
                </a:solidFill>
                <a:cs typeface="Arial" charset="0"/>
              </a:rPr>
              <a:t>kinetic</a:t>
            </a:r>
            <a:r>
              <a:rPr lang="en-GB" sz="1600" b="1">
                <a:solidFill>
                  <a:srgbClr val="C04E00"/>
                </a:solidFill>
                <a:cs typeface="Arial" charset="0"/>
              </a:rPr>
              <a:t> energy</a:t>
            </a:r>
          </a:p>
        </p:txBody>
      </p:sp>
      <p:sp>
        <p:nvSpPr>
          <p:cNvPr id="66590" name="Rectangle 30"/>
          <p:cNvSpPr>
            <a:spLocks noChangeArrowheads="1"/>
          </p:cNvSpPr>
          <p:nvPr/>
        </p:nvSpPr>
        <p:spPr bwMode="auto">
          <a:xfrm>
            <a:off x="322709" y="5702895"/>
            <a:ext cx="39957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b="1"/>
              <a:t>Charge exchange and energy loss of Xe</a:t>
            </a:r>
            <a:r>
              <a:rPr lang="en-GB" sz="1400" b="1" baseline="30000"/>
              <a:t>30+</a:t>
            </a:r>
            <a:r>
              <a:rPr lang="en-GB" sz="1400" b="1"/>
              <a:t> ions passing a </a:t>
            </a:r>
            <a:r>
              <a:rPr lang="en-GB" sz="1400" b="1" smtClean="0"/>
              <a:t>1 nm </a:t>
            </a:r>
            <a:r>
              <a:rPr lang="en-GB" sz="1400" b="1"/>
              <a:t>carbon nanomembrane</a:t>
            </a:r>
            <a:endParaRPr lang="en-US" sz="1400" b="1"/>
          </a:p>
        </p:txBody>
      </p:sp>
      <p:sp>
        <p:nvSpPr>
          <p:cNvPr id="66593" name="Textfeld 9"/>
          <p:cNvSpPr txBox="1">
            <a:spLocks noChangeArrowheads="1"/>
          </p:cNvSpPr>
          <p:nvPr/>
        </p:nvSpPr>
        <p:spPr bwMode="auto">
          <a:xfrm>
            <a:off x="4644008" y="6256850"/>
            <a:ext cx="4427537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00"/>
              </a:spcAft>
            </a:pPr>
            <a:r>
              <a:rPr lang="en-GB" sz="1400" dirty="0">
                <a:solidFill>
                  <a:schemeClr val="tx2"/>
                </a:solidFill>
                <a:cs typeface="Arial" charset="0"/>
              </a:rPr>
              <a:t> </a:t>
            </a:r>
            <a:r>
              <a:rPr lang="en-GB" sz="1400" dirty="0" smtClean="0">
                <a:solidFill>
                  <a:schemeClr val="tx2"/>
                </a:solidFill>
                <a:cs typeface="Arial" charset="0"/>
              </a:rPr>
              <a:t>A. Gumberidze et al., Phys. Rev. </a:t>
            </a:r>
            <a:r>
              <a:rPr lang="en-GB" sz="1400" dirty="0" err="1" smtClean="0">
                <a:solidFill>
                  <a:schemeClr val="tx2"/>
                </a:solidFill>
                <a:cs typeface="Arial" charset="0"/>
              </a:rPr>
              <a:t>Lett</a:t>
            </a:r>
            <a:r>
              <a:rPr lang="en-GB" sz="1400" dirty="0" smtClean="0">
                <a:solidFill>
                  <a:schemeClr val="tx2"/>
                </a:solidFill>
                <a:cs typeface="Arial" charset="0"/>
              </a:rPr>
              <a:t>. 2014</a:t>
            </a:r>
            <a:endParaRPr lang="en-GB" sz="1400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66594" name="Rectangle 34"/>
          <p:cNvSpPr>
            <a:spLocks noChangeArrowheads="1"/>
          </p:cNvSpPr>
          <p:nvPr/>
        </p:nvSpPr>
        <p:spPr bwMode="auto">
          <a:xfrm>
            <a:off x="4675907" y="5671542"/>
            <a:ext cx="39957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b="1" dirty="0" err="1"/>
              <a:t>Excitation</a:t>
            </a:r>
            <a:r>
              <a:rPr lang="de-DE" sz="1400" b="1" dirty="0"/>
              <a:t> of H-like </a:t>
            </a:r>
            <a:r>
              <a:rPr lang="de-DE" sz="1400" b="1" dirty="0" err="1"/>
              <a:t>uranium</a:t>
            </a:r>
            <a:r>
              <a:rPr lang="de-DE" sz="1400" b="1" dirty="0"/>
              <a:t> in </a:t>
            </a:r>
            <a:r>
              <a:rPr lang="de-DE" sz="1400" b="1" dirty="0" err="1"/>
              <a:t>collisions</a:t>
            </a:r>
            <a:r>
              <a:rPr lang="de-DE" sz="1400" b="1" dirty="0"/>
              <a:t> </a:t>
            </a:r>
            <a:r>
              <a:rPr lang="de-DE" sz="1400" b="1" dirty="0" err="1"/>
              <a:t>with</a:t>
            </a:r>
            <a:r>
              <a:rPr lang="de-DE" sz="1400" b="1" dirty="0"/>
              <a:t> </a:t>
            </a:r>
            <a:r>
              <a:rPr lang="de-DE" sz="1400" b="1" dirty="0" err="1"/>
              <a:t>isolated</a:t>
            </a:r>
            <a:r>
              <a:rPr lang="de-DE" sz="1400" b="1" dirty="0"/>
              <a:t> </a:t>
            </a:r>
            <a:r>
              <a:rPr lang="de-DE" sz="1400" b="1" dirty="0" err="1"/>
              <a:t>target</a:t>
            </a:r>
            <a:r>
              <a:rPr lang="de-DE" sz="1400" b="1" dirty="0"/>
              <a:t> </a:t>
            </a:r>
            <a:r>
              <a:rPr lang="de-DE" sz="1400" b="1" dirty="0" err="1"/>
              <a:t>atoms</a:t>
            </a:r>
            <a:endParaRPr lang="de-DE" sz="1400" b="1" dirty="0"/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4868664" y="1720544"/>
            <a:ext cx="1655762" cy="1152525"/>
            <a:chOff x="1701" y="1207"/>
            <a:chExt cx="1043" cy="726"/>
          </a:xfrm>
        </p:grpSpPr>
        <p:pic>
          <p:nvPicPr>
            <p:cNvPr id="66587" name="Picture 27" descr="cm340758f22_online"/>
            <p:cNvPicPr>
              <a:picLocks noChangeAspect="1" noChangeArrowheads="1"/>
            </p:cNvPicPr>
            <p:nvPr/>
          </p:nvPicPr>
          <p:blipFill>
            <a:blip r:embed="rId4" cstate="print"/>
            <a:srcRect t="40970" r="68279" b="35139"/>
            <a:stretch>
              <a:fillRect/>
            </a:stretch>
          </p:blipFill>
          <p:spPr bwMode="auto">
            <a:xfrm>
              <a:off x="1701" y="1207"/>
              <a:ext cx="1043" cy="635"/>
            </a:xfrm>
            <a:prstGeom prst="rect">
              <a:avLst/>
            </a:prstGeom>
            <a:noFill/>
          </p:spPr>
        </p:pic>
        <p:sp>
          <p:nvSpPr>
            <p:cNvPr id="66595" name="Oval 35"/>
            <p:cNvSpPr>
              <a:spLocks noChangeAspect="1" noChangeArrowheads="1"/>
            </p:cNvSpPr>
            <p:nvPr/>
          </p:nvSpPr>
          <p:spPr bwMode="auto">
            <a:xfrm>
              <a:off x="2177" y="1842"/>
              <a:ext cx="91" cy="91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186" y="2967785"/>
            <a:ext cx="1993900" cy="139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31" name="Text Box 1411"/>
          <p:cNvSpPr txBox="1">
            <a:spLocks noChangeArrowheads="1"/>
          </p:cNvSpPr>
          <p:nvPr/>
        </p:nvSpPr>
        <p:spPr bwMode="auto">
          <a:xfrm>
            <a:off x="6228184" y="3645024"/>
            <a:ext cx="598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1600" dirty="0">
                <a:ea typeface="ＭＳ Ｐゴシック" charset="-128"/>
              </a:rPr>
              <a:t>Ly</a:t>
            </a:r>
            <a:r>
              <a:rPr lang="en-US" altLang="en-US" sz="1600" dirty="0">
                <a:ea typeface="ＭＳ Ｐゴシック" charset="-128"/>
                <a:sym typeface="Symbol" pitchFamily="18" charset="2"/>
              </a:rPr>
              <a:t></a:t>
            </a:r>
            <a:r>
              <a:rPr lang="en-US" altLang="en-US" sz="1600" baseline="-25000" dirty="0">
                <a:ea typeface="ＭＳ Ｐゴシック" charset="-128"/>
                <a:sym typeface="Symbol" pitchFamily="18" charset="2"/>
              </a:rPr>
              <a:t>1</a:t>
            </a:r>
          </a:p>
        </p:txBody>
      </p:sp>
      <p:sp>
        <p:nvSpPr>
          <p:cNvPr id="32" name="Text Box 1412"/>
          <p:cNvSpPr txBox="1">
            <a:spLocks noChangeArrowheads="1"/>
          </p:cNvSpPr>
          <p:nvPr/>
        </p:nvSpPr>
        <p:spPr bwMode="auto">
          <a:xfrm>
            <a:off x="5582903" y="3730238"/>
            <a:ext cx="548291" cy="5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1400" dirty="0">
                <a:ea typeface="ＭＳ Ｐゴシック" charset="-128"/>
              </a:rPr>
              <a:t>Ly</a:t>
            </a:r>
            <a:r>
              <a:rPr lang="en-US" altLang="en-US" sz="1400" dirty="0">
                <a:ea typeface="ＭＳ Ｐゴシック" charset="-128"/>
                <a:sym typeface="Symbol" pitchFamily="18" charset="2"/>
              </a:rPr>
              <a:t></a:t>
            </a:r>
            <a:r>
              <a:rPr lang="en-US" altLang="en-US" sz="1400" baseline="-25000" dirty="0" smtClean="0">
                <a:ea typeface="ＭＳ Ｐゴシック" charset="-128"/>
                <a:sym typeface="Symbol" pitchFamily="18" charset="2"/>
              </a:rPr>
              <a:t>2</a:t>
            </a:r>
          </a:p>
          <a:p>
            <a:pPr algn="ctr" eaLnBrk="0" hangingPunct="0"/>
            <a:r>
              <a:rPr lang="de-DE" altLang="en-US" sz="1400" baseline="-25000" dirty="0" smtClean="0">
                <a:ea typeface="ＭＳ Ｐゴシック" charset="-128"/>
                <a:sym typeface="Symbol" pitchFamily="18" charset="2"/>
              </a:rPr>
              <a:t>+</a:t>
            </a:r>
          </a:p>
          <a:p>
            <a:pPr algn="ctr" eaLnBrk="0" hangingPunct="0"/>
            <a:r>
              <a:rPr lang="de-DE" altLang="en-US" sz="1400" baseline="-25000" dirty="0" smtClean="0">
                <a:ea typeface="ＭＳ Ｐゴシック" charset="-128"/>
                <a:sym typeface="Symbol" pitchFamily="18" charset="2"/>
              </a:rPr>
              <a:t>M1</a:t>
            </a:r>
            <a:endParaRPr lang="en-US" altLang="en-US" sz="1400" baseline="-25000" dirty="0">
              <a:ea typeface="ＭＳ Ｐゴシック" charset="-128"/>
              <a:sym typeface="Symbol" pitchFamily="18" charset="2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5775680" y="5346019"/>
            <a:ext cx="1473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X-</a:t>
            </a:r>
            <a:r>
              <a:rPr lang="de-DE" sz="1200" dirty="0" err="1" smtClean="0"/>
              <a:t>ray</a:t>
            </a:r>
            <a:r>
              <a:rPr lang="de-DE" sz="1200" dirty="0" smtClean="0"/>
              <a:t> </a:t>
            </a:r>
            <a:r>
              <a:rPr lang="de-DE" sz="1200" dirty="0" err="1" smtClean="0"/>
              <a:t>energy</a:t>
            </a:r>
            <a:r>
              <a:rPr lang="de-DE" sz="1200" dirty="0" smtClean="0"/>
              <a:t> (</a:t>
            </a:r>
            <a:r>
              <a:rPr lang="de-DE" sz="1200" dirty="0" err="1" smtClean="0"/>
              <a:t>keV</a:t>
            </a:r>
            <a:r>
              <a:rPr lang="de-DE" sz="1200" dirty="0" smtClean="0"/>
              <a:t>)</a:t>
            </a:r>
            <a:endParaRPr lang="en-US" sz="1200" dirty="0"/>
          </a:p>
        </p:txBody>
      </p:sp>
      <p:sp>
        <p:nvSpPr>
          <p:cNvPr id="34" name="Textfeld 33"/>
          <p:cNvSpPr txBox="1"/>
          <p:nvPr/>
        </p:nvSpPr>
        <p:spPr>
          <a:xfrm rot="16200000">
            <a:off x="4319880" y="4204547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counts</a:t>
            </a:r>
            <a:endParaRPr lang="en-US" sz="1400" dirty="0"/>
          </a:p>
        </p:txBody>
      </p:sp>
      <p:sp>
        <p:nvSpPr>
          <p:cNvPr id="35" name="Textfeld 34"/>
          <p:cNvSpPr txBox="1"/>
          <p:nvPr/>
        </p:nvSpPr>
        <p:spPr>
          <a:xfrm>
            <a:off x="4741097" y="2889051"/>
            <a:ext cx="2031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0070C0"/>
                </a:solidFill>
                <a:latin typeface="+mn-lt"/>
              </a:rPr>
              <a:t>U</a:t>
            </a:r>
            <a:r>
              <a:rPr lang="de-DE" sz="2000" b="1" baseline="30000" dirty="0" smtClean="0">
                <a:solidFill>
                  <a:srgbClr val="0070C0"/>
                </a:solidFill>
                <a:latin typeface="+mn-lt"/>
              </a:rPr>
              <a:t>91+  </a:t>
            </a:r>
            <a:r>
              <a:rPr lang="de-DE" sz="2000" b="1" dirty="0" smtClean="0">
                <a:solidFill>
                  <a:srgbClr val="0070C0"/>
                </a:solidFill>
                <a:latin typeface="+mn-lt"/>
              </a:rPr>
              <a:t>+ </a:t>
            </a:r>
            <a:r>
              <a:rPr lang="de-DE" sz="2000" b="1" baseline="300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de-DE" sz="2000" b="1" dirty="0" smtClean="0">
                <a:solidFill>
                  <a:srgbClr val="0070C0"/>
                </a:solidFill>
                <a:latin typeface="+mn-lt"/>
              </a:rPr>
              <a:t>H</a:t>
            </a:r>
            <a:r>
              <a:rPr lang="de-DE" sz="2000" b="1" baseline="-25000" dirty="0" smtClean="0">
                <a:solidFill>
                  <a:srgbClr val="0070C0"/>
                </a:solidFill>
                <a:latin typeface="+mn-lt"/>
              </a:rPr>
              <a:t>2 </a:t>
            </a:r>
          </a:p>
          <a:p>
            <a:pPr algn="ctr"/>
            <a:r>
              <a:rPr lang="de-DE" sz="2000" b="1" dirty="0" smtClean="0">
                <a:solidFill>
                  <a:srgbClr val="0070C0"/>
                </a:solidFill>
                <a:latin typeface="+mn-lt"/>
              </a:rPr>
              <a:t>(220 MeV/u</a:t>
            </a:r>
            <a:r>
              <a:rPr lang="de-DE" sz="1400" dirty="0" smtClean="0"/>
              <a:t>)</a:t>
            </a:r>
            <a:r>
              <a:rPr lang="de-DE" sz="1400" baseline="-25000" dirty="0" smtClean="0"/>
              <a:t> </a:t>
            </a:r>
            <a:endParaRPr lang="en-US" sz="1400" baseline="-25000" dirty="0"/>
          </a:p>
        </p:txBody>
      </p:sp>
    </p:spTree>
    <p:extLst>
      <p:ext uri="{BB962C8B-B14F-4D97-AF65-F5344CB8AC3E}">
        <p14:creationId xmlns="" xmlns:p14="http://schemas.microsoft.com/office/powerpoint/2010/main" val="12355810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6" name="Rectangle 24"/>
          <p:cNvSpPr>
            <a:spLocks noChangeArrowheads="1"/>
          </p:cNvSpPr>
          <p:nvPr/>
        </p:nvSpPr>
        <p:spPr bwMode="auto">
          <a:xfrm>
            <a:off x="4572000" y="4714511"/>
            <a:ext cx="4267200" cy="1471612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ea typeface="ＭＳ Ｐゴシック"/>
              <a:cs typeface="ＭＳ Ｐゴシック"/>
            </a:endParaRPr>
          </a:p>
        </p:txBody>
      </p:sp>
      <p:sp>
        <p:nvSpPr>
          <p:cNvPr id="21505" name="Textfeld 5"/>
          <p:cNvSpPr txBox="1">
            <a:spLocks noChangeArrowheads="1"/>
          </p:cNvSpPr>
          <p:nvPr/>
        </p:nvSpPr>
        <p:spPr bwMode="auto">
          <a:xfrm>
            <a:off x="2446338" y="100013"/>
            <a:ext cx="36052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cs typeface="Arial" charset="0"/>
              </a:rPr>
              <a:t>Scientific Highlights</a:t>
            </a:r>
          </a:p>
        </p:txBody>
      </p:sp>
      <p:pic>
        <p:nvPicPr>
          <p:cNvPr id="21515" name="Grafik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510" y="2393885"/>
            <a:ext cx="4579355" cy="228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Rechteck 12"/>
          <p:cNvSpPr>
            <a:spLocks noChangeArrowheads="1"/>
          </p:cNvSpPr>
          <p:nvPr/>
        </p:nvSpPr>
        <p:spPr bwMode="auto">
          <a:xfrm>
            <a:off x="198132" y="1550984"/>
            <a:ext cx="50039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0070C0"/>
              </a:buClr>
            </a:pPr>
            <a:r>
              <a:rPr lang="en-US" b="1" dirty="0">
                <a:solidFill>
                  <a:srgbClr val="0070C0"/>
                </a:solidFill>
                <a:cs typeface="Arial" charset="0"/>
              </a:rPr>
              <a:t>Controlled </a:t>
            </a:r>
            <a:r>
              <a:rPr lang="en-US" b="1" u="sng" dirty="0">
                <a:solidFill>
                  <a:srgbClr val="0070C0"/>
                </a:solidFill>
                <a:cs typeface="Arial" charset="0"/>
              </a:rPr>
              <a:t>surface</a:t>
            </a:r>
            <a:r>
              <a:rPr lang="en-US" b="1" dirty="0">
                <a:solidFill>
                  <a:srgbClr val="0070C0"/>
                </a:solidFill>
                <a:cs typeface="Arial" charset="0"/>
              </a:rPr>
              <a:t> modification </a:t>
            </a:r>
            <a:br>
              <a:rPr lang="en-US" b="1" dirty="0">
                <a:solidFill>
                  <a:srgbClr val="0070C0"/>
                </a:solidFill>
                <a:cs typeface="Arial" charset="0"/>
              </a:rPr>
            </a:br>
            <a:r>
              <a:rPr lang="en-US" b="1" dirty="0">
                <a:solidFill>
                  <a:srgbClr val="0070C0"/>
                </a:solidFill>
                <a:cs typeface="Arial" charset="0"/>
              </a:rPr>
              <a:t>at the </a:t>
            </a:r>
            <a:r>
              <a:rPr lang="en-US" b="1" dirty="0" err="1">
                <a:solidFill>
                  <a:srgbClr val="0070C0"/>
                </a:solidFill>
                <a:cs typeface="Arial" charset="0"/>
              </a:rPr>
              <a:t>nanoscale</a:t>
            </a:r>
            <a:endParaRPr lang="en-US" b="1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21517" name="Textfeld 15"/>
          <p:cNvSpPr txBox="1">
            <a:spLocks noChangeArrowheads="1"/>
          </p:cNvSpPr>
          <p:nvPr/>
        </p:nvSpPr>
        <p:spPr bwMode="auto">
          <a:xfrm>
            <a:off x="199727" y="5538498"/>
            <a:ext cx="45481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>
                <a:solidFill>
                  <a:srgbClr val="0070C0"/>
                </a:solidFill>
                <a:ea typeface="ヒラギノ角ゴ ProN W3"/>
                <a:cs typeface="ヒラギノ角ゴ ProN W3"/>
                <a:sym typeface="Gill Sans"/>
              </a:rPr>
              <a:t>Ion-beam induced </a:t>
            </a:r>
            <a:r>
              <a:rPr lang="en-US" sz="1400" b="1" u="sng">
                <a:solidFill>
                  <a:srgbClr val="0070C0"/>
                </a:solidFill>
                <a:ea typeface="ヒラギノ角ゴ ProN W3"/>
                <a:cs typeface="ヒラギノ角ゴ ProN W3"/>
                <a:sym typeface="Gill Sans"/>
              </a:rPr>
              <a:t>crystalline</a:t>
            </a:r>
            <a:r>
              <a:rPr lang="en-US" sz="1400" b="1">
                <a:solidFill>
                  <a:srgbClr val="0070C0"/>
                </a:solidFill>
                <a:ea typeface="ヒラギノ角ゴ ProN W3"/>
                <a:cs typeface="ヒラギノ角ゴ ProN W3"/>
                <a:sym typeface="Gill Sans"/>
              </a:rPr>
              <a:t> surface </a:t>
            </a:r>
            <a:r>
              <a:rPr lang="en-US" sz="1400" b="1" smtClean="0">
                <a:solidFill>
                  <a:srgbClr val="0070C0"/>
                </a:solidFill>
                <a:ea typeface="ヒラギノ角ゴ ProN W3"/>
                <a:cs typeface="ヒラギノ角ゴ ProN W3"/>
                <a:sym typeface="Gill Sans"/>
              </a:rPr>
              <a:t>pattern </a:t>
            </a:r>
            <a:br>
              <a:rPr lang="en-US" sz="1400" b="1" smtClean="0">
                <a:solidFill>
                  <a:srgbClr val="0070C0"/>
                </a:solidFill>
                <a:ea typeface="ヒラギノ角ゴ ProN W3"/>
                <a:cs typeface="ヒラギノ角ゴ ProN W3"/>
                <a:sym typeface="Gill Sans"/>
              </a:rPr>
            </a:br>
            <a:r>
              <a:rPr lang="en-US" sz="1400" b="1" smtClean="0">
                <a:solidFill>
                  <a:srgbClr val="0070C0"/>
                </a:solidFill>
                <a:ea typeface="ヒラギノ角ゴ ProN W3"/>
                <a:cs typeface="ヒラギノ角ゴ ProN W3"/>
                <a:sym typeface="Gill Sans"/>
              </a:rPr>
              <a:t>by </a:t>
            </a:r>
            <a:r>
              <a:rPr lang="en-US" sz="1400" b="1">
                <a:solidFill>
                  <a:srgbClr val="0070C0"/>
                </a:solidFill>
                <a:ea typeface="ヒラギノ角ゴ ProN W3"/>
                <a:cs typeface="ヒラギノ角ゴ ProN W3"/>
                <a:sym typeface="Gill Sans"/>
              </a:rPr>
              <a:t>reverse epitaxy</a:t>
            </a:r>
          </a:p>
        </p:txBody>
      </p:sp>
      <p:sp>
        <p:nvSpPr>
          <p:cNvPr id="21510" name="Textfeld 17"/>
          <p:cNvSpPr txBox="1">
            <a:spLocks noChangeArrowheads="1"/>
          </p:cNvSpPr>
          <p:nvPr/>
        </p:nvSpPr>
        <p:spPr bwMode="auto">
          <a:xfrm>
            <a:off x="3690410" y="638690"/>
            <a:ext cx="767734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cs typeface="Arial" charset="0"/>
              </a:rPr>
              <a:t>Manipulation of </a:t>
            </a:r>
            <a:r>
              <a:rPr lang="en-US" sz="2800" b="1" u="sng" dirty="0">
                <a:solidFill>
                  <a:srgbClr val="0000CC"/>
                </a:solidFill>
                <a:cs typeface="Arial" charset="0"/>
              </a:rPr>
              <a:t>bulk</a:t>
            </a:r>
            <a:r>
              <a:rPr lang="en-US" sz="2800" b="1" dirty="0">
                <a:solidFill>
                  <a:srgbClr val="0000CC"/>
                </a:solidFill>
                <a:cs typeface="Arial" charset="0"/>
              </a:rPr>
              <a:t> properties by </a:t>
            </a:r>
            <a:endParaRPr lang="en-US" sz="2800" b="1" dirty="0" smtClean="0">
              <a:solidFill>
                <a:srgbClr val="0000CC"/>
              </a:solidFill>
              <a:cs typeface="Arial" charset="0"/>
            </a:endParaRPr>
          </a:p>
          <a:p>
            <a:r>
              <a:rPr lang="en-US" sz="2800" b="1" dirty="0" smtClean="0">
                <a:solidFill>
                  <a:srgbClr val="0000CC"/>
                </a:solidFill>
                <a:cs typeface="Arial" charset="0"/>
              </a:rPr>
              <a:t>ion </a:t>
            </a:r>
            <a:r>
              <a:rPr lang="en-US" sz="2800" b="1" dirty="0">
                <a:solidFill>
                  <a:srgbClr val="0000CC"/>
                </a:solidFill>
                <a:cs typeface="Arial" charset="0"/>
              </a:rPr>
              <a:t>irradiation under high pressure</a:t>
            </a:r>
          </a:p>
        </p:txBody>
      </p:sp>
      <p:sp>
        <p:nvSpPr>
          <p:cNvPr id="21511" name="Textfeld 19"/>
          <p:cNvSpPr txBox="1">
            <a:spLocks noChangeArrowheads="1"/>
          </p:cNvSpPr>
          <p:nvPr/>
        </p:nvSpPr>
        <p:spPr bwMode="auto">
          <a:xfrm>
            <a:off x="4492178" y="6220569"/>
            <a:ext cx="3216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70C0"/>
                </a:solidFill>
                <a:cs typeface="Arial" charset="0"/>
              </a:rPr>
              <a:t>M. Lang et al., Nature Materials (2009)</a:t>
            </a:r>
          </a:p>
        </p:txBody>
      </p:sp>
      <p:sp>
        <p:nvSpPr>
          <p:cNvPr id="21519" name="Textfeld 15"/>
          <p:cNvSpPr txBox="1">
            <a:spLocks noChangeArrowheads="1"/>
          </p:cNvSpPr>
          <p:nvPr/>
        </p:nvSpPr>
        <p:spPr bwMode="auto">
          <a:xfrm>
            <a:off x="180566" y="6201560"/>
            <a:ext cx="31321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>
                <a:solidFill>
                  <a:srgbClr val="0070C0"/>
                </a:solidFill>
                <a:ea typeface="ヒラギノ角ゴ ProN W3"/>
                <a:cs typeface="ヒラギノ角ゴ ProN W3"/>
                <a:sym typeface="Gill Sans"/>
              </a:rPr>
              <a:t>X. Ou et al.; Phys. Rev. Lett. </a:t>
            </a:r>
            <a:r>
              <a:rPr lang="en-US" sz="1400" smtClean="0">
                <a:solidFill>
                  <a:srgbClr val="0070C0"/>
                </a:solidFill>
                <a:ea typeface="ヒラギノ角ゴ ProN W3"/>
                <a:cs typeface="ヒラギノ角ゴ ProN W3"/>
                <a:sym typeface="Gill Sans"/>
              </a:rPr>
              <a:t>(2013) </a:t>
            </a:r>
            <a:endParaRPr lang="en-US" sz="1400">
              <a:solidFill>
                <a:srgbClr val="0070C0"/>
              </a:solidFill>
              <a:ea typeface="ヒラギノ角ゴ ProN W3"/>
              <a:cs typeface="ヒラギノ角ゴ ProN W3"/>
              <a:sym typeface="Gill Sans"/>
            </a:endParaRPr>
          </a:p>
        </p:txBody>
      </p:sp>
      <p:sp>
        <p:nvSpPr>
          <p:cNvPr id="21520" name="Textfeld 15"/>
          <p:cNvSpPr txBox="1">
            <a:spLocks noChangeArrowheads="1"/>
          </p:cNvSpPr>
          <p:nvPr/>
        </p:nvSpPr>
        <p:spPr bwMode="auto">
          <a:xfrm>
            <a:off x="187672" y="5019693"/>
            <a:ext cx="36724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>
                <a:ea typeface="ヒラギノ角ゴ ProN W3"/>
                <a:cs typeface="ヒラギノ角ゴ ProN W3"/>
                <a:sym typeface="Gill Sans"/>
              </a:rPr>
              <a:t>G</a:t>
            </a:r>
            <a:r>
              <a:rPr lang="en-US" sz="1400" smtClean="0">
                <a:ea typeface="ヒラギノ角ゴ ProN W3"/>
                <a:cs typeface="ヒラギノ角ゴ ProN W3"/>
                <a:sym typeface="Gill Sans"/>
              </a:rPr>
              <a:t>e surfaces irradiated </a:t>
            </a:r>
            <a:r>
              <a:rPr lang="en-US" sz="1400">
                <a:ea typeface="ヒラギノ角ゴ ProN W3"/>
                <a:cs typeface="ヒラギノ角ゴ ProN W3"/>
                <a:sym typeface="Gill Sans"/>
              </a:rPr>
              <a:t>with </a:t>
            </a:r>
            <a:r>
              <a:rPr lang="en-US" sz="1400" smtClean="0">
                <a:ea typeface="ヒラギノ角ゴ ProN W3"/>
                <a:cs typeface="ヒラギノ角ゴ ProN W3"/>
                <a:sym typeface="Gill Sans"/>
              </a:rPr>
              <a:t>1 keV Ar</a:t>
            </a:r>
            <a:r>
              <a:rPr lang="en-US" sz="1400" baseline="30000" smtClean="0">
                <a:ea typeface="ヒラギノ角ゴ ProN W3"/>
                <a:cs typeface="ヒラギノ角ゴ ProN W3"/>
                <a:sym typeface="Gill Sans"/>
              </a:rPr>
              <a:t>+</a:t>
            </a:r>
            <a:r>
              <a:rPr lang="en-US" sz="1400" smtClean="0">
                <a:ea typeface="ヒラギノ角ゴ ProN W3"/>
                <a:cs typeface="ヒラギノ角ゴ ProN W3"/>
                <a:sym typeface="Gill Sans"/>
              </a:rPr>
              <a:t> ions </a:t>
            </a:r>
            <a:br>
              <a:rPr lang="en-US" sz="1400" smtClean="0">
                <a:ea typeface="ヒラギノ角ゴ ProN W3"/>
                <a:cs typeface="ヒラギノ角ゴ ProN W3"/>
                <a:sym typeface="Gill Sans"/>
              </a:rPr>
            </a:br>
            <a:r>
              <a:rPr lang="en-US" sz="1400" smtClean="0">
                <a:ea typeface="ヒラギノ角ゴ ProN W3"/>
                <a:cs typeface="ヒラギノ角ゴ ProN W3"/>
                <a:sym typeface="Gill Sans"/>
              </a:rPr>
              <a:t>at T = 350°C</a:t>
            </a:r>
            <a:endParaRPr lang="en-US" sz="1400">
              <a:ea typeface="ヒラギノ角ゴ ProN W3"/>
              <a:cs typeface="ヒラギノ角ゴ ProN W3"/>
              <a:sym typeface="Gill Sans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4798533" y="1898203"/>
            <a:ext cx="3744913" cy="1419226"/>
            <a:chOff x="2608" y="-1274"/>
            <a:chExt cx="2359" cy="894"/>
          </a:xfrm>
        </p:grpSpPr>
        <p:pic>
          <p:nvPicPr>
            <p:cNvPr id="21524" name="Picture 20" descr="Figure 8"/>
            <p:cNvPicPr>
              <a:picLocks noChangeAspect="1" noChangeArrowheads="1"/>
            </p:cNvPicPr>
            <p:nvPr/>
          </p:nvPicPr>
          <p:blipFill>
            <a:blip r:embed="rId3" cstate="print"/>
            <a:srcRect b="-12038"/>
            <a:stretch>
              <a:fillRect/>
            </a:stretch>
          </p:blipFill>
          <p:spPr bwMode="auto">
            <a:xfrm>
              <a:off x="2608" y="-1227"/>
              <a:ext cx="2359" cy="847"/>
            </a:xfrm>
            <a:prstGeom prst="rect">
              <a:avLst/>
            </a:prstGeom>
            <a:solidFill>
              <a:schemeClr val="bg1">
                <a:alpha val="999"/>
              </a:schemeClr>
            </a:solidFill>
          </p:spPr>
        </p:pic>
        <p:sp>
          <p:nvSpPr>
            <p:cNvPr id="21525" name="Text Box 21"/>
            <p:cNvSpPr txBox="1">
              <a:spLocks noChangeArrowheads="1"/>
            </p:cNvSpPr>
            <p:nvPr/>
          </p:nvSpPr>
          <p:spPr bwMode="auto">
            <a:xfrm>
              <a:off x="3061" y="-1274"/>
              <a:ext cx="1146" cy="252"/>
            </a:xfrm>
            <a:prstGeom prst="rect">
              <a:avLst/>
            </a:prstGeom>
            <a:solidFill>
              <a:srgbClr val="FF3300">
                <a:alpha val="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800" b="1" dirty="0">
                  <a:solidFill>
                    <a:srgbClr val="0000CC"/>
                  </a:solidFill>
                  <a:ea typeface="ＭＳ Ｐゴシック"/>
                  <a:cs typeface="ＭＳ Ｐゴシック"/>
                </a:rPr>
                <a:t>U </a:t>
              </a:r>
              <a:r>
                <a:rPr lang="de-DE" sz="1800" b="1" dirty="0" err="1">
                  <a:solidFill>
                    <a:srgbClr val="0000CC"/>
                  </a:solidFill>
                  <a:ea typeface="ＭＳ Ｐゴシック"/>
                  <a:cs typeface="ＭＳ Ｐゴシック"/>
                </a:rPr>
                <a:t>ions</a:t>
              </a:r>
              <a:r>
                <a:rPr lang="de-DE" sz="1800" b="1" dirty="0">
                  <a:solidFill>
                    <a:srgbClr val="0000CC"/>
                  </a:solidFill>
                  <a:ea typeface="ＭＳ Ｐゴシック"/>
                  <a:cs typeface="ＭＳ Ｐゴシック"/>
                </a:rPr>
                <a:t> (45 </a:t>
              </a:r>
              <a:r>
                <a:rPr lang="de-DE" sz="1800" b="1" dirty="0" err="1">
                  <a:solidFill>
                    <a:srgbClr val="0000CC"/>
                  </a:solidFill>
                  <a:ea typeface="ＭＳ Ｐゴシック"/>
                  <a:cs typeface="ＭＳ Ｐゴシック"/>
                </a:rPr>
                <a:t>GeV</a:t>
              </a:r>
              <a:r>
                <a:rPr lang="de-DE" sz="1800" b="1" dirty="0">
                  <a:solidFill>
                    <a:srgbClr val="0000CC"/>
                  </a:solidFill>
                  <a:ea typeface="ＭＳ Ｐゴシック"/>
                  <a:cs typeface="ＭＳ Ｐゴシック"/>
                </a:rPr>
                <a:t>)</a:t>
              </a:r>
              <a:r>
                <a:rPr lang="de-DE" sz="2000" b="1" dirty="0">
                  <a:solidFill>
                    <a:srgbClr val="0000CC"/>
                  </a:solidFill>
                  <a:ea typeface="ＭＳ Ｐゴシック"/>
                  <a:cs typeface="ＭＳ Ｐゴシック"/>
                </a:rPr>
                <a:t> </a:t>
              </a:r>
            </a:p>
          </p:txBody>
        </p:sp>
        <p:sp>
          <p:nvSpPr>
            <p:cNvPr id="21528" name="Rectangle 24"/>
            <p:cNvSpPr>
              <a:spLocks noChangeArrowheads="1"/>
            </p:cNvSpPr>
            <p:nvPr/>
          </p:nvSpPr>
          <p:spPr bwMode="auto">
            <a:xfrm>
              <a:off x="4525" y="-548"/>
              <a:ext cx="192" cy="72"/>
            </a:xfrm>
            <a:prstGeom prst="rect">
              <a:avLst/>
            </a:prstGeom>
            <a:solidFill>
              <a:srgbClr val="FEF0F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29" name="Text Box 25"/>
            <p:cNvSpPr txBox="1">
              <a:spLocks noChangeArrowheads="1"/>
            </p:cNvSpPr>
            <p:nvPr/>
          </p:nvSpPr>
          <p:spPr bwMode="auto">
            <a:xfrm>
              <a:off x="4150" y="-607"/>
              <a:ext cx="816" cy="154"/>
            </a:xfrm>
            <a:prstGeom prst="rect">
              <a:avLst/>
            </a:prstGeom>
            <a:solidFill>
              <a:schemeClr val="bg1">
                <a:alpha val="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000">
                  <a:ea typeface="ＭＳ Ｐゴシック"/>
                  <a:cs typeface="ＭＳ Ｐゴシック"/>
                </a:rPr>
                <a:t>diamond anvil cell</a:t>
              </a:r>
            </a:p>
          </p:txBody>
        </p:sp>
      </p:grpSp>
      <p:sp>
        <p:nvSpPr>
          <p:cNvPr id="21536" name="Text Box 14"/>
          <p:cNvSpPr txBox="1">
            <a:spLocks noChangeArrowheads="1"/>
          </p:cNvSpPr>
          <p:nvPr/>
        </p:nvSpPr>
        <p:spPr bwMode="auto">
          <a:xfrm>
            <a:off x="4427984" y="4760548"/>
            <a:ext cx="252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 b="1">
                <a:solidFill>
                  <a:srgbClr val="0070C0"/>
                </a:solidFill>
                <a:ea typeface="ＭＳ Ｐゴシック"/>
                <a:cs typeface="ＭＳ Ｐゴシック"/>
              </a:rPr>
              <a:t>only pressure (215 kbar)</a:t>
            </a:r>
            <a:endParaRPr lang="de-DE" altLang="en-US" sz="1400" b="1">
              <a:solidFill>
                <a:srgbClr val="0070C0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21547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5074873"/>
            <a:ext cx="167957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48" name="Picture 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8188" y="5055823"/>
            <a:ext cx="165576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49" name="Text Box 27"/>
          <p:cNvSpPr txBox="1">
            <a:spLocks noChangeArrowheads="1"/>
          </p:cNvSpPr>
          <p:nvPr/>
        </p:nvSpPr>
        <p:spPr bwMode="auto">
          <a:xfrm>
            <a:off x="7084070" y="5046298"/>
            <a:ext cx="16946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rgbClr val="0070C0"/>
                </a:solidFill>
                <a:ea typeface="ＭＳ Ｐゴシック"/>
                <a:cs typeface="ＭＳ Ｐゴシック"/>
              </a:rPr>
              <a:t>disordered </a:t>
            </a:r>
            <a:r>
              <a:rPr lang="en-US" altLang="en-US" sz="100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 phase </a:t>
            </a:r>
            <a:r>
              <a:rPr lang="en-US" altLang="en-US" sz="1000">
                <a:solidFill>
                  <a:srgbClr val="0070C0"/>
                </a:solidFill>
                <a:ea typeface="ＭＳ Ｐゴシック"/>
                <a:cs typeface="ＭＳ Ｐゴシック"/>
              </a:rPr>
              <a:t>(known)</a:t>
            </a:r>
            <a:endParaRPr lang="de-DE" altLang="en-US" sz="1000">
              <a:solidFill>
                <a:srgbClr val="0070C0"/>
              </a:solidFill>
              <a:ea typeface="ＭＳ Ｐゴシック"/>
              <a:cs typeface="ＭＳ Ｐゴシック"/>
            </a:endParaRP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6445250" y="5230448"/>
            <a:ext cx="735013" cy="642938"/>
            <a:chOff x="3692" y="2790"/>
            <a:chExt cx="591" cy="477"/>
          </a:xfrm>
        </p:grpSpPr>
        <p:sp>
          <p:nvSpPr>
            <p:cNvPr id="21551" name="Line 29"/>
            <p:cNvSpPr>
              <a:spLocks noChangeShapeType="1"/>
            </p:cNvSpPr>
            <p:nvPr/>
          </p:nvSpPr>
          <p:spPr bwMode="auto">
            <a:xfrm flipV="1">
              <a:off x="3742" y="3020"/>
              <a:ext cx="409" cy="5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552" name="Text Box 30"/>
            <p:cNvSpPr txBox="1">
              <a:spLocks noChangeArrowheads="1"/>
            </p:cNvSpPr>
            <p:nvPr/>
          </p:nvSpPr>
          <p:spPr bwMode="auto">
            <a:xfrm>
              <a:off x="3692" y="2790"/>
              <a:ext cx="433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200" b="1">
                  <a:solidFill>
                    <a:srgbClr val="008000"/>
                  </a:solidFill>
                  <a:ea typeface="ＭＳ Ｐゴシック"/>
                  <a:cs typeface="ＭＳ Ｐゴシック"/>
                </a:rPr>
                <a:t>relax</a:t>
              </a:r>
              <a:endParaRPr lang="de-DE" altLang="en-US" sz="1200" b="1">
                <a:solidFill>
                  <a:srgbClr val="008000"/>
                </a:solidFill>
                <a:ea typeface="ＭＳ Ｐゴシック"/>
                <a:cs typeface="ＭＳ Ｐゴシック"/>
              </a:endParaRPr>
            </a:p>
          </p:txBody>
        </p:sp>
        <p:sp>
          <p:nvSpPr>
            <p:cNvPr id="21553" name="Text Box 31"/>
            <p:cNvSpPr txBox="1">
              <a:spLocks noChangeArrowheads="1"/>
            </p:cNvSpPr>
            <p:nvPr/>
          </p:nvSpPr>
          <p:spPr bwMode="auto">
            <a:xfrm>
              <a:off x="3692" y="3063"/>
              <a:ext cx="591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200" b="1">
                  <a:solidFill>
                    <a:srgbClr val="008000"/>
                  </a:solidFill>
                  <a:ea typeface="ＭＳ Ｐゴシック"/>
                  <a:cs typeface="ＭＳ Ｐゴシック"/>
                </a:rPr>
                <a:t>to 1 bar</a:t>
              </a:r>
              <a:endParaRPr lang="de-DE" altLang="en-US" sz="1200" b="1">
                <a:solidFill>
                  <a:srgbClr val="008000"/>
                </a:solidFill>
                <a:ea typeface="ＭＳ Ｐゴシック"/>
                <a:cs typeface="ＭＳ Ｐゴシック"/>
              </a:endParaRPr>
            </a:p>
          </p:txBody>
        </p:sp>
      </p:grpSp>
      <p:sp>
        <p:nvSpPr>
          <p:cNvPr id="21554" name="Text Box 32"/>
          <p:cNvSpPr txBox="1">
            <a:spLocks noChangeArrowheads="1"/>
          </p:cNvSpPr>
          <p:nvPr/>
        </p:nvSpPr>
        <p:spPr bwMode="auto">
          <a:xfrm>
            <a:off x="5435600" y="5651136"/>
            <a:ext cx="9286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rgbClr val="0070C0"/>
                </a:solidFill>
                <a:ea typeface="ＭＳ Ｐゴシック"/>
                <a:cs typeface="ＭＳ Ｐゴシック"/>
              </a:rPr>
              <a:t>cotunnite-like</a:t>
            </a:r>
            <a:endParaRPr lang="de-DE" altLang="en-US" sz="1000">
              <a:solidFill>
                <a:srgbClr val="0070C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1555" name="Text Box 33"/>
          <p:cNvSpPr txBox="1">
            <a:spLocks noChangeArrowheads="1"/>
          </p:cNvSpPr>
          <p:nvPr/>
        </p:nvSpPr>
        <p:spPr bwMode="auto">
          <a:xfrm>
            <a:off x="4716463" y="5074873"/>
            <a:ext cx="20177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000">
                <a:solidFill>
                  <a:srgbClr val="0070C0"/>
                </a:solidFill>
                <a:ea typeface="ＭＳ Ｐゴシック"/>
                <a:cs typeface="ＭＳ Ｐゴシック"/>
              </a:rPr>
              <a:t>high-pressure phase (known)</a:t>
            </a:r>
            <a:endParaRPr lang="de-DE" altLang="en-US" sz="1000">
              <a:solidFill>
                <a:srgbClr val="0070C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1556" name="Text Box 34"/>
          <p:cNvSpPr txBox="1">
            <a:spLocks noChangeArrowheads="1"/>
          </p:cNvSpPr>
          <p:nvPr/>
        </p:nvSpPr>
        <p:spPr bwMode="auto">
          <a:xfrm>
            <a:off x="7812088" y="5579698"/>
            <a:ext cx="949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rgbClr val="0070C0"/>
                </a:solidFill>
                <a:ea typeface="ＭＳ Ｐゴシック"/>
                <a:cs typeface="ＭＳ Ｐゴシック"/>
              </a:rPr>
              <a:t>defect-fluorite</a:t>
            </a:r>
            <a:endParaRPr lang="de-DE" altLang="en-US" sz="1000">
              <a:solidFill>
                <a:srgbClr val="0070C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1533" name="Rectangle 2"/>
          <p:cNvSpPr>
            <a:spLocks noChangeArrowheads="1"/>
          </p:cNvSpPr>
          <p:nvPr/>
        </p:nvSpPr>
        <p:spPr bwMode="auto">
          <a:xfrm>
            <a:off x="4572000" y="3212976"/>
            <a:ext cx="4251325" cy="1464121"/>
          </a:xfrm>
          <a:prstGeom prst="rect">
            <a:avLst/>
          </a:prstGeom>
          <a:solidFill>
            <a:srgbClr val="FFFFCC">
              <a:alpha val="14117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ea typeface="ＭＳ Ｐゴシック"/>
              <a:cs typeface="ＭＳ Ｐゴシック"/>
            </a:endParaRPr>
          </a:p>
        </p:txBody>
      </p:sp>
      <p:sp>
        <p:nvSpPr>
          <p:cNvPr id="21535" name="Text Box 13"/>
          <p:cNvSpPr txBox="1">
            <a:spLocks noChangeArrowheads="1"/>
          </p:cNvSpPr>
          <p:nvPr/>
        </p:nvSpPr>
        <p:spPr bwMode="auto">
          <a:xfrm>
            <a:off x="4536950" y="3286513"/>
            <a:ext cx="46070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600" b="1" dirty="0">
                <a:solidFill>
                  <a:srgbClr val="0000CC"/>
                </a:solidFill>
                <a:ea typeface="ＭＳ Ｐゴシック"/>
                <a:cs typeface="ＭＳ Ｐゴシック"/>
              </a:rPr>
              <a:t>ions + pressure (202 </a:t>
            </a:r>
            <a:r>
              <a:rPr lang="en-US" altLang="en-US" sz="1600" b="1" dirty="0" err="1">
                <a:solidFill>
                  <a:srgbClr val="0000CC"/>
                </a:solidFill>
                <a:ea typeface="ＭＳ Ｐゴシック"/>
                <a:cs typeface="ＭＳ Ｐゴシック"/>
              </a:rPr>
              <a:t>kbar</a:t>
            </a:r>
            <a:r>
              <a:rPr lang="en-US" altLang="en-US" sz="1600" b="1" dirty="0">
                <a:solidFill>
                  <a:srgbClr val="0000CC"/>
                </a:solidFill>
                <a:ea typeface="ＭＳ Ｐゴシック"/>
                <a:cs typeface="ＭＳ Ｐゴシック"/>
              </a:rPr>
              <a:t>) </a:t>
            </a:r>
            <a:r>
              <a:rPr lang="en-US" altLang="en-US" sz="1600" b="1" dirty="0">
                <a:solidFill>
                  <a:srgbClr val="0000CC"/>
                </a:solidFill>
                <a:ea typeface="ＭＳ Ｐゴシック"/>
                <a:cs typeface="ＭＳ Ｐゴシック"/>
                <a:sym typeface="Wingdings" pitchFamily="2" charset="2"/>
              </a:rPr>
              <a:t> </a:t>
            </a:r>
            <a:r>
              <a:rPr lang="de-DE" altLang="en-US" sz="1600" b="1" dirty="0">
                <a:solidFill>
                  <a:srgbClr val="0000CC"/>
                </a:solidFill>
                <a:ea typeface="ＭＳ Ｐゴシック"/>
                <a:cs typeface="ＭＳ Ｐゴシック"/>
                <a:sym typeface="Wingdings" pitchFamily="2" charset="2"/>
              </a:rPr>
              <a:t>Gd</a:t>
            </a:r>
            <a:r>
              <a:rPr lang="de-DE" altLang="en-US" sz="1600" b="1" baseline="-25000" dirty="0">
                <a:solidFill>
                  <a:srgbClr val="0000CC"/>
                </a:solidFill>
                <a:ea typeface="ＭＳ Ｐゴシック"/>
                <a:cs typeface="ＭＳ Ｐゴシック"/>
                <a:sym typeface="Wingdings" pitchFamily="2" charset="2"/>
              </a:rPr>
              <a:t>2</a:t>
            </a:r>
            <a:r>
              <a:rPr lang="de-DE" altLang="en-US" sz="1600" b="1" dirty="0">
                <a:solidFill>
                  <a:srgbClr val="0000CC"/>
                </a:solidFill>
                <a:ea typeface="ＭＳ Ｐゴシック"/>
                <a:cs typeface="ＭＳ Ｐゴシック"/>
                <a:sym typeface="Wingdings" pitchFamily="2" charset="2"/>
              </a:rPr>
              <a:t>Zr</a:t>
            </a:r>
            <a:r>
              <a:rPr lang="de-DE" altLang="en-US" sz="1600" b="1" baseline="-25000" dirty="0">
                <a:solidFill>
                  <a:srgbClr val="0000CC"/>
                </a:solidFill>
                <a:ea typeface="ＭＳ Ｐゴシック"/>
                <a:cs typeface="ＭＳ Ｐゴシック"/>
                <a:sym typeface="Wingdings" pitchFamily="2" charset="2"/>
              </a:rPr>
              <a:t>2</a:t>
            </a:r>
            <a:r>
              <a:rPr lang="de-DE" altLang="en-US" sz="1600" b="1" dirty="0">
                <a:solidFill>
                  <a:srgbClr val="0000CC"/>
                </a:solidFill>
                <a:ea typeface="ＭＳ Ｐゴシック"/>
                <a:cs typeface="ＭＳ Ｐゴシック"/>
                <a:sym typeface="Wingdings" pitchFamily="2" charset="2"/>
              </a:rPr>
              <a:t>O</a:t>
            </a:r>
            <a:r>
              <a:rPr lang="de-DE" altLang="en-US" sz="1600" b="1" baseline="-25000" dirty="0">
                <a:solidFill>
                  <a:srgbClr val="0000CC"/>
                </a:solidFill>
                <a:ea typeface="ＭＳ Ｐゴシック"/>
                <a:cs typeface="ＭＳ Ｐゴシック"/>
                <a:sym typeface="Wingdings" pitchFamily="2" charset="2"/>
              </a:rPr>
              <a:t>7</a:t>
            </a:r>
            <a:r>
              <a:rPr lang="de-DE" altLang="en-US" sz="1600" b="1" dirty="0">
                <a:solidFill>
                  <a:srgbClr val="0000CC"/>
                </a:solidFill>
                <a:ea typeface="ＭＳ Ｐゴシック"/>
                <a:cs typeface="ＭＳ Ｐゴシック"/>
                <a:sym typeface="Wingdings" pitchFamily="2" charset="2"/>
              </a:rPr>
              <a:t> </a:t>
            </a:r>
            <a:r>
              <a:rPr lang="de-DE" altLang="en-US" sz="1600" b="1" dirty="0" err="1">
                <a:solidFill>
                  <a:srgbClr val="0000CC"/>
                </a:solidFill>
                <a:ea typeface="ＭＳ Ｐゴシック"/>
                <a:cs typeface="ＭＳ Ｐゴシック"/>
                <a:sym typeface="Wingdings" pitchFamily="2" charset="2"/>
              </a:rPr>
              <a:t>pyrochlore</a:t>
            </a:r>
            <a:endParaRPr lang="de-DE" altLang="en-US" sz="1600" b="1" dirty="0">
              <a:solidFill>
                <a:srgbClr val="0000CC"/>
              </a:solidFill>
              <a:ea typeface="ＭＳ Ｐゴシック"/>
              <a:cs typeface="ＭＳ Ｐゴシック"/>
              <a:sym typeface="Wingdings" pitchFamily="2" charset="2"/>
            </a:endParaRPr>
          </a:p>
        </p:txBody>
      </p:sp>
      <p:pic>
        <p:nvPicPr>
          <p:cNvPr id="21537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1063" y="3659510"/>
            <a:ext cx="16843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38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43738" y="3662685"/>
            <a:ext cx="1692275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39" name="Text Box 17"/>
          <p:cNvSpPr txBox="1">
            <a:spLocks noChangeArrowheads="1"/>
          </p:cNvSpPr>
          <p:nvPr/>
        </p:nvSpPr>
        <p:spPr bwMode="auto">
          <a:xfrm>
            <a:off x="7683500" y="3629347"/>
            <a:ext cx="1074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000" b="1">
                <a:solidFill>
                  <a:srgbClr val="FF0000"/>
                </a:solidFill>
                <a:ea typeface="ＭＳ Ｐゴシック"/>
                <a:cs typeface="ＭＳ Ｐゴシック"/>
              </a:rPr>
              <a:t>new  unknown</a:t>
            </a:r>
          </a:p>
          <a:p>
            <a:r>
              <a:rPr lang="en-US" altLang="en-US" sz="1000" b="1">
                <a:solidFill>
                  <a:srgbClr val="FF0000"/>
                </a:solidFill>
                <a:ea typeface="ＭＳ Ｐゴシック"/>
                <a:cs typeface="ＭＳ Ｐゴシック"/>
              </a:rPr>
              <a:t>stable  phase</a:t>
            </a:r>
            <a:endParaRPr lang="de-DE" altLang="en-US" sz="1000" b="1">
              <a:solidFill>
                <a:srgbClr val="FF0000"/>
              </a:solidFill>
              <a:ea typeface="ＭＳ Ｐゴシック"/>
              <a:cs typeface="ＭＳ Ｐゴシック"/>
            </a:endParaRP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6399213" y="3827785"/>
            <a:ext cx="736600" cy="614362"/>
            <a:chOff x="3692" y="2790"/>
            <a:chExt cx="592" cy="494"/>
          </a:xfrm>
        </p:grpSpPr>
        <p:sp>
          <p:nvSpPr>
            <p:cNvPr id="21541" name="Line 19"/>
            <p:cNvSpPr>
              <a:spLocks noChangeShapeType="1"/>
            </p:cNvSpPr>
            <p:nvPr/>
          </p:nvSpPr>
          <p:spPr bwMode="auto">
            <a:xfrm flipV="1">
              <a:off x="3742" y="3020"/>
              <a:ext cx="409" cy="5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542" name="Text Box 20"/>
            <p:cNvSpPr txBox="1">
              <a:spLocks noChangeArrowheads="1"/>
            </p:cNvSpPr>
            <p:nvPr/>
          </p:nvSpPr>
          <p:spPr bwMode="auto">
            <a:xfrm>
              <a:off x="3692" y="2790"/>
              <a:ext cx="433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200" b="1">
                  <a:solidFill>
                    <a:srgbClr val="008000"/>
                  </a:solidFill>
                  <a:ea typeface="ＭＳ Ｐゴシック"/>
                  <a:cs typeface="ＭＳ Ｐゴシック"/>
                </a:rPr>
                <a:t>relax</a:t>
              </a:r>
              <a:endParaRPr lang="de-DE" altLang="en-US" sz="1200" b="1">
                <a:solidFill>
                  <a:srgbClr val="008000"/>
                </a:solidFill>
                <a:ea typeface="ＭＳ Ｐゴシック"/>
                <a:cs typeface="ＭＳ Ｐゴシック"/>
              </a:endParaRPr>
            </a:p>
          </p:txBody>
        </p:sp>
        <p:sp>
          <p:nvSpPr>
            <p:cNvPr id="21543" name="Text Box 21"/>
            <p:cNvSpPr txBox="1">
              <a:spLocks noChangeArrowheads="1"/>
            </p:cNvSpPr>
            <p:nvPr/>
          </p:nvSpPr>
          <p:spPr bwMode="auto">
            <a:xfrm>
              <a:off x="3692" y="3063"/>
              <a:ext cx="59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200" b="1">
                  <a:solidFill>
                    <a:srgbClr val="008000"/>
                  </a:solidFill>
                  <a:ea typeface="ＭＳ Ｐゴシック"/>
                  <a:cs typeface="ＭＳ Ｐゴシック"/>
                </a:rPr>
                <a:t>to 1 bar</a:t>
              </a:r>
              <a:endParaRPr lang="de-DE" altLang="en-US" sz="1200" b="1">
                <a:solidFill>
                  <a:srgbClr val="008000"/>
                </a:solidFill>
                <a:ea typeface="ＭＳ Ｐゴシック"/>
                <a:cs typeface="ＭＳ Ｐゴシック"/>
              </a:endParaRPr>
            </a:p>
          </p:txBody>
        </p:sp>
      </p:grpSp>
      <p:sp>
        <p:nvSpPr>
          <p:cNvPr id="21544" name="Text Box 22"/>
          <p:cNvSpPr txBox="1">
            <a:spLocks noChangeArrowheads="1"/>
          </p:cNvSpPr>
          <p:nvPr/>
        </p:nvSpPr>
        <p:spPr bwMode="auto">
          <a:xfrm>
            <a:off x="4652665" y="3643784"/>
            <a:ext cx="17891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000">
                <a:solidFill>
                  <a:srgbClr val="0070C0"/>
                </a:solidFill>
                <a:ea typeface="ＭＳ Ｐゴシック"/>
                <a:cs typeface="ＭＳ Ｐゴシック"/>
              </a:rPr>
              <a:t>high-pressure phase (known)</a:t>
            </a:r>
            <a:endParaRPr lang="de-DE" altLang="en-US" sz="1000">
              <a:solidFill>
                <a:srgbClr val="0070C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1557" name="Text Box 35"/>
          <p:cNvSpPr txBox="1">
            <a:spLocks noChangeArrowheads="1"/>
          </p:cNvSpPr>
          <p:nvPr/>
        </p:nvSpPr>
        <p:spPr bwMode="auto">
          <a:xfrm>
            <a:off x="5364163" y="3900810"/>
            <a:ext cx="9286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rgbClr val="0070C0"/>
                </a:solidFill>
                <a:ea typeface="ＭＳ Ｐゴシック"/>
                <a:cs typeface="ＭＳ Ｐゴシック"/>
              </a:rPr>
              <a:t>cotunnite-like</a:t>
            </a:r>
            <a:endParaRPr lang="de-DE" altLang="en-US" sz="1000">
              <a:solidFill>
                <a:srgbClr val="0070C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feld 5"/>
          <p:cNvSpPr txBox="1">
            <a:spLocks noChangeArrowheads="1"/>
          </p:cNvSpPr>
          <p:nvPr/>
        </p:nvSpPr>
        <p:spPr bwMode="auto">
          <a:xfrm>
            <a:off x="598488" y="146381"/>
            <a:ext cx="7934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cs typeface="Arial" charset="0"/>
              </a:rPr>
              <a:t>Cross-Linking with other Helmholtz Programs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444064"/>
            <a:ext cx="2635250" cy="3527425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33796" name="Textfeld 3"/>
          <p:cNvSpPr txBox="1">
            <a:spLocks noChangeArrowheads="1"/>
          </p:cNvSpPr>
          <p:nvPr/>
        </p:nvSpPr>
        <p:spPr bwMode="auto">
          <a:xfrm>
            <a:off x="6242509" y="1178750"/>
            <a:ext cx="2739981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C00000"/>
                </a:solidFill>
                <a:cs typeface="Arial" charset="0"/>
              </a:rPr>
              <a:t>Climate </a:t>
            </a:r>
            <a:r>
              <a:rPr lang="en-US" b="1" dirty="0" smtClean="0">
                <a:solidFill>
                  <a:srgbClr val="C00000"/>
                </a:solidFill>
                <a:cs typeface="Arial" charset="0"/>
              </a:rPr>
              <a:t>Initiative</a:t>
            </a:r>
          </a:p>
          <a:p>
            <a:r>
              <a:rPr lang="en-US" sz="1200" b="1" dirty="0" smtClean="0">
                <a:solidFill>
                  <a:srgbClr val="0070C0"/>
                </a:solidFill>
                <a:cs typeface="Arial" charset="0"/>
              </a:rPr>
              <a:t>AWI, FZJ, GEOMAR; HZG, KIT, UFZ</a:t>
            </a:r>
            <a:br>
              <a:rPr lang="en-US" sz="1200" b="1" dirty="0" smtClean="0">
                <a:solidFill>
                  <a:srgbClr val="0070C0"/>
                </a:solidFill>
                <a:cs typeface="Arial" charset="0"/>
              </a:rPr>
            </a:br>
            <a:r>
              <a:rPr lang="en-US" sz="1200" b="1" dirty="0" smtClean="0">
                <a:solidFill>
                  <a:srgbClr val="0070C0"/>
                </a:solidFill>
                <a:cs typeface="Arial" charset="0"/>
              </a:rPr>
              <a:t>(</a:t>
            </a:r>
            <a:r>
              <a:rPr lang="en-US" sz="1200" b="1" dirty="0" smtClean="0">
                <a:solidFill>
                  <a:srgbClr val="0070C0"/>
                </a:solidFill>
                <a:cs typeface="Arial" charset="0"/>
                <a:sym typeface="Symbol"/>
              </a:rPr>
              <a:t> Associated: HZDR) </a:t>
            </a:r>
            <a:r>
              <a:rPr lang="en-US" sz="1200" b="1" dirty="0" smtClean="0">
                <a:solidFill>
                  <a:srgbClr val="0070C0"/>
                </a:solidFill>
                <a:cs typeface="Arial" charset="0"/>
              </a:rPr>
              <a:t> </a:t>
            </a:r>
            <a:endParaRPr lang="en-US" sz="1200" b="1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33797" name="Textfeld 8"/>
          <p:cNvSpPr txBox="1">
            <a:spLocks noChangeArrowheads="1"/>
          </p:cNvSpPr>
          <p:nvPr/>
        </p:nvSpPr>
        <p:spPr bwMode="auto">
          <a:xfrm>
            <a:off x="3685640" y="1178750"/>
            <a:ext cx="223651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C00000"/>
                </a:solidFill>
                <a:cs typeface="Arial" charset="0"/>
              </a:rPr>
              <a:t>Mineral </a:t>
            </a:r>
            <a:r>
              <a:rPr lang="en-US" b="1" dirty="0" smtClean="0">
                <a:solidFill>
                  <a:srgbClr val="C00000"/>
                </a:solidFill>
                <a:cs typeface="Arial" charset="0"/>
              </a:rPr>
              <a:t>Resources</a:t>
            </a:r>
          </a:p>
          <a:p>
            <a:r>
              <a:rPr lang="en-US" sz="1200" b="1" dirty="0" smtClean="0">
                <a:solidFill>
                  <a:srgbClr val="0070C0"/>
                </a:solidFill>
                <a:cs typeface="Arial" charset="0"/>
              </a:rPr>
              <a:t>GEOMAR, HZDR</a:t>
            </a:r>
            <a:endParaRPr lang="en-US" sz="1200" b="1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33798" name="Textfeld 9"/>
          <p:cNvSpPr txBox="1">
            <a:spLocks noChangeArrowheads="1"/>
          </p:cNvSpPr>
          <p:nvPr/>
        </p:nvSpPr>
        <p:spPr bwMode="auto">
          <a:xfrm>
            <a:off x="139072" y="1178750"/>
            <a:ext cx="3011337" cy="86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cs typeface="Arial" charset="0"/>
              </a:rPr>
              <a:t>Energy </a:t>
            </a:r>
            <a:r>
              <a:rPr lang="en-US" b="1" dirty="0">
                <a:solidFill>
                  <a:srgbClr val="C00000"/>
                </a:solidFill>
                <a:cs typeface="Arial" charset="0"/>
              </a:rPr>
              <a:t>Materials </a:t>
            </a:r>
          </a:p>
          <a:p>
            <a:pPr>
              <a:spcAft>
                <a:spcPts val="300"/>
              </a:spcAft>
            </a:pPr>
            <a:r>
              <a:rPr lang="en-US" b="1" dirty="0">
                <a:solidFill>
                  <a:srgbClr val="C00000"/>
                </a:solidFill>
                <a:cs typeface="Arial" charset="0"/>
              </a:rPr>
              <a:t>Characterization </a:t>
            </a:r>
            <a:r>
              <a:rPr lang="en-US" b="1" dirty="0" smtClean="0">
                <a:solidFill>
                  <a:srgbClr val="C00000"/>
                </a:solidFill>
                <a:cs typeface="Arial" charset="0"/>
              </a:rPr>
              <a:t>Platform</a:t>
            </a:r>
          </a:p>
          <a:p>
            <a:pPr>
              <a:spcAft>
                <a:spcPts val="600"/>
              </a:spcAft>
            </a:pPr>
            <a:r>
              <a:rPr lang="en-US" sz="1200" b="1" dirty="0" smtClean="0">
                <a:solidFill>
                  <a:srgbClr val="0070C0"/>
                </a:solidFill>
                <a:cs typeface="Arial" charset="0"/>
              </a:rPr>
              <a:t>DESY, DLR, FZJ, HZB, HZDR, HZG, KIT</a:t>
            </a:r>
            <a:endParaRPr lang="en-US" sz="1200" b="1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33799" name="Textfeld 4"/>
          <p:cNvSpPr txBox="1">
            <a:spLocks noChangeArrowheads="1"/>
          </p:cNvSpPr>
          <p:nvPr/>
        </p:nvSpPr>
        <p:spPr bwMode="auto">
          <a:xfrm>
            <a:off x="150003" y="6035170"/>
            <a:ext cx="2853666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smtClean="0">
                <a:cs typeface="Arial" charset="0"/>
              </a:rPr>
              <a:t>Materials characterization by </a:t>
            </a:r>
            <a:br>
              <a:rPr lang="en-US" sz="1600" smtClean="0">
                <a:cs typeface="Arial" charset="0"/>
              </a:rPr>
            </a:br>
            <a:r>
              <a:rPr lang="en-US" sz="1600" smtClean="0">
                <a:cs typeface="Arial" charset="0"/>
              </a:rPr>
              <a:t>by frontier techniques</a:t>
            </a:r>
            <a:endParaRPr lang="en-US" sz="1600">
              <a:cs typeface="Arial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b="2260"/>
          <a:stretch/>
        </p:blipFill>
        <p:spPr bwMode="auto">
          <a:xfrm>
            <a:off x="6244628" y="2408703"/>
            <a:ext cx="2606573" cy="3551709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33801" name="Textfeld 12"/>
          <p:cNvSpPr txBox="1">
            <a:spLocks noChangeArrowheads="1"/>
          </p:cNvSpPr>
          <p:nvPr/>
        </p:nvSpPr>
        <p:spPr bwMode="auto">
          <a:xfrm>
            <a:off x="6234873" y="6031921"/>
            <a:ext cx="2522538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cs typeface="Arial" charset="0"/>
              </a:rPr>
              <a:t>AMS methods applied for </a:t>
            </a:r>
            <a:br>
              <a:rPr lang="en-US" sz="1600">
                <a:cs typeface="Arial" charset="0"/>
              </a:rPr>
            </a:br>
            <a:r>
              <a:rPr lang="en-US" sz="1600">
                <a:cs typeface="Arial" charset="0"/>
              </a:rPr>
              <a:t>climate and environment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34722" y="3133781"/>
            <a:ext cx="2355850" cy="2844975"/>
          </a:xfrm>
          <a:prstGeom prst="rect">
            <a:avLst/>
          </a:prstGeom>
          <a:noFill/>
          <a:ln w="38100">
            <a:solidFill>
              <a:srgbClr val="DDD9C3"/>
            </a:solidFill>
            <a:miter lim="800000"/>
            <a:headEnd/>
            <a:tailEnd/>
          </a:ln>
        </p:spPr>
      </p:pic>
      <p:sp>
        <p:nvSpPr>
          <p:cNvPr id="33803" name="Textfeld 15"/>
          <p:cNvSpPr txBox="1">
            <a:spLocks noChangeArrowheads="1"/>
          </p:cNvSpPr>
          <p:nvPr/>
        </p:nvSpPr>
        <p:spPr bwMode="auto">
          <a:xfrm>
            <a:off x="3265488" y="6039297"/>
            <a:ext cx="27717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cs typeface="Arial" charset="0"/>
              </a:rPr>
              <a:t>New IBA approaches for fast</a:t>
            </a:r>
            <a:br>
              <a:rPr lang="en-US" sz="1600">
                <a:cs typeface="Arial" charset="0"/>
              </a:rPr>
            </a:br>
            <a:r>
              <a:rPr lang="en-US" sz="1600">
                <a:cs typeface="Arial" charset="0"/>
              </a:rPr>
              <a:t>detection of trace elements </a:t>
            </a:r>
          </a:p>
        </p:txBody>
      </p:sp>
      <p:pic>
        <p:nvPicPr>
          <p:cNvPr id="33808" name="Picture 6" descr="http://upload.wikimedia.org/wikipedia/commons/thumb/5/5c/BMBF_Logo.svg/756px-BMBF_Logo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8684" y="2332291"/>
            <a:ext cx="1223963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1174185" y="5621858"/>
            <a:ext cx="1701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>
                <a:solidFill>
                  <a:schemeClr val="bg1"/>
                </a:solidFill>
              </a:rPr>
              <a:t>Ion microscopy</a:t>
            </a:r>
            <a:endParaRPr lang="en-GB" sz="1600" b="1">
              <a:solidFill>
                <a:schemeClr val="bg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60669" y="773705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70C0"/>
                </a:solidFill>
              </a:rPr>
              <a:t>Helmholtz Infrastructure</a:t>
            </a:r>
            <a:endParaRPr lang="en-GB" sz="2000" b="1" dirty="0">
              <a:solidFill>
                <a:srgbClr val="0070C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3650782" y="818710"/>
            <a:ext cx="4809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70C0"/>
                </a:solidFill>
              </a:rPr>
              <a:t>Helmholtz CP </a:t>
            </a:r>
            <a:r>
              <a:rPr lang="de-DE" sz="2000" b="1" dirty="0" err="1" smtClean="0">
                <a:solidFill>
                  <a:srgbClr val="0070C0"/>
                </a:solidFill>
              </a:rPr>
              <a:t>Activities</a:t>
            </a:r>
            <a:r>
              <a:rPr lang="de-DE" sz="2000" b="1" dirty="0" smtClean="0">
                <a:solidFill>
                  <a:srgbClr val="0070C0"/>
                </a:solidFill>
              </a:rPr>
              <a:t> </a:t>
            </a:r>
            <a:r>
              <a:rPr lang="de-DE" sz="2000" b="1" dirty="0" err="1" smtClean="0">
                <a:solidFill>
                  <a:srgbClr val="0070C0"/>
                </a:solidFill>
              </a:rPr>
              <a:t>and</a:t>
            </a:r>
            <a:r>
              <a:rPr lang="de-DE" sz="2000" b="1" dirty="0" smtClean="0">
                <a:solidFill>
                  <a:srgbClr val="0070C0"/>
                </a:solidFill>
              </a:rPr>
              <a:t> Initiatives</a:t>
            </a:r>
            <a:endParaRPr lang="en-GB" sz="2000" b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657" y="2224198"/>
            <a:ext cx="1002548" cy="80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feld 25"/>
          <p:cNvSpPr txBox="1"/>
          <p:nvPr/>
        </p:nvSpPr>
        <p:spPr>
          <a:xfrm>
            <a:off x="6427294" y="5621139"/>
            <a:ext cx="2403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>
                <a:solidFill>
                  <a:schemeClr val="bg1"/>
                </a:solidFill>
              </a:rPr>
              <a:t>AMS endstation @ IBC</a:t>
            </a:r>
            <a:endParaRPr lang="en-GB" sz="1600" b="1">
              <a:solidFill>
                <a:schemeClr val="bg1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4651814" y="3137776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b="1" smtClean="0">
                <a:solidFill>
                  <a:schemeClr val="bg1"/>
                </a:solidFill>
              </a:rPr>
              <a:t>Mineral</a:t>
            </a:r>
          </a:p>
          <a:p>
            <a:pPr algn="r"/>
            <a:r>
              <a:rPr lang="de-DE" sz="1600" b="1" smtClean="0">
                <a:solidFill>
                  <a:schemeClr val="bg1"/>
                </a:solidFill>
              </a:rPr>
              <a:t>Analytics</a:t>
            </a:r>
            <a:endParaRPr lang="en-GB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000" tIns="46800" rIns="90000" bIns="46800"/>
          <a:lstStyle/>
          <a:p>
            <a:pPr algn="ctr" defTabSz="449263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mtClean="0"/>
              <a:t>Hot Dense Plasmas</a:t>
            </a:r>
          </a:p>
        </p:txBody>
      </p:sp>
      <p:sp>
        <p:nvSpPr>
          <p:cNvPr id="230415" name="Text Box 14"/>
          <p:cNvSpPr txBox="1">
            <a:spLocks noChangeArrowheads="1"/>
          </p:cNvSpPr>
          <p:nvPr/>
        </p:nvSpPr>
        <p:spPr bwMode="auto">
          <a:xfrm>
            <a:off x="6081713" y="5751513"/>
            <a:ext cx="173513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en-GB" sz="1600" dirty="0" smtClean="0">
                <a:solidFill>
                  <a:srgbClr val="000000"/>
                </a:solidFill>
                <a:latin typeface="+mn-lt"/>
                <a:ea typeface="ＭＳ Ｐゴシック" pitchFamily="34" charset="-128"/>
                <a:cs typeface="Arial" pitchFamily="34" charset="0"/>
              </a:rPr>
              <a:t>Particles / cm</a:t>
            </a:r>
            <a:r>
              <a:rPr lang="en-GB" sz="1600" baseline="30000" dirty="0" smtClean="0">
                <a:solidFill>
                  <a:srgbClr val="000000"/>
                </a:solidFill>
                <a:latin typeface="+mn-lt"/>
                <a:ea typeface="ＭＳ Ｐゴシック" pitchFamily="34" charset="-128"/>
                <a:cs typeface="Arial" pitchFamily="34" charset="0"/>
              </a:rPr>
              <a:t>-3</a:t>
            </a:r>
            <a:endParaRPr lang="en-GB" sz="1600" dirty="0">
              <a:solidFill>
                <a:srgbClr val="000000"/>
              </a:solidFill>
              <a:latin typeface="+mn-lt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6084" name="Text Box 7"/>
          <p:cNvSpPr txBox="1">
            <a:spLocks noChangeArrowheads="1"/>
          </p:cNvSpPr>
          <p:nvPr/>
        </p:nvSpPr>
        <p:spPr bwMode="auto">
          <a:xfrm rot="-5400000">
            <a:off x="229395" y="2409031"/>
            <a:ext cx="22907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 hangingPunct="0"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  <a:ea typeface="ＭＳ Ｐゴシック"/>
                <a:cs typeface="Arial" pitchFamily="34" charset="0"/>
              </a:rPr>
              <a:t>Temperature </a:t>
            </a:r>
            <a:r>
              <a:rPr lang="en-GB" sz="1600">
                <a:solidFill>
                  <a:srgbClr val="000000"/>
                </a:solidFill>
                <a:ea typeface="ＭＳ Ｐゴシック"/>
                <a:cs typeface="Arial" pitchFamily="34" charset="0"/>
              </a:rPr>
              <a:t> [eV]</a:t>
            </a:r>
          </a:p>
        </p:txBody>
      </p:sp>
      <p:pic>
        <p:nvPicPr>
          <p:cNvPr id="4608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775" y="1128713"/>
            <a:ext cx="632777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Oval 16"/>
          <p:cNvSpPr>
            <a:spLocks noChangeArrowheads="1"/>
          </p:cNvSpPr>
          <p:nvPr/>
        </p:nvSpPr>
        <p:spPr bwMode="auto">
          <a:xfrm rot="-1860000">
            <a:off x="3124200" y="2865438"/>
            <a:ext cx="2776538" cy="1663700"/>
          </a:xfrm>
          <a:prstGeom prst="ellipse">
            <a:avLst/>
          </a:prstGeom>
          <a:gradFill rotWithShape="0">
            <a:gsLst>
              <a:gs pos="0">
                <a:srgbClr val="009999"/>
              </a:gs>
              <a:gs pos="100000">
                <a:srgbClr val="C0FF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 sz="160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4608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3950" y="1446213"/>
            <a:ext cx="965200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Text Box 10"/>
          <p:cNvSpPr txBox="1">
            <a:spLocks noChangeArrowheads="1"/>
          </p:cNvSpPr>
          <p:nvPr/>
        </p:nvSpPr>
        <p:spPr bwMode="auto">
          <a:xfrm>
            <a:off x="6061075" y="4597400"/>
            <a:ext cx="795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 hangingPunct="0"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ea typeface="ＭＳ Ｐゴシック"/>
                <a:cs typeface="Arial" pitchFamily="34" charset="0"/>
              </a:rPr>
              <a:t>Jupiter</a:t>
            </a:r>
          </a:p>
        </p:txBody>
      </p:sp>
      <p:sp>
        <p:nvSpPr>
          <p:cNvPr id="46089" name="Text Box 17"/>
          <p:cNvSpPr txBox="1">
            <a:spLocks noChangeArrowheads="1"/>
          </p:cNvSpPr>
          <p:nvPr/>
        </p:nvSpPr>
        <p:spPr bwMode="auto">
          <a:xfrm>
            <a:off x="3663950" y="3519488"/>
            <a:ext cx="7874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defTabSz="449263" hangingPunct="0">
              <a:buClr>
                <a:srgbClr val="00808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8080"/>
                </a:solidFill>
                <a:ea typeface="ＭＳ Ｐゴシック"/>
                <a:cs typeface="Arial" pitchFamily="34" charset="0"/>
              </a:rPr>
              <a:t>Laser</a:t>
            </a:r>
          </a:p>
          <a:p>
            <a:pPr algn="ctr" defTabSz="449263" hangingPunct="0">
              <a:buClr>
                <a:srgbClr val="00808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8080"/>
                </a:solidFill>
                <a:ea typeface="ＭＳ Ｐゴシック"/>
                <a:cs typeface="Arial" pitchFamily="34" charset="0"/>
              </a:rPr>
              <a:t>Heating</a:t>
            </a:r>
          </a:p>
        </p:txBody>
      </p:sp>
      <p:sp>
        <p:nvSpPr>
          <p:cNvPr id="46090" name="Text Box 11"/>
          <p:cNvSpPr txBox="1">
            <a:spLocks noChangeArrowheads="1"/>
          </p:cNvSpPr>
          <p:nvPr/>
        </p:nvSpPr>
        <p:spPr bwMode="auto">
          <a:xfrm>
            <a:off x="3025775" y="4902200"/>
            <a:ext cx="1292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 hangingPunct="0"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ea typeface="ＭＳ Ｐゴシック"/>
                <a:cs typeface="Arial" pitchFamily="34" charset="0"/>
              </a:rPr>
              <a:t>Sun Surface</a:t>
            </a:r>
          </a:p>
        </p:txBody>
      </p:sp>
      <p:sp>
        <p:nvSpPr>
          <p:cNvPr id="46091" name="Text Box 12"/>
          <p:cNvSpPr txBox="1">
            <a:spLocks noChangeArrowheads="1"/>
          </p:cNvSpPr>
          <p:nvPr/>
        </p:nvSpPr>
        <p:spPr bwMode="auto">
          <a:xfrm>
            <a:off x="1957388" y="2147888"/>
            <a:ext cx="1657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 hangingPunct="0"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ea typeface="ＭＳ Ｐゴシック"/>
                <a:cs typeface="Arial" pitchFamily="34" charset="0"/>
              </a:rPr>
              <a:t>Magnetic Fusion</a:t>
            </a:r>
          </a:p>
        </p:txBody>
      </p:sp>
      <p:sp>
        <p:nvSpPr>
          <p:cNvPr id="46092" name="Text Box 13"/>
          <p:cNvSpPr txBox="1">
            <a:spLocks noChangeArrowheads="1"/>
          </p:cNvSpPr>
          <p:nvPr/>
        </p:nvSpPr>
        <p:spPr bwMode="auto">
          <a:xfrm>
            <a:off x="5505450" y="4816475"/>
            <a:ext cx="96678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 hangingPunct="0"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  <a:ea typeface="ＭＳ Ｐゴシック"/>
                <a:cs typeface="Arial" pitchFamily="34" charset="0"/>
              </a:rPr>
              <a:t>solid state</a:t>
            </a:r>
          </a:p>
          <a:p>
            <a:pPr defTabSz="449263" hangingPunct="0"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  <a:ea typeface="ＭＳ Ｐゴシック"/>
                <a:cs typeface="Arial" pitchFamily="34" charset="0"/>
              </a:rPr>
              <a:t>density</a:t>
            </a:r>
          </a:p>
        </p:txBody>
      </p:sp>
      <p:sp>
        <p:nvSpPr>
          <p:cNvPr id="46093" name="Text Box 18"/>
          <p:cNvSpPr txBox="1">
            <a:spLocks noChangeArrowheads="1"/>
          </p:cNvSpPr>
          <p:nvPr/>
        </p:nvSpPr>
        <p:spPr bwMode="auto">
          <a:xfrm>
            <a:off x="4100513" y="3573463"/>
            <a:ext cx="831850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 hangingPunct="0"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>
                <a:solidFill>
                  <a:srgbClr val="000000"/>
                </a:solidFill>
                <a:ea typeface="ＭＳ Ｐゴシック"/>
                <a:cs typeface="Arial" pitchFamily="34" charset="0"/>
              </a:rPr>
              <a:t>PHELIX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970588" y="1982788"/>
            <a:ext cx="1039812" cy="1260475"/>
            <a:chOff x="3547" y="1817"/>
            <a:chExt cx="558" cy="616"/>
          </a:xfrm>
        </p:grpSpPr>
        <p:sp>
          <p:nvSpPr>
            <p:cNvPr id="46115" name="Text Box 20"/>
            <p:cNvSpPr txBox="1">
              <a:spLocks noChangeArrowheads="1"/>
            </p:cNvSpPr>
            <p:nvPr/>
          </p:nvSpPr>
          <p:spPr bwMode="auto">
            <a:xfrm>
              <a:off x="3547" y="2252"/>
              <a:ext cx="558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449263" hangingPunct="0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  <a:ea typeface="ＭＳ Ｐゴシック"/>
                  <a:cs typeface="Arial" pitchFamily="34" charset="0"/>
                </a:rPr>
                <a:t>Sun Core</a:t>
              </a:r>
            </a:p>
          </p:txBody>
        </p:sp>
        <p:pic>
          <p:nvPicPr>
            <p:cNvPr id="46116" name="Picture 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15" y="1817"/>
              <a:ext cx="452" cy="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6095" name="Picture 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06763" y="4051300"/>
            <a:ext cx="82708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5557838" y="2039938"/>
            <a:ext cx="1062037" cy="795337"/>
            <a:chOff x="3326" y="1845"/>
            <a:chExt cx="570" cy="389"/>
          </a:xfrm>
        </p:grpSpPr>
        <p:sp>
          <p:nvSpPr>
            <p:cNvPr id="46113" name="Oval 24"/>
            <p:cNvSpPr>
              <a:spLocks noChangeArrowheads="1"/>
            </p:cNvSpPr>
            <p:nvPr/>
          </p:nvSpPr>
          <p:spPr bwMode="auto">
            <a:xfrm rot="-2100000">
              <a:off x="3326" y="1845"/>
              <a:ext cx="570" cy="368"/>
            </a:xfrm>
            <a:prstGeom prst="ellipse">
              <a:avLst/>
            </a:prstGeom>
            <a:gradFill rotWithShape="0">
              <a:gsLst>
                <a:gs pos="0">
                  <a:srgbClr val="FF8000"/>
                </a:gs>
                <a:gs pos="100000">
                  <a:srgbClr val="FFE1C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 sz="1600">
                <a:solidFill>
                  <a:srgbClr val="000000"/>
                </a:solidFill>
                <a:ea typeface="ＭＳ Ｐゴシック"/>
                <a:cs typeface="ＭＳ Ｐゴシック"/>
              </a:endParaRPr>
            </a:p>
          </p:txBody>
        </p:sp>
        <p:sp>
          <p:nvSpPr>
            <p:cNvPr id="46114" name="Text Box 25"/>
            <p:cNvSpPr txBox="1">
              <a:spLocks noChangeArrowheads="1"/>
            </p:cNvSpPr>
            <p:nvPr/>
          </p:nvSpPr>
          <p:spPr bwMode="auto">
            <a:xfrm>
              <a:off x="3397" y="1855"/>
              <a:ext cx="449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 defTabSz="449263" hangingPunct="0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>
                  <a:solidFill>
                    <a:srgbClr val="000000"/>
                  </a:solidFill>
                  <a:ea typeface="ＭＳ Ｐゴシック"/>
                  <a:cs typeface="Arial" pitchFamily="34" charset="0"/>
                </a:rPr>
                <a:t>Inertial  </a:t>
              </a:r>
            </a:p>
            <a:p>
              <a:pPr algn="ctr" defTabSz="449263" hangingPunct="0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>
                  <a:solidFill>
                    <a:srgbClr val="000000"/>
                  </a:solidFill>
                  <a:ea typeface="ＭＳ Ｐゴシック"/>
                  <a:cs typeface="Arial" pitchFamily="34" charset="0"/>
                </a:rPr>
                <a:t>Fusion  </a:t>
              </a:r>
            </a:p>
            <a:p>
              <a:pPr algn="ctr" defTabSz="449263" hangingPunct="0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>
                  <a:solidFill>
                    <a:srgbClr val="000000"/>
                  </a:solidFill>
                  <a:ea typeface="ＭＳ Ｐゴシック"/>
                  <a:cs typeface="Arial" pitchFamily="34" charset="0"/>
                </a:rPr>
                <a:t>Energy  </a:t>
              </a:r>
            </a:p>
          </p:txBody>
        </p:sp>
      </p:grpSp>
      <p:sp>
        <p:nvSpPr>
          <p:cNvPr id="46097" name="Oval 27"/>
          <p:cNvSpPr>
            <a:spLocks noChangeArrowheads="1"/>
          </p:cNvSpPr>
          <p:nvPr/>
        </p:nvSpPr>
        <p:spPr bwMode="auto">
          <a:xfrm>
            <a:off x="5214938" y="2578100"/>
            <a:ext cx="477837" cy="1557338"/>
          </a:xfrm>
          <a:prstGeom prst="ellipse">
            <a:avLst/>
          </a:prstGeom>
          <a:solidFill>
            <a:srgbClr val="99CCFF"/>
          </a:solidFill>
          <a:ln w="9360">
            <a:solidFill>
              <a:srgbClr val="99CC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 sz="160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6098" name="Text Box 29"/>
          <p:cNvSpPr txBox="1">
            <a:spLocks noChangeArrowheads="1"/>
          </p:cNvSpPr>
          <p:nvPr/>
        </p:nvSpPr>
        <p:spPr bwMode="auto">
          <a:xfrm>
            <a:off x="5257800" y="2743200"/>
            <a:ext cx="4032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5000" rIns="90000" bIns="45000"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  <a:ea typeface="ＭＳ Ｐゴシック"/>
                <a:cs typeface="Arial" pitchFamily="34" charset="0"/>
              </a:rPr>
              <a:t>   XFEL</a:t>
            </a:r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5260975" y="3084513"/>
            <a:ext cx="1106488" cy="1963737"/>
            <a:chOff x="3167" y="2356"/>
            <a:chExt cx="593" cy="959"/>
          </a:xfrm>
        </p:grpSpPr>
        <p:grpSp>
          <p:nvGrpSpPr>
            <p:cNvPr id="5" name="Group 31"/>
            <p:cNvGrpSpPr>
              <a:grpSpLocks/>
            </p:cNvGrpSpPr>
            <p:nvPr/>
          </p:nvGrpSpPr>
          <p:grpSpPr bwMode="auto">
            <a:xfrm>
              <a:off x="3167" y="2356"/>
              <a:ext cx="533" cy="959"/>
              <a:chOff x="3167" y="2356"/>
              <a:chExt cx="533" cy="959"/>
            </a:xfrm>
          </p:grpSpPr>
          <p:sp>
            <p:nvSpPr>
              <p:cNvPr id="46110" name="Oval 32"/>
              <p:cNvSpPr>
                <a:spLocks noChangeArrowheads="1"/>
              </p:cNvSpPr>
              <p:nvPr/>
            </p:nvSpPr>
            <p:spPr bwMode="auto">
              <a:xfrm rot="1740000">
                <a:off x="3313" y="2356"/>
                <a:ext cx="374" cy="959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C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de-DE" sz="1600">
                  <a:solidFill>
                    <a:srgbClr val="000000"/>
                  </a:solidFill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46111" name="Text Box 33"/>
              <p:cNvSpPr txBox="1">
                <a:spLocks noChangeArrowheads="1"/>
              </p:cNvSpPr>
              <p:nvPr/>
            </p:nvSpPr>
            <p:spPr bwMode="auto">
              <a:xfrm>
                <a:off x="3167" y="3008"/>
                <a:ext cx="383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defTabSz="449263" hangingPunct="0">
                  <a:buClr>
                    <a:srgbClr val="000000"/>
                  </a:buClr>
                  <a:buSzPct val="100000"/>
                  <a:buFont typeface="Arial" pitchFamily="34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200">
                    <a:solidFill>
                      <a:srgbClr val="000000"/>
                    </a:solidFill>
                    <a:ea typeface="ＭＳ Ｐゴシック"/>
                    <a:cs typeface="Arial" pitchFamily="34" charset="0"/>
                  </a:rPr>
                  <a:t>SIS 18</a:t>
                </a:r>
              </a:p>
            </p:txBody>
          </p:sp>
          <p:sp>
            <p:nvSpPr>
              <p:cNvPr id="46112" name="Text Box 34"/>
              <p:cNvSpPr txBox="1">
                <a:spLocks noChangeArrowheads="1"/>
              </p:cNvSpPr>
              <p:nvPr/>
            </p:nvSpPr>
            <p:spPr bwMode="auto">
              <a:xfrm>
                <a:off x="3268" y="2830"/>
                <a:ext cx="432" cy="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defTabSz="449263" hangingPunct="0">
                  <a:buClr>
                    <a:srgbClr val="800000"/>
                  </a:buClr>
                  <a:buSzPct val="100000"/>
                  <a:buFont typeface="Arial" pitchFamily="34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000">
                    <a:solidFill>
                      <a:srgbClr val="800000"/>
                    </a:solidFill>
                    <a:ea typeface="ＭＳ Ｐゴシック"/>
                    <a:cs typeface="Arial" pitchFamily="34" charset="0"/>
                  </a:rPr>
                  <a:t>Ion Beam</a:t>
                </a:r>
              </a:p>
              <a:p>
                <a:pPr defTabSz="449263" hangingPunct="0">
                  <a:buClr>
                    <a:srgbClr val="800000"/>
                  </a:buClr>
                  <a:buSzPct val="100000"/>
                  <a:buFont typeface="Arial" pitchFamily="34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000">
                    <a:solidFill>
                      <a:srgbClr val="800000"/>
                    </a:solidFill>
                    <a:ea typeface="ＭＳ Ｐゴシック"/>
                    <a:cs typeface="Arial" pitchFamily="34" charset="0"/>
                  </a:rPr>
                  <a:t>Heating</a:t>
                </a:r>
              </a:p>
            </p:txBody>
          </p:sp>
        </p:grpSp>
        <p:sp>
          <p:nvSpPr>
            <p:cNvPr id="46109" name="Text Box 35"/>
            <p:cNvSpPr txBox="1">
              <a:spLocks noChangeArrowheads="1"/>
            </p:cNvSpPr>
            <p:nvPr/>
          </p:nvSpPr>
          <p:spPr bwMode="auto">
            <a:xfrm>
              <a:off x="3478" y="2446"/>
              <a:ext cx="28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449263" hangingPunct="0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>
                  <a:solidFill>
                    <a:srgbClr val="000000"/>
                  </a:solidFill>
                  <a:ea typeface="ＭＳ Ｐゴシック"/>
                  <a:cs typeface="Arial" pitchFamily="34" charset="0"/>
                </a:rPr>
                <a:t>SIS </a:t>
              </a:r>
            </a:p>
            <a:p>
              <a:pPr defTabSz="449263" hangingPunct="0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>
                  <a:solidFill>
                    <a:srgbClr val="000000"/>
                  </a:solidFill>
                  <a:ea typeface="ＭＳ Ｐゴシック"/>
                  <a:cs typeface="Arial" pitchFamily="34" charset="0"/>
                </a:rPr>
                <a:t>100</a:t>
              </a:r>
            </a:p>
          </p:txBody>
        </p:sp>
      </p:grpSp>
      <p:pic>
        <p:nvPicPr>
          <p:cNvPr id="46100" name="Picture 3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61075" y="3778250"/>
            <a:ext cx="822325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101" name="Text Box 38"/>
          <p:cNvSpPr txBox="1">
            <a:spLocks noChangeArrowheads="1"/>
          </p:cNvSpPr>
          <p:nvPr/>
        </p:nvSpPr>
        <p:spPr bwMode="auto">
          <a:xfrm rot="-1920000">
            <a:off x="4225925" y="4181475"/>
            <a:ext cx="159702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defTabSz="449263" hangingPunct="0">
              <a:buClr>
                <a:srgbClr val="B3008C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solidFill>
                  <a:srgbClr val="B3008C"/>
                </a:solidFill>
                <a:ea typeface="ＭＳ Ｐゴシック"/>
                <a:cs typeface="Arial" pitchFamily="34" charset="0"/>
              </a:rPr>
              <a:t>Strongly coupled</a:t>
            </a:r>
          </a:p>
          <a:p>
            <a:pPr algn="ctr" defTabSz="449263" hangingPunct="0">
              <a:buClr>
                <a:srgbClr val="B3008C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solidFill>
                  <a:srgbClr val="B3008C"/>
                </a:solidFill>
                <a:ea typeface="ＭＳ Ｐゴシック"/>
                <a:cs typeface="Arial" pitchFamily="34" charset="0"/>
              </a:rPr>
              <a:t>plasmas</a:t>
            </a:r>
          </a:p>
        </p:txBody>
      </p:sp>
      <p:sp>
        <p:nvSpPr>
          <p:cNvPr id="46102" name="Text Box 39"/>
          <p:cNvSpPr txBox="1">
            <a:spLocks noChangeArrowheads="1"/>
          </p:cNvSpPr>
          <p:nvPr/>
        </p:nvSpPr>
        <p:spPr bwMode="auto">
          <a:xfrm rot="-1920000">
            <a:off x="4056063" y="4032250"/>
            <a:ext cx="1319212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 hangingPunct="0">
              <a:buClr>
                <a:srgbClr val="B3008C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solidFill>
                  <a:srgbClr val="B3008C"/>
                </a:solidFill>
                <a:ea typeface="ＭＳ Ｐゴシック"/>
                <a:cs typeface="Arial" pitchFamily="34" charset="0"/>
              </a:rPr>
              <a:t>Ideal plasmas</a:t>
            </a:r>
          </a:p>
        </p:txBody>
      </p:sp>
      <p:sp>
        <p:nvSpPr>
          <p:cNvPr id="46103" name="Line 40"/>
          <p:cNvSpPr>
            <a:spLocks noChangeShapeType="1"/>
          </p:cNvSpPr>
          <p:nvPr/>
        </p:nvSpPr>
        <p:spPr bwMode="auto">
          <a:xfrm flipH="1">
            <a:off x="3289300" y="2312988"/>
            <a:ext cx="4481513" cy="29702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19482" name="Picture 3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9338" y="2997200"/>
            <a:ext cx="1081087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Fußzeilenplatzhalter 3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Horst Stoecker GSI</a:t>
            </a:r>
          </a:p>
        </p:txBody>
      </p:sp>
      <p:sp>
        <p:nvSpPr>
          <p:cNvPr id="38" name="Foliennummernplatzhalter 3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D0A996-CC5A-475F-AA77-3DEDA69692BC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pic>
        <p:nvPicPr>
          <p:cNvPr id="36" name="Picture 9" descr="mitSchei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189038" y="-26988"/>
            <a:ext cx="5905501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Line 38"/>
          <p:cNvSpPr>
            <a:spLocks noChangeShapeType="1"/>
          </p:cNvSpPr>
          <p:nvPr/>
        </p:nvSpPr>
        <p:spPr bwMode="auto">
          <a:xfrm flipV="1">
            <a:off x="342900" y="2667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47107" name="Picture 3" descr="Thera_3D_Kopf"/>
          <p:cNvPicPr>
            <a:picLocks noChangeAspect="1" noChangeArrowheads="1"/>
          </p:cNvPicPr>
          <p:nvPr/>
        </p:nvPicPr>
        <p:blipFill>
          <a:blip r:embed="rId3" cstate="print"/>
          <a:srcRect t="2400" b="5333"/>
          <a:stretch>
            <a:fillRect/>
          </a:stretch>
        </p:blipFill>
        <p:spPr bwMode="auto">
          <a:xfrm>
            <a:off x="36513" y="1028700"/>
            <a:ext cx="9144000" cy="570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41850" y="1052513"/>
            <a:ext cx="3778250" cy="2809875"/>
            <a:chOff x="2926" y="679"/>
            <a:chExt cx="2380" cy="1770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371" y="679"/>
              <a:ext cx="320" cy="1407"/>
              <a:chOff x="4416" y="919"/>
              <a:chExt cx="288" cy="1265"/>
            </a:xfrm>
          </p:grpSpPr>
          <p:sp>
            <p:nvSpPr>
              <p:cNvPr id="47132" name="Rectangle 6"/>
              <p:cNvSpPr>
                <a:spLocks noChangeArrowheads="1"/>
              </p:cNvSpPr>
              <p:nvPr/>
            </p:nvSpPr>
            <p:spPr bwMode="auto">
              <a:xfrm>
                <a:off x="4488" y="1056"/>
                <a:ext cx="216" cy="112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45720" tIns="22860" rIns="45720" bIns="22860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7133" name="Text Box 7"/>
              <p:cNvSpPr txBox="1">
                <a:spLocks noChangeArrowheads="1"/>
              </p:cNvSpPr>
              <p:nvPr/>
            </p:nvSpPr>
            <p:spPr bwMode="auto">
              <a:xfrm>
                <a:off x="4416" y="919"/>
                <a:ext cx="276" cy="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45720" tIns="22860" rIns="45720" bIns="22860">
                <a:spAutoFit/>
              </a:bodyPr>
              <a:lstStyle/>
              <a:p>
                <a:pPr defTabSz="457200"/>
                <a:r>
                  <a:rPr lang="de-DE" sz="1000" b="1">
                    <a:solidFill>
                      <a:schemeClr val="hlink"/>
                    </a:solidFill>
                  </a:rPr>
                  <a:t>Tumor</a:t>
                </a:r>
              </a:p>
            </p:txBody>
          </p:sp>
        </p:grpSp>
        <p:pic>
          <p:nvPicPr>
            <p:cNvPr id="47115" name="Picture 8" descr="dosis-nophoton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69" y="831"/>
              <a:ext cx="2029" cy="1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169" y="831"/>
              <a:ext cx="2029" cy="1521"/>
              <a:chOff x="3169" y="831"/>
              <a:chExt cx="2029" cy="1521"/>
            </a:xfrm>
          </p:grpSpPr>
          <p:pic>
            <p:nvPicPr>
              <p:cNvPr id="47130" name="Picture 10" descr="dosis-photon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169" y="831"/>
                <a:ext cx="2029" cy="15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131" name="Text Box 11"/>
              <p:cNvSpPr txBox="1">
                <a:spLocks noChangeArrowheads="1"/>
              </p:cNvSpPr>
              <p:nvPr/>
            </p:nvSpPr>
            <p:spPr bwMode="auto">
              <a:xfrm>
                <a:off x="3538" y="1328"/>
                <a:ext cx="789" cy="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45720" tIns="22860" rIns="45720" bIns="22860">
                <a:spAutoFit/>
              </a:bodyPr>
              <a:lstStyle/>
              <a:p>
                <a:pPr defTabSz="457200">
                  <a:spcBef>
                    <a:spcPct val="50000"/>
                  </a:spcBef>
                </a:pPr>
                <a:r>
                  <a:rPr lang="de-DE" sz="1000">
                    <a:solidFill>
                      <a:srgbClr val="000066"/>
                    </a:solidFill>
                    <a:latin typeface="Verdana" pitchFamily="34" charset="0"/>
                  </a:rPr>
                  <a:t>harte Röntgenstrahlung</a:t>
                </a:r>
              </a:p>
            </p:txBody>
          </p:sp>
        </p:grpSp>
        <p:sp>
          <p:nvSpPr>
            <p:cNvPr id="47117" name="Rectangle 12"/>
            <p:cNvSpPr>
              <a:spLocks noChangeArrowheads="1"/>
            </p:cNvSpPr>
            <p:nvPr/>
          </p:nvSpPr>
          <p:spPr bwMode="auto">
            <a:xfrm>
              <a:off x="3138" y="845"/>
              <a:ext cx="223" cy="1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7118" name="Text Box 13"/>
            <p:cNvSpPr txBox="1">
              <a:spLocks noChangeArrowheads="1"/>
            </p:cNvSpPr>
            <p:nvPr/>
          </p:nvSpPr>
          <p:spPr bwMode="auto">
            <a:xfrm>
              <a:off x="3825" y="2229"/>
              <a:ext cx="879" cy="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45720" tIns="22860" rIns="45720" bIns="22860">
              <a:spAutoFit/>
            </a:bodyPr>
            <a:lstStyle/>
            <a:p>
              <a:pPr defTabSz="457200">
                <a:spcBef>
                  <a:spcPct val="50000"/>
                </a:spcBef>
              </a:pPr>
              <a:r>
                <a:rPr lang="de-DE" sz="1000">
                  <a:latin typeface="Verdana" pitchFamily="34" charset="0"/>
                </a:rPr>
                <a:t>     Eindringtiefe [cm] </a:t>
              </a:r>
            </a:p>
          </p:txBody>
        </p:sp>
        <p:sp>
          <p:nvSpPr>
            <p:cNvPr id="47119" name="Text Box 14"/>
            <p:cNvSpPr txBox="1">
              <a:spLocks noChangeArrowheads="1"/>
            </p:cNvSpPr>
            <p:nvPr/>
          </p:nvSpPr>
          <p:spPr bwMode="auto">
            <a:xfrm>
              <a:off x="5059" y="2097"/>
              <a:ext cx="247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tIns="22860" rIns="45720" bIns="22860">
              <a:spAutoFit/>
            </a:bodyPr>
            <a:lstStyle/>
            <a:p>
              <a:pPr defTabSz="457200">
                <a:spcBef>
                  <a:spcPct val="50000"/>
                </a:spcBef>
              </a:pPr>
              <a:r>
                <a:rPr lang="de-DE" sz="1000">
                  <a:latin typeface="Verdana" pitchFamily="34" charset="0"/>
                </a:rPr>
                <a:t>18</a:t>
              </a:r>
            </a:p>
          </p:txBody>
        </p:sp>
        <p:sp>
          <p:nvSpPr>
            <p:cNvPr id="47120" name="Text Box 15"/>
            <p:cNvSpPr txBox="1">
              <a:spLocks noChangeArrowheads="1"/>
            </p:cNvSpPr>
            <p:nvPr/>
          </p:nvSpPr>
          <p:spPr bwMode="auto">
            <a:xfrm>
              <a:off x="3490" y="2097"/>
              <a:ext cx="138" cy="12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45720" tIns="22860" rIns="45720" bIns="22860">
              <a:spAutoFit/>
            </a:bodyPr>
            <a:lstStyle/>
            <a:p>
              <a:pPr defTabSz="457200">
                <a:spcBef>
                  <a:spcPct val="50000"/>
                </a:spcBef>
              </a:pPr>
              <a:r>
                <a:rPr lang="de-DE" sz="1000">
                  <a:latin typeface="Verdana" pitchFamily="34" charset="0"/>
                </a:rPr>
                <a:t>2</a:t>
              </a:r>
            </a:p>
          </p:txBody>
        </p:sp>
        <p:sp>
          <p:nvSpPr>
            <p:cNvPr id="47121" name="Text Box 16"/>
            <p:cNvSpPr txBox="1">
              <a:spLocks noChangeArrowheads="1"/>
            </p:cNvSpPr>
            <p:nvPr/>
          </p:nvSpPr>
          <p:spPr bwMode="auto">
            <a:xfrm>
              <a:off x="3890" y="2097"/>
              <a:ext cx="138" cy="12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45720" tIns="22860" rIns="45720" bIns="22860">
              <a:spAutoFit/>
            </a:bodyPr>
            <a:lstStyle/>
            <a:p>
              <a:pPr defTabSz="457200">
                <a:spcBef>
                  <a:spcPct val="50000"/>
                </a:spcBef>
              </a:pPr>
              <a:r>
                <a:rPr lang="de-DE" sz="1000">
                  <a:latin typeface="Verdana" pitchFamily="34" charset="0"/>
                </a:rPr>
                <a:t>6</a:t>
              </a:r>
            </a:p>
          </p:txBody>
        </p:sp>
        <p:sp>
          <p:nvSpPr>
            <p:cNvPr id="47122" name="Text Box 17"/>
            <p:cNvSpPr txBox="1">
              <a:spLocks noChangeArrowheads="1"/>
            </p:cNvSpPr>
            <p:nvPr/>
          </p:nvSpPr>
          <p:spPr bwMode="auto">
            <a:xfrm>
              <a:off x="4262" y="2097"/>
              <a:ext cx="192" cy="12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45720" tIns="22860" rIns="45720" bIns="22860">
              <a:spAutoFit/>
            </a:bodyPr>
            <a:lstStyle/>
            <a:p>
              <a:pPr defTabSz="457200">
                <a:spcBef>
                  <a:spcPct val="50000"/>
                </a:spcBef>
              </a:pPr>
              <a:r>
                <a:rPr lang="de-DE" sz="1000">
                  <a:latin typeface="Verdana" pitchFamily="34" charset="0"/>
                </a:rPr>
                <a:t>10</a:t>
              </a:r>
            </a:p>
          </p:txBody>
        </p:sp>
        <p:sp>
          <p:nvSpPr>
            <p:cNvPr id="47123" name="Text Box 18"/>
            <p:cNvSpPr txBox="1">
              <a:spLocks noChangeArrowheads="1"/>
            </p:cNvSpPr>
            <p:nvPr/>
          </p:nvSpPr>
          <p:spPr bwMode="auto">
            <a:xfrm>
              <a:off x="4661" y="2097"/>
              <a:ext cx="192" cy="12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45720" tIns="22860" rIns="45720" bIns="22860">
              <a:spAutoFit/>
            </a:bodyPr>
            <a:lstStyle/>
            <a:p>
              <a:pPr defTabSz="457200">
                <a:spcBef>
                  <a:spcPct val="50000"/>
                </a:spcBef>
              </a:pPr>
              <a:r>
                <a:rPr lang="de-DE" sz="1000">
                  <a:latin typeface="Verdana" pitchFamily="34" charset="0"/>
                </a:rPr>
                <a:t>14</a:t>
              </a:r>
            </a:p>
          </p:txBody>
        </p: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3063" y="894"/>
              <a:ext cx="314" cy="1220"/>
              <a:chOff x="951" y="1215"/>
              <a:chExt cx="566" cy="2195"/>
            </a:xfrm>
          </p:grpSpPr>
          <p:sp>
            <p:nvSpPr>
              <p:cNvPr id="47127" name="Text Box 20"/>
              <p:cNvSpPr txBox="1">
                <a:spLocks noChangeArrowheads="1"/>
              </p:cNvSpPr>
              <p:nvPr/>
            </p:nvSpPr>
            <p:spPr bwMode="auto">
              <a:xfrm>
                <a:off x="1030" y="2235"/>
                <a:ext cx="487" cy="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1430" tIns="5715" rIns="11430" bIns="5715">
                <a:spAutoFit/>
              </a:bodyPr>
              <a:lstStyle/>
              <a:p>
                <a:pPr defTabSz="457200">
                  <a:spcBef>
                    <a:spcPct val="50000"/>
                  </a:spcBef>
                </a:pPr>
                <a:r>
                  <a:rPr lang="de-DE" sz="1000">
                    <a:latin typeface="Verdana" pitchFamily="34" charset="0"/>
                  </a:rPr>
                  <a:t>50 %</a:t>
                </a:r>
              </a:p>
            </p:txBody>
          </p:sp>
          <p:sp>
            <p:nvSpPr>
              <p:cNvPr id="47128" name="Text Box 21"/>
              <p:cNvSpPr txBox="1">
                <a:spLocks noChangeArrowheads="1"/>
              </p:cNvSpPr>
              <p:nvPr/>
            </p:nvSpPr>
            <p:spPr bwMode="auto">
              <a:xfrm>
                <a:off x="951" y="1215"/>
                <a:ext cx="566" cy="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1430" tIns="5715" rIns="11430" bIns="5715">
                <a:spAutoFit/>
              </a:bodyPr>
              <a:lstStyle/>
              <a:p>
                <a:pPr defTabSz="457200">
                  <a:spcBef>
                    <a:spcPct val="50000"/>
                  </a:spcBef>
                </a:pPr>
                <a:r>
                  <a:rPr lang="de-DE" sz="1000">
                    <a:latin typeface="Verdana" pitchFamily="34" charset="0"/>
                  </a:rPr>
                  <a:t>100 %</a:t>
                </a:r>
              </a:p>
            </p:txBody>
          </p:sp>
          <p:sp>
            <p:nvSpPr>
              <p:cNvPr id="47129" name="Text Box 22"/>
              <p:cNvSpPr txBox="1">
                <a:spLocks noChangeArrowheads="1"/>
              </p:cNvSpPr>
              <p:nvPr/>
            </p:nvSpPr>
            <p:spPr bwMode="auto">
              <a:xfrm>
                <a:off x="1102" y="3223"/>
                <a:ext cx="415" cy="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1430" tIns="5715" rIns="11430" bIns="5715">
                <a:spAutoFit/>
              </a:bodyPr>
              <a:lstStyle/>
              <a:p>
                <a:pPr defTabSz="457200">
                  <a:spcBef>
                    <a:spcPct val="50000"/>
                  </a:spcBef>
                </a:pPr>
                <a:r>
                  <a:rPr lang="de-DE" sz="1000">
                    <a:latin typeface="Verdana" pitchFamily="34" charset="0"/>
                  </a:rPr>
                  <a:t>0 %</a:t>
                </a:r>
              </a:p>
            </p:txBody>
          </p:sp>
        </p:grpSp>
        <p:sp>
          <p:nvSpPr>
            <p:cNvPr id="47125" name="Text Box 23"/>
            <p:cNvSpPr txBox="1">
              <a:spLocks noChangeArrowheads="1"/>
            </p:cNvSpPr>
            <p:nvPr/>
          </p:nvSpPr>
          <p:spPr bwMode="auto">
            <a:xfrm rot="-5400000">
              <a:off x="2625" y="1347"/>
              <a:ext cx="727" cy="1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45720" tIns="22860" rIns="45720" bIns="22860">
              <a:spAutoFit/>
            </a:bodyPr>
            <a:lstStyle/>
            <a:p>
              <a:pPr defTabSz="457200">
                <a:spcBef>
                  <a:spcPct val="50000"/>
                </a:spcBef>
              </a:pPr>
              <a:r>
                <a:rPr lang="de-DE" sz="1000">
                  <a:latin typeface="Verdana" pitchFamily="34" charset="0"/>
                </a:rPr>
                <a:t>Schädigung</a:t>
              </a:r>
            </a:p>
          </p:txBody>
        </p:sp>
        <p:sp>
          <p:nvSpPr>
            <p:cNvPr id="47126" name="Text Box 24"/>
            <p:cNvSpPr txBox="1">
              <a:spLocks noChangeArrowheads="1"/>
            </p:cNvSpPr>
            <p:nvPr/>
          </p:nvSpPr>
          <p:spPr bwMode="auto">
            <a:xfrm>
              <a:off x="4684" y="1051"/>
              <a:ext cx="495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tIns="22860" rIns="45720" bIns="22860">
              <a:spAutoFit/>
            </a:bodyPr>
            <a:lstStyle/>
            <a:p>
              <a:pPr defTabSz="457200">
                <a:spcBef>
                  <a:spcPct val="50000"/>
                </a:spcBef>
              </a:pPr>
              <a:r>
                <a:rPr lang="de-DE" sz="1200">
                  <a:solidFill>
                    <a:srgbClr val="FF0000"/>
                  </a:solidFill>
                  <a:latin typeface="Verdana" pitchFamily="34" charset="0"/>
                </a:rPr>
                <a:t>Ionen-</a:t>
              </a:r>
            </a:p>
            <a:p>
              <a:pPr defTabSz="457200">
                <a:spcBef>
                  <a:spcPct val="50000"/>
                </a:spcBef>
              </a:pPr>
              <a:r>
                <a:rPr lang="de-DE" sz="1200">
                  <a:solidFill>
                    <a:srgbClr val="FF0000"/>
                  </a:solidFill>
                  <a:latin typeface="Verdana" pitchFamily="34" charset="0"/>
                </a:rPr>
                <a:t>strahl</a:t>
              </a:r>
            </a:p>
          </p:txBody>
        </p:sp>
      </p:grpSp>
      <p:sp>
        <p:nvSpPr>
          <p:cNvPr id="47109" name="Text Box 29"/>
          <p:cNvSpPr txBox="1">
            <a:spLocks noChangeArrowheads="1"/>
          </p:cNvSpPr>
          <p:nvPr/>
        </p:nvSpPr>
        <p:spPr bwMode="auto">
          <a:xfrm>
            <a:off x="2041525" y="10302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de-DE" sz="2400"/>
          </a:p>
        </p:txBody>
      </p:sp>
      <p:sp>
        <p:nvSpPr>
          <p:cNvPr id="47110" name="Text Box 34"/>
          <p:cNvSpPr txBox="1">
            <a:spLocks noChangeArrowheads="1"/>
          </p:cNvSpPr>
          <p:nvPr/>
        </p:nvSpPr>
        <p:spPr bwMode="auto">
          <a:xfrm>
            <a:off x="184150" y="260350"/>
            <a:ext cx="89598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2600" b="1"/>
              <a:t>  Biology and Medicine-</a:t>
            </a:r>
            <a:r>
              <a:rPr lang="de-DE" sz="2800" b="1"/>
              <a:t> Tumortherapy with Ionbeams</a:t>
            </a:r>
            <a:endParaRPr lang="de-DE" sz="2800" b="1">
              <a:solidFill>
                <a:srgbClr val="000000"/>
              </a:solidFill>
            </a:endParaRPr>
          </a:p>
          <a:p>
            <a:pPr eaLnBrk="0" hangingPunct="0"/>
            <a:endParaRPr lang="de-DE" sz="2600" b="1"/>
          </a:p>
        </p:txBody>
      </p:sp>
      <p:sp>
        <p:nvSpPr>
          <p:cNvPr id="47111" name="Text Box 36"/>
          <p:cNvSpPr txBox="1">
            <a:spLocks noChangeArrowheads="1"/>
          </p:cNvSpPr>
          <p:nvPr/>
        </p:nvSpPr>
        <p:spPr bwMode="auto">
          <a:xfrm>
            <a:off x="5795963" y="3500438"/>
            <a:ext cx="1728787" cy="3508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60000"/>
              </a:spcBef>
            </a:pPr>
            <a:r>
              <a:rPr lang="de-DE" sz="1200"/>
              <a:t>Eindringtiefe (cm)</a:t>
            </a:r>
          </a:p>
          <a:p>
            <a:pPr>
              <a:spcBef>
                <a:spcPct val="60000"/>
              </a:spcBef>
            </a:pPr>
            <a:endParaRPr lang="de-DE" sz="300"/>
          </a:p>
        </p:txBody>
      </p:sp>
      <p:sp>
        <p:nvSpPr>
          <p:cNvPr id="47112" name="Text Box 37"/>
          <p:cNvSpPr txBox="1">
            <a:spLocks noChangeArrowheads="1"/>
          </p:cNvSpPr>
          <p:nvPr/>
        </p:nvSpPr>
        <p:spPr bwMode="auto">
          <a:xfrm>
            <a:off x="5651500" y="2146300"/>
            <a:ext cx="13208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/>
              <a:t>Röntgenstrahlen</a:t>
            </a:r>
          </a:p>
        </p:txBody>
      </p:sp>
      <p:sp>
        <p:nvSpPr>
          <p:cNvPr id="47113" name="Line 39"/>
          <p:cNvSpPr>
            <a:spLocks noChangeShapeType="1"/>
          </p:cNvSpPr>
          <p:nvPr/>
        </p:nvSpPr>
        <p:spPr bwMode="auto">
          <a:xfrm>
            <a:off x="0" y="736600"/>
            <a:ext cx="7175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-36513" y="6607175"/>
            <a:ext cx="4392613" cy="250825"/>
          </a:xfrm>
        </p:spPr>
        <p:txBody>
          <a:bodyPr/>
          <a:lstStyle/>
          <a:p>
            <a:pPr algn="l">
              <a:defRPr/>
            </a:pPr>
            <a:fld id="{02CF6CFD-8E8D-476F-BB76-D5C710AD6C04}" type="slidenum">
              <a:rPr lang="en-US" smtClean="0"/>
              <a:pPr algn="l">
                <a:defRPr/>
              </a:pPr>
              <a:t>27</a:t>
            </a:fld>
            <a:endParaRPr lang="en-US"/>
          </a:p>
        </p:txBody>
      </p:sp>
      <p:pic>
        <p:nvPicPr>
          <p:cNvPr id="152578" name="Picture 2" descr="Breast cancer treatment Proton vs. IM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8" y="3479800"/>
            <a:ext cx="6049962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http://bio.gsi.de/RESEARCH/PICTURES/scanner.port.english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488" y="14288"/>
            <a:ext cx="2936875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6" descr="http://www.klinikum.uni-heidelberg.de/uploads/pics/RTEmagicC_image_p9-1.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5950" y="14288"/>
            <a:ext cx="5056188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4" name="Picture 8" descr="http://t2.gstatic.com/images?q=tbn:ANd9GcR_5qsIFJe0w9mvwRZHa8HclEJl8v8GLqz_46d9frm4GVzjvSuEU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838" y="1809750"/>
            <a:ext cx="1346200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6" name="Picture 10" descr="http://blogs.nejm.org/now/wp-content/uploads/2013/03/Insight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3775" y="1811338"/>
            <a:ext cx="3070225" cy="356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85925" y="2214563"/>
            <a:ext cx="3746500" cy="1171575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de-DE" b="1" dirty="0" err="1">
                <a:solidFill>
                  <a:srgbClr val="FF0000"/>
                </a:solidFill>
              </a:rPr>
              <a:t>Breast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cancer</a:t>
            </a:r>
            <a:endParaRPr lang="de-DE" b="1" dirty="0">
              <a:solidFill>
                <a:srgbClr val="FF0000"/>
              </a:solidFill>
            </a:endParaRPr>
          </a:p>
          <a:p>
            <a:pPr marL="241093" indent="-241093">
              <a:buFont typeface="Arial" pitchFamily="34" charset="0"/>
              <a:buChar char="•"/>
              <a:defRPr/>
            </a:pPr>
            <a:r>
              <a:rPr lang="de-DE" dirty="0"/>
              <a:t>1st </a:t>
            </a:r>
            <a:r>
              <a:rPr lang="de-DE" dirty="0" err="1"/>
              <a:t>cancer</a:t>
            </a:r>
            <a:r>
              <a:rPr lang="de-DE" dirty="0"/>
              <a:t> in </a:t>
            </a:r>
            <a:r>
              <a:rPr lang="de-DE" dirty="0" err="1"/>
              <a:t>women</a:t>
            </a:r>
            <a:r>
              <a:rPr lang="de-DE" dirty="0"/>
              <a:t> (1 in 8)</a:t>
            </a:r>
          </a:p>
          <a:p>
            <a:pPr marL="241093" indent="-241093">
              <a:buFont typeface="Arial" pitchFamily="34" charset="0"/>
              <a:buChar char="•"/>
              <a:defRPr/>
            </a:pPr>
            <a:r>
              <a:rPr lang="de-DE" dirty="0" err="1"/>
              <a:t>survival</a:t>
            </a:r>
            <a:r>
              <a:rPr lang="de-DE" dirty="0"/>
              <a:t> rate 80%</a:t>
            </a:r>
          </a:p>
          <a:p>
            <a:pPr marL="241093" indent="-241093">
              <a:buFont typeface="Arial" pitchFamily="34" charset="0"/>
              <a:buChar char="•"/>
              <a:defRPr/>
            </a:pPr>
            <a:r>
              <a:rPr lang="de-DE" dirty="0"/>
              <a:t>high </a:t>
            </a:r>
            <a:r>
              <a:rPr lang="de-DE" dirty="0" err="1"/>
              <a:t>risk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late</a:t>
            </a:r>
            <a:r>
              <a:rPr lang="de-DE" dirty="0"/>
              <a:t> </a:t>
            </a:r>
            <a:r>
              <a:rPr lang="de-DE" dirty="0" err="1"/>
              <a:t>cardiac</a:t>
            </a:r>
            <a:r>
              <a:rPr lang="de-DE" dirty="0"/>
              <a:t> </a:t>
            </a:r>
            <a:r>
              <a:rPr lang="de-DE" dirty="0" err="1"/>
              <a:t>mortality</a:t>
            </a:r>
            <a:endParaRPr lang="en-US" dirty="0"/>
          </a:p>
        </p:txBody>
      </p:sp>
      <p:pic>
        <p:nvPicPr>
          <p:cNvPr id="152588" name="Picture 12" descr="http://userserve-ak.last.fm/serve/_/136685/The+New+England+Journal+of+Medicin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2050" y="5505450"/>
            <a:ext cx="1004888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356475" y="5859463"/>
            <a:ext cx="12652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r>
              <a:rPr lang="de-DE"/>
              <a:t>14.3.2013</a:t>
            </a:r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/>
          </p:cNvSpPr>
          <p:nvPr/>
        </p:nvSpPr>
        <p:spPr bwMode="auto">
          <a:xfrm>
            <a:off x="0" y="6738938"/>
            <a:ext cx="2878138" cy="119062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49155" name="Rectangle 2"/>
          <p:cNvSpPr>
            <a:spLocks/>
          </p:cNvSpPr>
          <p:nvPr/>
        </p:nvSpPr>
        <p:spPr bwMode="auto">
          <a:xfrm>
            <a:off x="4763" y="6618288"/>
            <a:ext cx="5745162" cy="120650"/>
          </a:xfrm>
          <a:prstGeom prst="rect">
            <a:avLst/>
          </a:prstGeom>
          <a:solidFill>
            <a:srgbClr val="DC6C22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49156" name="Rectangle 3"/>
          <p:cNvSpPr>
            <a:spLocks/>
          </p:cNvSpPr>
          <p:nvPr/>
        </p:nvSpPr>
        <p:spPr bwMode="auto">
          <a:xfrm>
            <a:off x="5724525" y="6738938"/>
            <a:ext cx="3438525" cy="119062"/>
          </a:xfrm>
          <a:prstGeom prst="rect">
            <a:avLst/>
          </a:prstGeom>
          <a:solidFill>
            <a:srgbClr val="767878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49158" name="Rectangle 7"/>
          <p:cNvSpPr>
            <a:spLocks/>
          </p:cNvSpPr>
          <p:nvPr/>
        </p:nvSpPr>
        <p:spPr bwMode="auto">
          <a:xfrm>
            <a:off x="6099175" y="0"/>
            <a:ext cx="3057525" cy="119063"/>
          </a:xfrm>
          <a:prstGeom prst="rect">
            <a:avLst/>
          </a:prstGeom>
          <a:solidFill>
            <a:srgbClr val="002E53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49159" name="Rectangle 8"/>
          <p:cNvSpPr>
            <a:spLocks/>
          </p:cNvSpPr>
          <p:nvPr/>
        </p:nvSpPr>
        <p:spPr bwMode="auto">
          <a:xfrm>
            <a:off x="219075" y="1292225"/>
            <a:ext cx="8688388" cy="88423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lIns="44647" tIns="44647" rIns="44647" bIns="44647" anchor="ctr"/>
          <a:lstStyle/>
          <a:p>
            <a:pPr marL="168275" indent="-168275">
              <a:spcBef>
                <a:spcPts val="850"/>
              </a:spcBef>
              <a:buSzPct val="149000"/>
              <a:buFont typeface="Arial Bold"/>
              <a:buChar char="•"/>
            </a:pPr>
            <a:r>
              <a:rPr lang="en-US" sz="1500">
                <a:cs typeface="Arial" pitchFamily="34" charset="0"/>
                <a:sym typeface="Arial" pitchFamily="34" charset="0"/>
              </a:rPr>
              <a:t>the worldwide unique high energy proton microscopy facility PRIOR (10 µm / 10 ns resolution, sub-percent density reconstruction) will be integrated into the HEDgeHOB beam line</a:t>
            </a:r>
          </a:p>
          <a:p>
            <a:pPr marL="168275" indent="-168275">
              <a:spcBef>
                <a:spcPts val="850"/>
              </a:spcBef>
              <a:buSzPct val="149000"/>
              <a:buFont typeface="Arial Bold"/>
              <a:buChar char="•"/>
            </a:pPr>
            <a:r>
              <a:rPr lang="en-US" sz="1500">
                <a:cs typeface="Arial" pitchFamily="34" charset="0"/>
                <a:sym typeface="Arial" pitchFamily="34" charset="0"/>
              </a:rPr>
              <a:t>using high-energy (5 – 10 GeV), high intensity (5∙10</a:t>
            </a:r>
            <a:r>
              <a:rPr lang="en-US" sz="1500" baseline="32000">
                <a:cs typeface="Arial" pitchFamily="34" charset="0"/>
                <a:sym typeface="Arial" pitchFamily="34" charset="0"/>
              </a:rPr>
              <a:t>12</a:t>
            </a:r>
            <a:r>
              <a:rPr lang="en-US" sz="1500">
                <a:cs typeface="Arial" pitchFamily="34" charset="0"/>
                <a:sym typeface="Arial" pitchFamily="34" charset="0"/>
              </a:rPr>
              <a:t>) SIS-100 proton beams</a:t>
            </a:r>
          </a:p>
        </p:txBody>
      </p:sp>
      <p:sp>
        <p:nvSpPr>
          <p:cNvPr id="2057" name="Rectangle 9"/>
          <p:cNvSpPr>
            <a:spLocks/>
          </p:cNvSpPr>
          <p:nvPr/>
        </p:nvSpPr>
        <p:spPr bwMode="auto">
          <a:xfrm>
            <a:off x="295275" y="8620"/>
            <a:ext cx="854551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/>
          <a:p>
            <a:pPr>
              <a:defRPr/>
            </a:pPr>
            <a:r>
              <a:rPr lang="en-US" sz="3900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  <a:sym typeface="Arial" charset="0"/>
              </a:rPr>
              <a:t>PRIOR – Proton </a:t>
            </a: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  <a:sym typeface="Arial" charset="0"/>
              </a:rPr>
              <a:t>Microscope</a:t>
            </a:r>
            <a:r>
              <a:rPr lang="en-US" sz="3900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  <a:sym typeface="Arial" charset="0"/>
              </a:rPr>
              <a:t> for FAIR</a:t>
            </a:r>
          </a:p>
        </p:txBody>
      </p:sp>
      <p:pic>
        <p:nvPicPr>
          <p:cNvPr id="49161" name="Picture 10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540628">
            <a:off x="6292850" y="2368550"/>
            <a:ext cx="2544763" cy="2008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9162" name="Picture 1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918502">
            <a:off x="6584950" y="4852988"/>
            <a:ext cx="2365375" cy="1411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9163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6613" y="6165850"/>
            <a:ext cx="650875" cy="590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908175" y="2178050"/>
            <a:ext cx="3168650" cy="2187575"/>
            <a:chOff x="0" y="0"/>
            <a:chExt cx="2176" cy="1424"/>
          </a:xfrm>
        </p:grpSpPr>
        <p:pic>
          <p:nvPicPr>
            <p:cNvPr id="49172" name="Picture 15"/>
            <p:cNvPicPr>
              <a:picLocks noChangeArrowheads="1"/>
            </p:cNvPicPr>
            <p:nvPr/>
          </p:nvPicPr>
          <p:blipFill>
            <a:blip r:embed="rId5" cstate="print"/>
            <a:srcRect r="864"/>
            <a:stretch>
              <a:fillRect/>
            </a:stretch>
          </p:blipFill>
          <p:spPr bwMode="auto">
            <a:xfrm>
              <a:off x="45" y="44"/>
              <a:ext cx="2131" cy="138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sp>
          <p:nvSpPr>
            <p:cNvPr id="49173" name="Rectangle 16"/>
            <p:cNvSpPr>
              <a:spLocks/>
            </p:cNvSpPr>
            <p:nvPr/>
          </p:nvSpPr>
          <p:spPr bwMode="auto">
            <a:xfrm>
              <a:off x="1159" y="23"/>
              <a:ext cx="695" cy="2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50800" tIns="50800" bIns="50800"/>
            <a:lstStyle/>
            <a:p>
              <a:r>
                <a:rPr lang="en-US" sz="1000">
                  <a:solidFill>
                    <a:srgbClr val="00008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Aluminum</a:t>
              </a:r>
            </a:p>
          </p:txBody>
        </p:sp>
        <p:sp>
          <p:nvSpPr>
            <p:cNvPr id="49174" name="Rectangle 17"/>
            <p:cNvSpPr>
              <a:spLocks/>
            </p:cNvSpPr>
            <p:nvPr/>
          </p:nvSpPr>
          <p:spPr bwMode="auto">
            <a:xfrm>
              <a:off x="22" y="0"/>
              <a:ext cx="572" cy="2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50800" tIns="50800" bIns="50800"/>
            <a:lstStyle/>
            <a:p>
              <a:r>
                <a:rPr lang="en-US" sz="1000">
                  <a:solidFill>
                    <a:srgbClr val="00008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Copper</a:t>
              </a:r>
            </a:p>
          </p:txBody>
        </p:sp>
        <p:sp>
          <p:nvSpPr>
            <p:cNvPr id="49175" name="Rectangle 18"/>
            <p:cNvSpPr>
              <a:spLocks/>
            </p:cNvSpPr>
            <p:nvPr/>
          </p:nvSpPr>
          <p:spPr bwMode="auto">
            <a:xfrm>
              <a:off x="0" y="645"/>
              <a:ext cx="616" cy="29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50800" tIns="50800" bIns="50800"/>
            <a:lstStyle/>
            <a:p>
              <a:r>
                <a:rPr lang="en-US" sz="1000">
                  <a:solidFill>
                    <a:srgbClr val="00008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Tantalum</a:t>
              </a:r>
            </a:p>
          </p:txBody>
        </p:sp>
        <p:sp>
          <p:nvSpPr>
            <p:cNvPr id="49176" name="Rectangle 19"/>
            <p:cNvSpPr>
              <a:spLocks/>
            </p:cNvSpPr>
            <p:nvPr/>
          </p:nvSpPr>
          <p:spPr bwMode="auto">
            <a:xfrm>
              <a:off x="1073" y="670"/>
              <a:ext cx="381" cy="29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50800" tIns="50800" bIns="50800"/>
            <a:lstStyle/>
            <a:p>
              <a:r>
                <a:rPr lang="en-US" sz="1000">
                  <a:solidFill>
                    <a:srgbClr val="00008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Tin</a:t>
              </a:r>
            </a:p>
          </p:txBody>
        </p:sp>
      </p:grpSp>
      <p:sp>
        <p:nvSpPr>
          <p:cNvPr id="49165" name="Rectangle 21"/>
          <p:cNvSpPr>
            <a:spLocks/>
          </p:cNvSpPr>
          <p:nvPr/>
        </p:nvSpPr>
        <p:spPr bwMode="auto">
          <a:xfrm>
            <a:off x="5157788" y="4078288"/>
            <a:ext cx="1133475" cy="222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717" tIns="35717" rIns="35717" bIns="35717" anchor="ctr"/>
          <a:lstStyle/>
          <a:p>
            <a:pPr marL="461963" indent="-461963"/>
            <a:r>
              <a:rPr lang="en-US" sz="1100">
                <a:solidFill>
                  <a:srgbClr val="04360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courtesy of LANL</a:t>
            </a:r>
          </a:p>
        </p:txBody>
      </p:sp>
      <p:sp>
        <p:nvSpPr>
          <p:cNvPr id="49166" name="Rectangle 22"/>
          <p:cNvSpPr>
            <a:spLocks/>
          </p:cNvSpPr>
          <p:nvPr/>
        </p:nvSpPr>
        <p:spPr bwMode="auto">
          <a:xfrm>
            <a:off x="322263" y="3811588"/>
            <a:ext cx="1525587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88900">
              <a:lnSpc>
                <a:spcPct val="80000"/>
              </a:lnSpc>
              <a:tabLst>
                <a:tab pos="660400" algn="l"/>
                <a:tab pos="1311275" algn="l"/>
                <a:tab pos="1973263" algn="l"/>
                <a:tab pos="2624138" algn="l"/>
                <a:tab pos="3284538" algn="l"/>
                <a:tab pos="3937000" algn="l"/>
                <a:tab pos="4597400" algn="l"/>
                <a:tab pos="5249863" algn="l"/>
                <a:tab pos="5910263" algn="l"/>
                <a:tab pos="6562725" algn="l"/>
                <a:tab pos="7223125" algn="l"/>
                <a:tab pos="7875588" algn="l"/>
                <a:tab pos="8151813" algn="l"/>
              </a:tabLst>
            </a:pPr>
            <a:r>
              <a:rPr lang="en-US" sz="1100">
                <a:solidFill>
                  <a:srgbClr val="8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Material spall and fragmentation</a:t>
            </a:r>
            <a:br>
              <a:rPr lang="en-US" sz="1100">
                <a:solidFill>
                  <a:srgbClr val="8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100">
                <a:solidFill>
                  <a:srgbClr val="8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 micrometer level</a:t>
            </a: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23838" y="4449763"/>
            <a:ext cx="5902325" cy="1643062"/>
            <a:chOff x="0" y="0"/>
            <a:chExt cx="5288" cy="1472"/>
          </a:xfrm>
        </p:grpSpPr>
        <p:sp>
          <p:nvSpPr>
            <p:cNvPr id="49170" name="Rectangle 23"/>
            <p:cNvSpPr>
              <a:spLocks/>
            </p:cNvSpPr>
            <p:nvPr/>
          </p:nvSpPr>
          <p:spPr bwMode="auto">
            <a:xfrm>
              <a:off x="0" y="0"/>
              <a:ext cx="5112" cy="4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63500" tIns="63500" rIns="63500" bIns="63500" anchor="ctr"/>
            <a:lstStyle/>
            <a:p>
              <a:pPr marL="168275" indent="-168275">
                <a:spcBef>
                  <a:spcPts val="850"/>
                </a:spcBef>
                <a:buClr>
                  <a:srgbClr val="000080"/>
                </a:buClr>
                <a:buSzPct val="149000"/>
                <a:buFont typeface="Arial Bold"/>
                <a:buChar char="•"/>
              </a:pPr>
              <a:r>
                <a:rPr lang="en-US" sz="1500">
                  <a:solidFill>
                    <a:srgbClr val="000080"/>
                  </a:solidFill>
                  <a:cs typeface="Arial" pitchFamily="34" charset="0"/>
                  <a:sym typeface="Arial" pitchFamily="34" charset="0"/>
                </a:rPr>
                <a:t>joint multidisciplinary research of HEDgeHOB and BIOMAT </a:t>
              </a:r>
              <a:r>
                <a:rPr lang="en-US" sz="1500">
                  <a:solidFill>
                    <a:srgbClr val="000080"/>
                  </a:solidFill>
                  <a:latin typeface="Arial Bold"/>
                  <a:cs typeface="Arial" pitchFamily="34" charset="0"/>
                  <a:sym typeface="Arial Bold"/>
                </a:rPr>
                <a:t>during FAIR MSV</a:t>
              </a:r>
              <a:r>
                <a:rPr lang="en-US" sz="1500">
                  <a:solidFill>
                    <a:srgbClr val="000080"/>
                  </a:solidFill>
                  <a:cs typeface="Arial" pitchFamily="34" charset="0"/>
                  <a:sym typeface="Arial" pitchFamily="34" charset="0"/>
                </a:rPr>
                <a:t>:</a:t>
              </a:r>
            </a:p>
          </p:txBody>
        </p:sp>
        <p:sp>
          <p:nvSpPr>
            <p:cNvPr id="49171" name="Rectangle 24"/>
            <p:cNvSpPr>
              <a:spLocks/>
            </p:cNvSpPr>
            <p:nvPr/>
          </p:nvSpPr>
          <p:spPr bwMode="auto">
            <a:xfrm>
              <a:off x="176" y="472"/>
              <a:ext cx="5112" cy="1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63500" tIns="63500" rIns="63500" bIns="63500" anchor="ctr"/>
            <a:lstStyle/>
            <a:p>
              <a:pPr marL="168275" indent="-168275">
                <a:spcBef>
                  <a:spcPts val="850"/>
                </a:spcBef>
                <a:buSzPct val="149000"/>
                <a:buFont typeface="Arial Bold"/>
                <a:buChar char="•"/>
              </a:pPr>
              <a:r>
                <a:rPr lang="en-US" sz="1500">
                  <a:solidFill>
                    <a:srgbClr val="000080"/>
                  </a:solidFill>
                  <a:cs typeface="Arial" pitchFamily="34" charset="0"/>
                  <a:sym typeface="Arial" pitchFamily="34" charset="0"/>
                </a:rPr>
                <a:t>materials at extreme dynamic environments generated by external drivers (plasma physics and materials research)</a:t>
              </a:r>
            </a:p>
            <a:p>
              <a:pPr marL="168275" indent="-168275">
                <a:spcBef>
                  <a:spcPts val="850"/>
                </a:spcBef>
                <a:buSzPct val="149000"/>
                <a:buFont typeface="Arial Bold"/>
                <a:buChar char="•"/>
              </a:pPr>
              <a:r>
                <a:rPr lang="en-US" sz="1500">
                  <a:solidFill>
                    <a:srgbClr val="000080"/>
                  </a:solidFill>
                  <a:cs typeface="Arial" pitchFamily="34" charset="0"/>
                  <a:sym typeface="Arial" pitchFamily="34" charset="0"/>
                </a:rPr>
                <a:t>PaNTERA (Proton therapy and radiography) project (biophysics)</a:t>
              </a:r>
            </a:p>
          </p:txBody>
        </p:sp>
      </p:grpSp>
      <p:sp>
        <p:nvSpPr>
          <p:cNvPr id="49168" name="Rectangle 26"/>
          <p:cNvSpPr>
            <a:spLocks/>
          </p:cNvSpPr>
          <p:nvPr/>
        </p:nvSpPr>
        <p:spPr bwMode="auto">
          <a:xfrm>
            <a:off x="223838" y="6332538"/>
            <a:ext cx="5705475" cy="312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4647" tIns="44647" rIns="44647" bIns="44647" anchor="ctr"/>
          <a:lstStyle/>
          <a:p>
            <a:pPr marL="168275" indent="-168275">
              <a:spcBef>
                <a:spcPts val="850"/>
              </a:spcBef>
              <a:buClr>
                <a:srgbClr val="000000"/>
              </a:buClr>
              <a:buSzPct val="149000"/>
              <a:buFont typeface="Arial Bold"/>
              <a:buChar char="•"/>
            </a:pPr>
            <a:r>
              <a:rPr lang="en-US" sz="1500">
                <a:cs typeface="Arial" pitchFamily="34" charset="0"/>
                <a:sym typeface="Arial" pitchFamily="34" charset="0"/>
              </a:rPr>
              <a:t>PRIOR setup beam time commissioning at GSI: 2013/2014</a:t>
            </a:r>
          </a:p>
        </p:txBody>
      </p:sp>
      <p:sp>
        <p:nvSpPr>
          <p:cNvPr id="49169" name="Content Placeholder 4"/>
          <p:cNvSpPr>
            <a:spLocks noGrp="1"/>
          </p:cNvSpPr>
          <p:nvPr>
            <p:ph idx="4294967295"/>
          </p:nvPr>
        </p:nvSpPr>
        <p:spPr>
          <a:xfrm>
            <a:off x="431541" y="638690"/>
            <a:ext cx="8415934" cy="431800"/>
          </a:xfrm>
          <a:solidFill>
            <a:srgbClr val="FFC000"/>
          </a:solidFill>
        </p:spPr>
        <p:txBody>
          <a:bodyPr/>
          <a:lstStyle/>
          <a:p>
            <a:pPr marL="0" indent="0" algn="ctr">
              <a:buFont typeface="Arial" pitchFamily="34" charset="0"/>
              <a:buNone/>
            </a:pPr>
            <a:r>
              <a:rPr lang="en-US" dirty="0" smtClean="0"/>
              <a:t>Pump-Probe: Ion and Proton beams</a:t>
            </a:r>
          </a:p>
          <a:p>
            <a:pPr marL="0" indent="0" algn="ctr">
              <a:buFont typeface="Arial" pitchFamily="34" charset="0"/>
              <a:buNone/>
            </a:pPr>
            <a:endParaRPr lang="en-US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-180975" y="114300"/>
            <a:ext cx="8229600" cy="1143000"/>
          </a:xfrm>
        </p:spPr>
        <p:txBody>
          <a:bodyPr/>
          <a:lstStyle/>
          <a:p>
            <a:pPr eaLnBrk="1" hangingPunct="1"/>
            <a:r>
              <a:rPr lang="de-DE" smtClean="0"/>
              <a:t>Particle Therapy at FAIR</a:t>
            </a:r>
            <a:endParaRPr lang="en-US" smtClean="0"/>
          </a:p>
        </p:txBody>
      </p:sp>
      <p:pic>
        <p:nvPicPr>
          <p:cNvPr id="5017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1125538"/>
            <a:ext cx="5257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16"/>
          <p:cNvSpPr>
            <a:spLocks noChangeArrowheads="1"/>
          </p:cNvSpPr>
          <p:nvPr/>
        </p:nvSpPr>
        <p:spPr bwMode="auto">
          <a:xfrm>
            <a:off x="7369175" y="103188"/>
            <a:ext cx="1676400" cy="701675"/>
          </a:xfrm>
          <a:prstGeom prst="rect">
            <a:avLst/>
          </a:prstGeom>
          <a:solidFill>
            <a:srgbClr val="FFFFCC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rgbClr val="99997A"/>
            </a:prstShdw>
          </a:effectLst>
        </p:spPr>
        <p:txBody>
          <a:bodyPr>
            <a:spAutoFit/>
          </a:bodyPr>
          <a:lstStyle/>
          <a:p>
            <a:pPr algn="ctr"/>
            <a:r>
              <a:rPr kumimoji="1" lang="en-US" sz="2800" b="1">
                <a:solidFill>
                  <a:srgbClr val="000099"/>
                </a:solidFill>
              </a:rPr>
              <a:t>B</a:t>
            </a:r>
            <a:r>
              <a:rPr kumimoji="1" lang="en-US" sz="2800" b="1">
                <a:solidFill>
                  <a:srgbClr val="006699"/>
                </a:solidFill>
              </a:rPr>
              <a:t>I</a:t>
            </a:r>
            <a:r>
              <a:rPr kumimoji="1" lang="en-US" sz="2800" b="1">
                <a:solidFill>
                  <a:srgbClr val="9900FF"/>
                </a:solidFill>
              </a:rPr>
              <a:t>O</a:t>
            </a:r>
            <a:r>
              <a:rPr kumimoji="1" lang="en-US" b="1">
                <a:solidFill>
                  <a:srgbClr val="5F5F5F"/>
                </a:solidFill>
              </a:rPr>
              <a:t>*</a:t>
            </a:r>
            <a:r>
              <a:rPr kumimoji="1" lang="en-US" sz="2800" b="1">
                <a:solidFill>
                  <a:srgbClr val="800000"/>
                </a:solidFill>
              </a:rPr>
              <a:t>M</a:t>
            </a:r>
            <a:r>
              <a:rPr kumimoji="1" lang="en-US" sz="2800" b="1">
                <a:solidFill>
                  <a:srgbClr val="CC0066"/>
                </a:solidFill>
              </a:rPr>
              <a:t>A</a:t>
            </a:r>
            <a:r>
              <a:rPr kumimoji="1" lang="en-US" sz="2800" b="1">
                <a:solidFill>
                  <a:srgbClr val="FF3300"/>
                </a:solidFill>
              </a:rPr>
              <a:t>T</a:t>
            </a:r>
          </a:p>
          <a:p>
            <a:pPr algn="ctr"/>
            <a:r>
              <a:rPr kumimoji="1" lang="en-US" sz="1200" b="1">
                <a:solidFill>
                  <a:srgbClr val="0066FF"/>
                </a:solidFill>
              </a:rPr>
              <a:t>Biophysics</a:t>
            </a:r>
          </a:p>
        </p:txBody>
      </p:sp>
      <p:pic>
        <p:nvPicPr>
          <p:cNvPr id="5018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5700" y="3789363"/>
            <a:ext cx="2908300" cy="129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018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5863" y="3106738"/>
            <a:ext cx="2574925" cy="2338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018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9725" y="5445125"/>
            <a:ext cx="4811713" cy="1150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0184" name="Content Placeholder 2"/>
          <p:cNvSpPr>
            <a:spLocks noGrp="1"/>
          </p:cNvSpPr>
          <p:nvPr>
            <p:ph idx="1"/>
          </p:nvPr>
        </p:nvSpPr>
        <p:spPr>
          <a:xfrm>
            <a:off x="-52388" y="981075"/>
            <a:ext cx="4125913" cy="5876925"/>
          </a:xfrm>
          <a:solidFill>
            <a:srgbClr val="FFC000"/>
          </a:solidFill>
        </p:spPr>
        <p:txBody>
          <a:bodyPr/>
          <a:lstStyle/>
          <a:p>
            <a:pPr eaLnBrk="1" hangingPunct="1"/>
            <a:r>
              <a:rPr lang="en-US" sz="2000" dirty="0" smtClean="0"/>
              <a:t>New project (</a:t>
            </a:r>
            <a:r>
              <a:rPr lang="en-US" sz="2000" b="1" dirty="0" smtClean="0">
                <a:solidFill>
                  <a:srgbClr val="0000CC"/>
                </a:solidFill>
              </a:rPr>
              <a:t>PANTERA</a:t>
            </a:r>
            <a:r>
              <a:rPr lang="en-US" sz="2000" dirty="0" smtClean="0"/>
              <a:t>) within APPA to exploit the PRIOR setup for </a:t>
            </a:r>
            <a:r>
              <a:rPr lang="en-US" sz="2000" dirty="0" smtClean="0">
                <a:solidFill>
                  <a:srgbClr val="0000CC"/>
                </a:solidFill>
              </a:rPr>
              <a:t>Diagnostics and Therapy</a:t>
            </a:r>
          </a:p>
          <a:p>
            <a:pPr eaLnBrk="1" hangingPunct="1"/>
            <a:r>
              <a:rPr lang="en-US" sz="2000" dirty="0" smtClean="0"/>
              <a:t>Relativistic protons (4.5 </a:t>
            </a:r>
            <a:r>
              <a:rPr lang="en-US" sz="2000" dirty="0" err="1" smtClean="0"/>
              <a:t>GeV</a:t>
            </a:r>
            <a:r>
              <a:rPr lang="en-US" sz="2000" dirty="0" smtClean="0"/>
              <a:t>) for image-guided, high-resolution, </a:t>
            </a:r>
            <a:r>
              <a:rPr lang="en-US" sz="2000" dirty="0" err="1" smtClean="0"/>
              <a:t>realtime</a:t>
            </a:r>
            <a:r>
              <a:rPr lang="en-US" sz="2000" dirty="0" smtClean="0"/>
              <a:t>, stereotactic </a:t>
            </a:r>
            <a:r>
              <a:rPr lang="en-US" sz="2000" dirty="0" err="1" smtClean="0"/>
              <a:t>radiosurgery</a:t>
            </a:r>
            <a:r>
              <a:rPr lang="en-US" sz="2000" dirty="0" smtClean="0"/>
              <a:t> (proton </a:t>
            </a:r>
            <a:r>
              <a:rPr lang="en-US" sz="2000" dirty="0" err="1" smtClean="0"/>
              <a:t>theranostics</a:t>
            </a:r>
            <a:r>
              <a:rPr lang="en-US" sz="2000" dirty="0" smtClean="0"/>
              <a:t>), (PRIOR setup)</a:t>
            </a:r>
          </a:p>
          <a:p>
            <a:pPr eaLnBrk="1" hangingPunct="1"/>
            <a:r>
              <a:rPr lang="en-US" sz="2000" dirty="0" smtClean="0"/>
              <a:t>Images of an </a:t>
            </a:r>
            <a:r>
              <a:rPr lang="en-US" sz="2000" dirty="0" err="1" smtClean="0"/>
              <a:t>antropomorphic</a:t>
            </a:r>
            <a:r>
              <a:rPr lang="en-US" sz="2000" dirty="0" smtClean="0"/>
              <a:t> phantom and a mouse recorded at LANL (800 </a:t>
            </a:r>
            <a:r>
              <a:rPr lang="en-US" sz="2000" dirty="0" err="1" smtClean="0"/>
              <a:t>MeV</a:t>
            </a:r>
            <a:r>
              <a:rPr lang="en-US" sz="2000" dirty="0" smtClean="0"/>
              <a:t>)</a:t>
            </a:r>
          </a:p>
          <a:p>
            <a:pPr eaLnBrk="1" hangingPunct="1"/>
            <a:r>
              <a:rPr lang="en-US" sz="2000" dirty="0" smtClean="0"/>
              <a:t>Investigating also to use high-energy antiprotons for </a:t>
            </a:r>
            <a:r>
              <a:rPr lang="en-US" sz="2000" b="1" dirty="0" err="1" smtClean="0">
                <a:solidFill>
                  <a:srgbClr val="0000CC"/>
                </a:solidFill>
              </a:rPr>
              <a:t>Theranostics</a:t>
            </a:r>
            <a:r>
              <a:rPr lang="en-US" sz="2000" dirty="0" smtClean="0"/>
              <a:t> (together with FLAIR)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IMG_99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3605" y="0"/>
            <a:ext cx="10396155" cy="815452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106615" y="1358770"/>
            <a:ext cx="7952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chemeClr val="bg1"/>
                </a:solidFill>
                <a:latin typeface="Arial"/>
                <a:cs typeface="Arial"/>
              </a:rPr>
              <a:t>January</a:t>
            </a:r>
            <a:r>
              <a:rPr lang="de-DE" sz="2400" b="1" dirty="0" smtClean="0">
                <a:solidFill>
                  <a:schemeClr val="bg1"/>
                </a:solidFill>
                <a:latin typeface="Arial"/>
                <a:cs typeface="Arial"/>
              </a:rPr>
              <a:t> 2013:  </a:t>
            </a:r>
            <a:r>
              <a:rPr lang="de-DE" sz="2400" b="1" dirty="0" err="1" smtClean="0">
                <a:solidFill>
                  <a:schemeClr val="bg1"/>
                </a:solidFill>
                <a:latin typeface="Arial"/>
                <a:cs typeface="Arial"/>
              </a:rPr>
              <a:t>clearcutting</a:t>
            </a:r>
            <a:r>
              <a:rPr lang="de-DE" sz="2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  <a:latin typeface="Arial"/>
                <a:cs typeface="Arial"/>
              </a:rPr>
              <a:t>of</a:t>
            </a:r>
            <a:r>
              <a:rPr lang="de-DE" sz="2400" b="1" dirty="0" smtClean="0">
                <a:solidFill>
                  <a:schemeClr val="bg1"/>
                </a:solidFill>
                <a:latin typeface="Arial"/>
                <a:cs typeface="Arial"/>
              </a:rPr>
              <a:t> Ring- </a:t>
            </a:r>
            <a:r>
              <a:rPr lang="de-DE" sz="2400" b="1" dirty="0" err="1" smtClean="0">
                <a:solidFill>
                  <a:schemeClr val="bg1"/>
                </a:solidFill>
                <a:latin typeface="Arial"/>
                <a:cs typeface="Arial"/>
              </a:rPr>
              <a:t>and</a:t>
            </a:r>
            <a:r>
              <a:rPr lang="de-DE" sz="2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  <a:latin typeface="Arial"/>
                <a:cs typeface="Arial"/>
              </a:rPr>
              <a:t>Exp</a:t>
            </a:r>
            <a:r>
              <a:rPr lang="de-DE" sz="2400" b="1" dirty="0" smtClean="0">
                <a:solidFill>
                  <a:schemeClr val="bg1"/>
                </a:solidFill>
                <a:latin typeface="Arial"/>
                <a:cs typeface="Arial"/>
              </a:rPr>
              <a:t>.- Areas </a:t>
            </a:r>
            <a:endParaRPr lang="de-DE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8415338" y="6607175"/>
            <a:ext cx="728662" cy="2508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6C6C88-1113-4984-A662-082ADC9B8B35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8600385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5"/>
          <p:cNvSpPr txBox="1">
            <a:spLocks noChangeArrowheads="1"/>
          </p:cNvSpPr>
          <p:nvPr/>
        </p:nvSpPr>
        <p:spPr bwMode="auto">
          <a:xfrm>
            <a:off x="363705" y="5049180"/>
            <a:ext cx="35782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3E89"/>
              </a:buClr>
              <a:buSzPct val="150000"/>
            </a:pPr>
            <a:r>
              <a:rPr lang="en-US" sz="2000" b="1" dirty="0">
                <a:solidFill>
                  <a:schemeClr val="tx2"/>
                </a:solidFill>
                <a:ea typeface="ＭＳ Ｐゴシック"/>
                <a:cs typeface="Arial" charset="0"/>
              </a:rPr>
              <a:t>Materials </a:t>
            </a:r>
            <a:r>
              <a:rPr lang="en-US" sz="2000" b="1" dirty="0" smtClean="0">
                <a:solidFill>
                  <a:schemeClr val="tx2"/>
                </a:solidFill>
                <a:ea typeface="ＭＳ Ｐゴシック"/>
                <a:cs typeface="Arial" charset="0"/>
              </a:rPr>
              <a:t>Research</a:t>
            </a:r>
            <a:endParaRPr lang="en-US" sz="2000" b="1" dirty="0">
              <a:solidFill>
                <a:schemeClr val="tx2"/>
              </a:solidFill>
              <a:ea typeface="ＭＳ Ｐゴシック"/>
              <a:cs typeface="Arial" charset="0"/>
            </a:endParaRPr>
          </a:p>
          <a:p>
            <a:pPr algn="ctr">
              <a:buClr>
                <a:srgbClr val="003E89"/>
              </a:buClr>
              <a:buSzPct val="150000"/>
            </a:pPr>
            <a:r>
              <a:rPr lang="en-US" sz="2000" b="1" dirty="0">
                <a:solidFill>
                  <a:schemeClr val="tx2"/>
                </a:solidFill>
                <a:ea typeface="ＭＳ Ｐゴシック"/>
                <a:cs typeface="Arial" charset="0"/>
              </a:rPr>
              <a:t>Industrial Applications</a:t>
            </a:r>
          </a:p>
        </p:txBody>
      </p:sp>
      <p:sp>
        <p:nvSpPr>
          <p:cNvPr id="18434" name="Text Box 7"/>
          <p:cNvSpPr txBox="1">
            <a:spLocks noChangeArrowheads="1"/>
          </p:cNvSpPr>
          <p:nvPr/>
        </p:nvSpPr>
        <p:spPr bwMode="auto">
          <a:xfrm>
            <a:off x="2863073" y="144132"/>
            <a:ext cx="34083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b="1">
                <a:solidFill>
                  <a:srgbClr val="000000"/>
                </a:solidFill>
                <a:ea typeface="ＭＳ Ｐゴシック"/>
                <a:cs typeface="Arial" charset="0"/>
              </a:rPr>
              <a:t>Ion Beam Facilities</a:t>
            </a:r>
          </a:p>
        </p:txBody>
      </p:sp>
      <p:pic>
        <p:nvPicPr>
          <p:cNvPr id="18435" name="Picture 1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125" y="2894013"/>
            <a:ext cx="866775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feld 7"/>
          <p:cNvSpPr txBox="1">
            <a:spLocks noChangeArrowheads="1"/>
          </p:cNvSpPr>
          <p:nvPr/>
        </p:nvSpPr>
        <p:spPr bwMode="auto">
          <a:xfrm>
            <a:off x="492125" y="3343275"/>
            <a:ext cx="247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ea typeface="ＭＳ Ｐゴシック"/>
                <a:cs typeface="Arial" charset="0"/>
              </a:rPr>
              <a:t>Kinetic Energy (MeV)</a:t>
            </a:r>
          </a:p>
        </p:txBody>
      </p:sp>
      <p:grpSp>
        <p:nvGrpSpPr>
          <p:cNvPr id="2" name="Gruppieren 17"/>
          <p:cNvGrpSpPr>
            <a:grpSpLocks/>
          </p:cNvGrpSpPr>
          <p:nvPr/>
        </p:nvGrpSpPr>
        <p:grpSpPr bwMode="auto">
          <a:xfrm>
            <a:off x="819150" y="1341438"/>
            <a:ext cx="4473575" cy="1738312"/>
            <a:chOff x="3179898" y="2780927"/>
            <a:chExt cx="5208526" cy="2037822"/>
          </a:xfrm>
        </p:grpSpPr>
        <p:pic>
          <p:nvPicPr>
            <p:cNvPr id="26" name="Picture 2" descr="Rc1788;2f12.jpg                                                000279A5MacTopHD                       ABA78158: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3567" y="2775434"/>
              <a:ext cx="2889289" cy="2052081"/>
            </a:xfrm>
            <a:prstGeom prst="rect">
              <a:avLst/>
            </a:prstGeom>
            <a:noFill/>
            <a:ln w="9525">
              <a:solidFill>
                <a:srgbClr val="FF9933"/>
              </a:solidFill>
              <a:miter lim="800000"/>
              <a:headEnd/>
              <a:tailEnd/>
            </a:ln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75098" y="2775434"/>
              <a:ext cx="2342667" cy="2052081"/>
            </a:xfrm>
            <a:prstGeom prst="rect">
              <a:avLst/>
            </a:prstGeom>
            <a:noFill/>
            <a:ln w="9525">
              <a:solidFill>
                <a:srgbClr val="FF9933"/>
              </a:solidFill>
              <a:miter lim="800000"/>
              <a:headEnd/>
              <a:tailEnd/>
            </a:ln>
          </p:spPr>
        </p:pic>
      </p:grp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5176838" y="1355725"/>
            <a:ext cx="35782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3E89"/>
              </a:buClr>
              <a:buSzPct val="150000"/>
            </a:pPr>
            <a:r>
              <a:rPr lang="en-US" sz="2000" b="1">
                <a:solidFill>
                  <a:srgbClr val="C04E00"/>
                </a:solidFill>
                <a:ea typeface="ＭＳ Ｐゴシック"/>
                <a:cs typeface="ＭＳ Ｐゴシック"/>
              </a:rPr>
              <a:t>Atomic Physics</a:t>
            </a:r>
          </a:p>
          <a:p>
            <a:pPr algn="ctr">
              <a:buClr>
                <a:srgbClr val="003E89"/>
              </a:buClr>
              <a:buSzPct val="150000"/>
            </a:pPr>
            <a:r>
              <a:rPr lang="en-US" sz="2000" b="1">
                <a:solidFill>
                  <a:srgbClr val="C04E00"/>
                </a:solidFill>
                <a:ea typeface="ＭＳ Ｐゴシック"/>
                <a:cs typeface="ＭＳ Ｐゴシック"/>
              </a:rPr>
              <a:t>Plasma Physics</a:t>
            </a:r>
          </a:p>
          <a:p>
            <a:pPr algn="ctr">
              <a:buClr>
                <a:srgbClr val="003E89"/>
              </a:buClr>
              <a:buSzPct val="150000"/>
            </a:pPr>
            <a:r>
              <a:rPr lang="en-US" sz="2000" b="1">
                <a:solidFill>
                  <a:srgbClr val="C04E00"/>
                </a:solidFill>
                <a:ea typeface="ＭＳ Ｐゴシック"/>
                <a:cs typeface="ＭＳ Ｐゴシック"/>
              </a:rPr>
              <a:t>Materials Research</a:t>
            </a:r>
          </a:p>
        </p:txBody>
      </p:sp>
      <p:sp>
        <p:nvSpPr>
          <p:cNvPr id="18439" name="AutoShape 15"/>
          <p:cNvSpPr>
            <a:spLocks noChangeArrowheads="1"/>
          </p:cNvSpPr>
          <p:nvPr/>
        </p:nvSpPr>
        <p:spPr bwMode="auto">
          <a:xfrm>
            <a:off x="4427984" y="3268663"/>
            <a:ext cx="4277866" cy="323850"/>
          </a:xfrm>
          <a:prstGeom prst="leftRightArrow">
            <a:avLst>
              <a:gd name="adj1" fmla="val 50000"/>
              <a:gd name="adj2" fmla="val 78952"/>
            </a:avLst>
          </a:prstGeom>
          <a:gradFill rotWithShape="1">
            <a:gsLst>
              <a:gs pos="0">
                <a:srgbClr val="000082"/>
              </a:gs>
              <a:gs pos="6000">
                <a:srgbClr val="66008F"/>
              </a:gs>
              <a:gs pos="21001">
                <a:srgbClr val="9F0073"/>
              </a:gs>
              <a:gs pos="46001">
                <a:srgbClr val="BA0066"/>
              </a:gs>
              <a:gs pos="100000">
                <a:srgbClr val="FF0000"/>
              </a:gs>
              <a:gs pos="100000">
                <a:srgbClr val="FF8200"/>
              </a:gs>
            </a:gsLst>
            <a:lin ang="0"/>
          </a:gra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18440" name="AutoShape 15"/>
          <p:cNvSpPr>
            <a:spLocks noChangeArrowheads="1"/>
          </p:cNvSpPr>
          <p:nvPr/>
        </p:nvSpPr>
        <p:spPr bwMode="auto">
          <a:xfrm>
            <a:off x="492125" y="4284663"/>
            <a:ext cx="4511923" cy="323850"/>
          </a:xfrm>
          <a:prstGeom prst="leftRightArrow">
            <a:avLst>
              <a:gd name="adj1" fmla="val 50000"/>
              <a:gd name="adj2" fmla="val 78978"/>
            </a:avLst>
          </a:prstGeom>
          <a:gradFill rotWithShape="1">
            <a:gsLst>
              <a:gs pos="0">
                <a:srgbClr val="0A128C"/>
              </a:gs>
              <a:gs pos="41000">
                <a:srgbClr val="4B288F"/>
              </a:gs>
              <a:gs pos="100000">
                <a:srgbClr val="B763BD"/>
              </a:gs>
            </a:gsLst>
            <a:lin ang="0" scaled="1"/>
          </a:gra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pic>
        <p:nvPicPr>
          <p:cNvPr id="18441" name="Picture 26" descr="GSI_Log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6988" y="2312988"/>
            <a:ext cx="12430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175" y="4679950"/>
            <a:ext cx="3994150" cy="177323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8415338" y="6607175"/>
            <a:ext cx="728662" cy="250825"/>
          </a:xfrm>
        </p:spPr>
        <p:txBody>
          <a:bodyPr/>
          <a:lstStyle/>
          <a:p>
            <a:pPr>
              <a:defRPr/>
            </a:pPr>
            <a:fld id="{87220A54-1FC0-4372-97C8-3F613DADD880}" type="slidenum">
              <a:rPr lang="de-DE">
                <a:cs typeface="ＭＳ Ｐゴシック"/>
              </a:rPr>
              <a:pPr>
                <a:defRPr/>
              </a:pPr>
              <a:t>31</a:t>
            </a:fld>
            <a:endParaRPr lang="de-DE">
              <a:cs typeface="ＭＳ Ｐゴシック"/>
            </a:endParaRPr>
          </a:p>
        </p:txBody>
      </p:sp>
      <p:graphicFrame>
        <p:nvGraphicFramePr>
          <p:cNvPr id="30730" name="Group 10"/>
          <p:cNvGraphicFramePr>
            <a:graphicFrameLocks noGrp="1"/>
          </p:cNvGraphicFramePr>
          <p:nvPr/>
        </p:nvGraphicFramePr>
        <p:xfrm>
          <a:off x="150813" y="990600"/>
          <a:ext cx="8840787" cy="1384300"/>
        </p:xfrm>
        <a:graphic>
          <a:graphicData uri="http://schemas.openxmlformats.org/drawingml/2006/table">
            <a:tbl>
              <a:tblPr/>
              <a:tblGrid>
                <a:gridCol w="6397625"/>
                <a:gridCol w="2443162"/>
              </a:tblGrid>
              <a:tr h="1384300">
                <a:tc>
                  <a:txBody>
                    <a:bodyPr/>
                    <a:lstStyle/>
                    <a:p>
                      <a:pPr marL="558800" marR="0" lvl="0" indent="-393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Pct val="89000"/>
                        <a:buFont typeface="Zapf Dingbats" charset="0"/>
                        <a:buChar char="•"/>
                        <a:tabLst>
                          <a:tab pos="1524000" algn="l"/>
                          <a:tab pos="19812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87C"/>
                          </a:solidFill>
                          <a:effectLst/>
                          <a:latin typeface="Arial" charset="0"/>
                        </a:rPr>
                        <a:t>Spectroscopy for tests of CPT and QED</a:t>
                      </a:r>
                    </a:p>
                    <a:p>
                      <a:pPr marL="812800" marR="0" lvl="1" indent="-393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33"/>
                        </a:buClr>
                        <a:buSzPct val="89000"/>
                        <a:buFont typeface="Zapf Dingbats" charset="0"/>
                        <a:buChar char="•"/>
                        <a:tabLst>
                          <a:tab pos="1524000" algn="l"/>
                          <a:tab pos="1981200" algn="l"/>
                        </a:tabLst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Antiprotonic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atoms (pbar-He, pbar-p),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antihydrogen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E8E9ED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Verdana" pitchFamily="34" charset="0"/>
                        <a:sym typeface="Verdana" pitchFamily="34" charset="0"/>
                      </a:endParaRP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E8E9ED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44038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8688" y="930275"/>
            <a:ext cx="1865312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4039" name="Picture 2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3013" y="939800"/>
            <a:ext cx="1084262" cy="1109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30742" name="Group 22"/>
          <p:cNvGraphicFramePr>
            <a:graphicFrameLocks noGrp="1"/>
          </p:cNvGraphicFramePr>
          <p:nvPr/>
        </p:nvGraphicFramePr>
        <p:xfrm>
          <a:off x="107950" y="2044700"/>
          <a:ext cx="8840788" cy="1223963"/>
        </p:xfrm>
        <a:graphic>
          <a:graphicData uri="http://schemas.openxmlformats.org/drawingml/2006/table">
            <a:tbl>
              <a:tblPr/>
              <a:tblGrid>
                <a:gridCol w="6399213"/>
                <a:gridCol w="2441575"/>
              </a:tblGrid>
              <a:tr h="1223963">
                <a:tc>
                  <a:txBody>
                    <a:bodyPr/>
                    <a:lstStyle/>
                    <a:p>
                      <a:pPr marL="558800" marR="0" lvl="0" indent="-393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Pct val="89000"/>
                        <a:buFont typeface="Zapf Dingbats" charset="0"/>
                        <a:buChar char="•"/>
                        <a:tabLst>
                          <a:tab pos="1524000" algn="l"/>
                          <a:tab pos="19812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87C"/>
                          </a:solidFill>
                          <a:effectLst/>
                          <a:latin typeface="Arial" charset="0"/>
                        </a:rPr>
                        <a:t>Atomic collisions</a:t>
                      </a:r>
                    </a:p>
                    <a:p>
                      <a:pPr marL="812800" marR="0" lvl="1" indent="-393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33"/>
                        </a:buClr>
                        <a:buSzPct val="89000"/>
                        <a:buFont typeface="Zapf Dingbats" charset="0"/>
                        <a:buChar char="•"/>
                        <a:tabLst>
                          <a:tab pos="1524000" algn="l"/>
                          <a:tab pos="1981200" algn="l"/>
                        </a:tabLst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Sub-femtosecond correlated dynamics: ionization, energy loss, antimatter-matter collisions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E8E9ED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Verdana" pitchFamily="34" charset="0"/>
                        <a:sym typeface="Verdana" pitchFamily="34" charset="0"/>
                      </a:endParaRP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E8E9ED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44043" name="Picture 3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8638" y="2024063"/>
            <a:ext cx="1706562" cy="1268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30753" name="Group 33"/>
          <p:cNvGraphicFramePr>
            <a:graphicFrameLocks noGrp="1"/>
          </p:cNvGraphicFramePr>
          <p:nvPr/>
        </p:nvGraphicFramePr>
        <p:xfrm>
          <a:off x="150813" y="4905375"/>
          <a:ext cx="8840787" cy="874713"/>
        </p:xfrm>
        <a:graphic>
          <a:graphicData uri="http://schemas.openxmlformats.org/drawingml/2006/table">
            <a:tbl>
              <a:tblPr/>
              <a:tblGrid>
                <a:gridCol w="6410325"/>
                <a:gridCol w="2430462"/>
              </a:tblGrid>
              <a:tr h="874713">
                <a:tc>
                  <a:txBody>
                    <a:bodyPr/>
                    <a:lstStyle/>
                    <a:p>
                      <a:pPr marL="558800" marR="0" lvl="0" indent="-393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Pct val="89000"/>
                        <a:buFont typeface="Zapf Dingbats" charset="0"/>
                        <a:buChar char="•"/>
                        <a:tabLst>
                          <a:tab pos="15240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87C"/>
                          </a:solidFill>
                          <a:effectLst/>
                          <a:latin typeface="Arial" charset="0"/>
                        </a:rPr>
                        <a:t>Medical applications: tumor therapy</a:t>
                      </a:r>
                    </a:p>
                    <a:p>
                      <a:pPr marL="558800" marR="0" lvl="0" indent="-393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Pct val="89000"/>
                        <a:buFont typeface="Zapf Dingbats" charset="0"/>
                        <a:buChar char="•"/>
                        <a:tabLst>
                          <a:tab pos="15240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87C"/>
                          </a:solidFill>
                          <a:effectLst/>
                          <a:latin typeface="Arial" charset="0"/>
                        </a:rPr>
                        <a:t>Material Science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E8E9ED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Verdana" pitchFamily="34" charset="0"/>
                        <a:sym typeface="Verdana" pitchFamily="34" charset="0"/>
                      </a:endParaRP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E8E9ED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30776" name="Group 56"/>
          <p:cNvGraphicFramePr>
            <a:graphicFrameLocks noGrp="1"/>
          </p:cNvGraphicFramePr>
          <p:nvPr/>
        </p:nvGraphicFramePr>
        <p:xfrm>
          <a:off x="150813" y="3536950"/>
          <a:ext cx="8840787" cy="1368425"/>
        </p:xfrm>
        <a:graphic>
          <a:graphicData uri="http://schemas.openxmlformats.org/drawingml/2006/table">
            <a:tbl>
              <a:tblPr/>
              <a:tblGrid>
                <a:gridCol w="6408737"/>
                <a:gridCol w="2432050"/>
              </a:tblGrid>
              <a:tr h="1368425">
                <a:tc>
                  <a:txBody>
                    <a:bodyPr/>
                    <a:lstStyle/>
                    <a:p>
                      <a:pPr marL="558800" marR="0" lvl="0" indent="-393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Pct val="89000"/>
                        <a:buFont typeface="Zapf Dingbats" charset="0"/>
                        <a:buChar char="•"/>
                        <a:tabLst>
                          <a:tab pos="1524000" algn="l"/>
                          <a:tab pos="1981200" algn="l"/>
                          <a:tab pos="1981200" algn="l"/>
                          <a:tab pos="1981200" algn="l"/>
                          <a:tab pos="19812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87C"/>
                          </a:solidFill>
                          <a:effectLst/>
                          <a:latin typeface="Arial" charset="0"/>
                        </a:rPr>
                        <a:t>Antiprotons as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87C"/>
                          </a:solidFill>
                          <a:effectLst/>
                          <a:latin typeface="Arial" charset="0"/>
                        </a:rPr>
                        <a:t>hadronic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87C"/>
                          </a:solidFill>
                          <a:effectLst/>
                          <a:latin typeface="Arial" charset="0"/>
                        </a:rPr>
                        <a:t> probes</a:t>
                      </a:r>
                    </a:p>
                    <a:p>
                      <a:pPr marL="812800" marR="0" lvl="1" indent="-393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33"/>
                        </a:buClr>
                        <a:buSzPct val="89000"/>
                        <a:buFont typeface="Zapf Dingbats" charset="0"/>
                        <a:buChar char="•"/>
                        <a:tabLst>
                          <a:tab pos="1524000" algn="l"/>
                          <a:tab pos="1981200" algn="l"/>
                          <a:tab pos="1981200" algn="l"/>
                          <a:tab pos="1981200" algn="l"/>
                          <a:tab pos="1981200" algn="l"/>
                        </a:tabLst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X-rays of light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antiprotonic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atoms: low-energy QCD</a:t>
                      </a:r>
                    </a:p>
                    <a:p>
                      <a:pPr marL="812800" marR="0" lvl="1" indent="-393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33"/>
                        </a:buClr>
                        <a:buSzPct val="89000"/>
                        <a:buFont typeface="Zapf Dingbats" charset="0"/>
                        <a:buChar char="•"/>
                        <a:tabLst>
                          <a:tab pos="1524000" algn="l"/>
                          <a:tab pos="1981200" algn="l"/>
                          <a:tab pos="1981200" algn="l"/>
                          <a:tab pos="1981200" algn="l"/>
                          <a:tab pos="1981200" algn="l"/>
                        </a:tabLst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X-rays of neutron-rich nuclei: nuclear structure (halo)</a:t>
                      </a:r>
                    </a:p>
                    <a:p>
                      <a:pPr marL="812800" marR="0" lvl="1" indent="-393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33"/>
                        </a:buClr>
                        <a:buSzPct val="89000"/>
                        <a:buFont typeface="Zapf Dingbats" charset="0"/>
                        <a:buChar char="•"/>
                        <a:tabLst>
                          <a:tab pos="1524000" algn="l"/>
                          <a:tab pos="1981200" algn="l"/>
                          <a:tab pos="1981200" algn="l"/>
                          <a:tab pos="1981200" algn="l"/>
                          <a:tab pos="1981200" algn="l"/>
                        </a:tabLst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Antineutron interaction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E8E9ED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Verdana" pitchFamily="34" charset="0"/>
                        <a:sym typeface="Verdana" pitchFamily="34" charset="0"/>
                      </a:endParaRP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E8E9ED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44050" name="Picture 43"/>
          <p:cNvPicPr>
            <a:picLocks noChangeArrowheads="1"/>
          </p:cNvPicPr>
          <p:nvPr/>
        </p:nvPicPr>
        <p:blipFill>
          <a:blip r:embed="rId5" cstate="print"/>
          <a:srcRect l="23477" t="17931" r="15651"/>
          <a:stretch>
            <a:fillRect/>
          </a:stretch>
        </p:blipFill>
        <p:spPr bwMode="auto">
          <a:xfrm>
            <a:off x="7323138" y="4554538"/>
            <a:ext cx="1250950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4051" name="Picture 45"/>
          <p:cNvPicPr>
            <a:picLocks noChangeArrowheads="1"/>
          </p:cNvPicPr>
          <p:nvPr/>
        </p:nvPicPr>
        <p:blipFill>
          <a:blip r:embed="rId6" cstate="print"/>
          <a:srcRect l="57907" t="61673" r="3369" b="8325"/>
          <a:stretch>
            <a:fillRect/>
          </a:stretch>
        </p:blipFill>
        <p:spPr bwMode="auto">
          <a:xfrm>
            <a:off x="7032625" y="3395663"/>
            <a:ext cx="1839913" cy="1150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4052" name="Picture 4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56150" y="4724400"/>
            <a:ext cx="1804988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4053" name="Text Box 57"/>
          <p:cNvSpPr txBox="1">
            <a:spLocks noChangeArrowheads="1"/>
          </p:cNvSpPr>
          <p:nvPr/>
        </p:nvSpPr>
        <p:spPr bwMode="auto">
          <a:xfrm>
            <a:off x="-288540" y="5838363"/>
            <a:ext cx="10107615" cy="83099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b="1" dirty="0">
                <a:solidFill>
                  <a:srgbClr val="000000"/>
                </a:solidFill>
                <a:ea typeface="ＭＳ Ｐゴシック"/>
                <a:cs typeface="ＭＳ Ｐゴシック"/>
              </a:rPr>
              <a:t>FLAIR collaboration uses low-E antiprotons at CERN-AD to test decelerator </a:t>
            </a:r>
            <a:r>
              <a:rPr lang="sv-SE" b="1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schemes- initial </a:t>
            </a:r>
            <a:r>
              <a:rPr lang="sv-SE" b="1" dirty="0">
                <a:solidFill>
                  <a:srgbClr val="000000"/>
                </a:solidFill>
                <a:ea typeface="ＭＳ Ｐゴシック"/>
                <a:cs typeface="ＭＳ Ｐゴシック"/>
              </a:rPr>
              <a:t>experiments of the FLAIR physics program </a:t>
            </a:r>
          </a:p>
        </p:txBody>
      </p:sp>
      <p:sp>
        <p:nvSpPr>
          <p:cNvPr id="44054" name="Rectangle 25"/>
          <p:cNvSpPr>
            <a:spLocks noChangeArrowheads="1"/>
          </p:cNvSpPr>
          <p:nvPr/>
        </p:nvSpPr>
        <p:spPr bwMode="auto">
          <a:xfrm>
            <a:off x="4763" y="222250"/>
            <a:ext cx="663835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00CC"/>
                </a:solidFill>
                <a:ea typeface="ＭＳ Ｐゴシック"/>
                <a:cs typeface="ＭＳ Ｐゴシック"/>
              </a:rPr>
              <a:t>Experiments with Low-Energy </a:t>
            </a:r>
            <a:r>
              <a:rPr lang="en-US" sz="3000" b="1" dirty="0" err="1" smtClean="0">
                <a:solidFill>
                  <a:srgbClr val="0000CC"/>
                </a:solidFill>
                <a:ea typeface="ＭＳ Ｐゴシック"/>
                <a:cs typeface="ＭＳ Ｐゴシック"/>
              </a:rPr>
              <a:t>pBars</a:t>
            </a:r>
            <a:r>
              <a:rPr lang="en-US" sz="3000" b="1" dirty="0" smtClean="0">
                <a:solidFill>
                  <a:srgbClr val="0000CC"/>
                </a:solidFill>
                <a:ea typeface="ＭＳ Ｐゴシック"/>
                <a:cs typeface="ＭＳ Ｐゴシック"/>
              </a:rPr>
              <a:t> </a:t>
            </a:r>
            <a:endParaRPr lang="sv-SE" sz="3000" b="1" dirty="0">
              <a:solidFill>
                <a:srgbClr val="0000CC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44055" name="Picture 2" descr="C:\Users\Stoehlker\Pictures\Logos\FLAIR-Log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92963" y="149225"/>
            <a:ext cx="2036762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0" y="949325"/>
            <a:ext cx="9144000" cy="558006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50000">
                <a:schemeClr val="bg1"/>
              </a:gs>
              <a:gs pos="100000">
                <a:srgbClr val="C0C0C0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4339" name="Picture 3" descr="bigbang_rot"/>
          <p:cNvPicPr>
            <a:picLocks noChangeAspect="1" noChangeArrowheads="1"/>
          </p:cNvPicPr>
          <p:nvPr/>
        </p:nvPicPr>
        <p:blipFill>
          <a:blip r:embed="rId3" cstate="print"/>
          <a:srcRect r="18665"/>
          <a:stretch>
            <a:fillRect/>
          </a:stretch>
        </p:blipFill>
        <p:spPr bwMode="auto">
          <a:xfrm>
            <a:off x="95250" y="908050"/>
            <a:ext cx="904875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>
          <a:xfrm>
            <a:off x="-252413" y="-100013"/>
            <a:ext cx="9683751" cy="1143001"/>
          </a:xfrm>
        </p:spPr>
        <p:txBody>
          <a:bodyPr>
            <a:normAutofit/>
          </a:bodyPr>
          <a:lstStyle/>
          <a:p>
            <a:r>
              <a:rPr lang="en-GB" sz="2400" dirty="0" smtClean="0">
                <a:solidFill>
                  <a:srgbClr val="0000CC"/>
                </a:solidFill>
              </a:rPr>
              <a:t>Big Bang, Supernovae, Neutron Stars :</a:t>
            </a:r>
            <a:br>
              <a:rPr lang="en-GB" sz="2400" dirty="0" smtClean="0">
                <a:solidFill>
                  <a:srgbClr val="0000CC"/>
                </a:solidFill>
              </a:rPr>
            </a:br>
            <a:r>
              <a:rPr lang="en-GB" sz="2400" dirty="0" smtClean="0">
                <a:solidFill>
                  <a:srgbClr val="0000CC"/>
                </a:solidFill>
              </a:rPr>
              <a:t> Cosmic Matter – recreated in the FAIR - Laboratories</a:t>
            </a:r>
            <a:endParaRPr lang="de-DE" sz="2400" dirty="0" smtClean="0">
              <a:solidFill>
                <a:srgbClr val="0000CC"/>
              </a:solidFill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 rot="-2412502">
            <a:off x="4294188" y="4124325"/>
            <a:ext cx="1358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600" b="1"/>
              <a:t>temperature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8170863" y="1830388"/>
            <a:ext cx="412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200"/>
              <a:t>3 K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7469188" y="2428875"/>
            <a:ext cx="4968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200"/>
              <a:t>20 K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6804025" y="2986088"/>
            <a:ext cx="7080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200"/>
              <a:t>3.000 K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6094413" y="3563938"/>
            <a:ext cx="539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200"/>
              <a:t>10</a:t>
            </a:r>
            <a:r>
              <a:rPr lang="de-DE" sz="1200" baseline="30000"/>
              <a:t>9 </a:t>
            </a:r>
            <a:r>
              <a:rPr lang="de-DE" sz="1200"/>
              <a:t>K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5446713" y="4130675"/>
            <a:ext cx="6111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200"/>
              <a:t>10</a:t>
            </a:r>
            <a:r>
              <a:rPr lang="de-DE" sz="1200" baseline="30000"/>
              <a:t>12</a:t>
            </a:r>
            <a:r>
              <a:rPr lang="de-DE" sz="1200"/>
              <a:t> K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208213" y="1771650"/>
            <a:ext cx="1654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600" b="1"/>
              <a:t>13 billion years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 rot="-2419098">
            <a:off x="803275" y="4286250"/>
            <a:ext cx="568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600"/>
              <a:t>time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1562100" y="2379663"/>
            <a:ext cx="1541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600" b="1"/>
              <a:t>1 billion years</a:t>
            </a: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981075" y="2928938"/>
            <a:ext cx="1504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600" b="1"/>
              <a:t>300.000 years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666750" y="3511550"/>
            <a:ext cx="1133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600" b="1"/>
              <a:t>3 minutes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-61913" y="4071938"/>
            <a:ext cx="1246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de-DE" sz="1600" b="1"/>
              <a:t>1 microsec</a:t>
            </a:r>
          </a:p>
        </p:txBody>
      </p:sp>
      <p:sp>
        <p:nvSpPr>
          <p:cNvPr id="108561" name="Text Box 17"/>
          <p:cNvSpPr txBox="1">
            <a:spLocks noChangeArrowheads="1"/>
          </p:cNvSpPr>
          <p:nvPr/>
        </p:nvSpPr>
        <p:spPr bwMode="auto">
          <a:xfrm>
            <a:off x="1042988" y="5219700"/>
            <a:ext cx="3484007" cy="461665"/>
          </a:xfrm>
          <a:prstGeom prst="rect">
            <a:avLst/>
          </a:prstGeom>
          <a:solidFill>
            <a:srgbClr val="FFFFFF">
              <a:alpha val="70979"/>
            </a:srgbClr>
          </a:solidFill>
          <a:ln w="28575">
            <a:solidFill>
              <a:srgbClr val="00599D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/>
              <a:t>Genesis - Quarks, </a:t>
            </a:r>
            <a:r>
              <a:rPr lang="de-DE" dirty="0" err="1"/>
              <a:t>Leptons</a:t>
            </a:r>
            <a:endParaRPr lang="de-DE" dirty="0"/>
          </a:p>
        </p:txBody>
      </p:sp>
      <p:sp>
        <p:nvSpPr>
          <p:cNvPr id="108563" name="Text Box 19"/>
          <p:cNvSpPr txBox="1">
            <a:spLocks noChangeArrowheads="1"/>
          </p:cNvSpPr>
          <p:nvPr/>
        </p:nvSpPr>
        <p:spPr bwMode="auto">
          <a:xfrm>
            <a:off x="116505" y="3789040"/>
            <a:ext cx="4680521" cy="400110"/>
          </a:xfrm>
          <a:prstGeom prst="rect">
            <a:avLst/>
          </a:prstGeom>
          <a:solidFill>
            <a:srgbClr val="FFFFFF">
              <a:alpha val="70979"/>
            </a:srgbClr>
          </a:solidFill>
          <a:ln w="28575">
            <a:solidFill>
              <a:srgbClr val="00599D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000" dirty="0"/>
              <a:t>Anti-Protons, Neutrons, </a:t>
            </a:r>
            <a:r>
              <a:rPr lang="de-DE" sz="2000" dirty="0" err="1"/>
              <a:t>Hadrons</a:t>
            </a:r>
            <a:r>
              <a:rPr lang="de-DE" sz="2000" dirty="0"/>
              <a:t> </a:t>
            </a:r>
            <a:r>
              <a:rPr lang="de-DE" sz="2000" dirty="0" err="1"/>
              <a:t>disappear</a:t>
            </a:r>
            <a:endParaRPr lang="de-DE" sz="2000" dirty="0"/>
          </a:p>
        </p:txBody>
      </p:sp>
      <p:sp>
        <p:nvSpPr>
          <p:cNvPr id="108564" name="Text Box 20"/>
          <p:cNvSpPr txBox="1">
            <a:spLocks noChangeArrowheads="1"/>
          </p:cNvSpPr>
          <p:nvPr/>
        </p:nvSpPr>
        <p:spPr bwMode="auto">
          <a:xfrm>
            <a:off x="1691680" y="2573905"/>
            <a:ext cx="387043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dirty="0" err="1"/>
              <a:t>light</a:t>
            </a:r>
            <a:r>
              <a:rPr lang="de-DE" dirty="0"/>
              <a:t> </a:t>
            </a:r>
            <a:r>
              <a:rPr lang="de-DE" dirty="0" err="1" smtClean="0"/>
              <a:t>nuclei</a:t>
            </a:r>
            <a:r>
              <a:rPr lang="de-DE" dirty="0" smtClean="0"/>
              <a:t> </a:t>
            </a:r>
            <a:r>
              <a:rPr lang="de-DE" dirty="0" err="1"/>
              <a:t>created</a:t>
            </a:r>
            <a:r>
              <a:rPr lang="de-DE" dirty="0"/>
              <a:t> in </a:t>
            </a:r>
            <a:r>
              <a:rPr lang="de-DE" dirty="0" err="1"/>
              <a:t>stars</a:t>
            </a:r>
            <a:endParaRPr lang="de-DE" dirty="0"/>
          </a:p>
        </p:txBody>
      </p:sp>
      <p:sp>
        <p:nvSpPr>
          <p:cNvPr id="108565" name="Text Box 21"/>
          <p:cNvSpPr txBox="1">
            <a:spLocks noChangeArrowheads="1"/>
          </p:cNvSpPr>
          <p:nvPr/>
        </p:nvSpPr>
        <p:spPr bwMode="auto">
          <a:xfrm>
            <a:off x="1215135" y="4779150"/>
            <a:ext cx="3266855" cy="400110"/>
          </a:xfrm>
          <a:prstGeom prst="rect">
            <a:avLst/>
          </a:prstGeom>
          <a:solidFill>
            <a:srgbClr val="FFFFFF">
              <a:alpha val="79999"/>
            </a:srgbClr>
          </a:solidFill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1" i="1" dirty="0" smtClean="0"/>
              <a:t>Gluons, quarks disappear</a:t>
            </a:r>
            <a:endParaRPr lang="en-GB" sz="2000" b="1" dirty="0"/>
          </a:p>
        </p:txBody>
      </p:sp>
      <p:sp>
        <p:nvSpPr>
          <p:cNvPr id="108566" name="Text Box 22"/>
          <p:cNvSpPr txBox="1">
            <a:spLocks noChangeArrowheads="1"/>
          </p:cNvSpPr>
          <p:nvPr/>
        </p:nvSpPr>
        <p:spPr bwMode="auto">
          <a:xfrm>
            <a:off x="1241630" y="4356100"/>
            <a:ext cx="3240359" cy="400110"/>
          </a:xfrm>
          <a:prstGeom prst="rect">
            <a:avLst/>
          </a:prstGeom>
          <a:solidFill>
            <a:srgbClr val="FFFFFF">
              <a:alpha val="79999"/>
            </a:srgbClr>
          </a:solidFill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1" i="1" dirty="0" smtClean="0"/>
              <a:t>(Anti-) Baryons </a:t>
            </a:r>
            <a:r>
              <a:rPr lang="en-GB" sz="2000" dirty="0" smtClean="0"/>
              <a:t>created</a:t>
            </a:r>
            <a:endParaRPr lang="en-GB" sz="2000" b="1" i="1" dirty="0"/>
          </a:p>
        </p:txBody>
      </p:sp>
      <p:sp>
        <p:nvSpPr>
          <p:cNvPr id="108567" name="Text Box 23"/>
          <p:cNvSpPr txBox="1">
            <a:spLocks noChangeArrowheads="1"/>
          </p:cNvSpPr>
          <p:nvPr/>
        </p:nvSpPr>
        <p:spPr bwMode="auto">
          <a:xfrm>
            <a:off x="611560" y="1932220"/>
            <a:ext cx="5832139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CC"/>
                </a:solidFill>
              </a:rPr>
              <a:t>Creation of heavy elements </a:t>
            </a:r>
            <a:r>
              <a:rPr lang="en-GB" b="1" i="1" dirty="0" smtClean="0">
                <a:solidFill>
                  <a:srgbClr val="FF0000"/>
                </a:solidFill>
              </a:rPr>
              <a:t>SN </a:t>
            </a:r>
            <a:r>
              <a:rPr lang="en-GB" b="1" i="1" dirty="0">
                <a:solidFill>
                  <a:srgbClr val="FF0000"/>
                </a:solidFill>
              </a:rPr>
              <a:t>explosions</a:t>
            </a:r>
          </a:p>
        </p:txBody>
      </p:sp>
      <p:pic>
        <p:nvPicPr>
          <p:cNvPr id="36894" name="Picture 26" descr="nuclchart_cor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080" y="620713"/>
            <a:ext cx="4249737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2030" y="3609848"/>
            <a:ext cx="4379912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Datumsplatzhalt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sp>
        <p:nvSpPr>
          <p:cNvPr id="27" name="Fußzeilenplatzhalt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8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8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8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8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8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8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8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8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8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8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8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8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8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8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8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08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61" grpId="0" animBg="1"/>
      <p:bldP spid="108563" grpId="0" animBg="1"/>
      <p:bldP spid="108564" grpId="0"/>
      <p:bldP spid="108565" grpId="0" animBg="1"/>
      <p:bldP spid="108566" grpId="0" animBg="1"/>
      <p:bldP spid="10856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c11"/>
          <p:cNvPicPr>
            <a:picLocks noChangeArrowheads="1"/>
          </p:cNvPicPr>
          <p:nvPr/>
        </p:nvPicPr>
        <p:blipFill>
          <a:blip r:embed="rId2" cstate="print"/>
          <a:srcRect t="7474" b="13298"/>
          <a:stretch>
            <a:fillRect/>
          </a:stretch>
        </p:blipFill>
        <p:spPr bwMode="auto">
          <a:xfrm>
            <a:off x="-61913" y="855663"/>
            <a:ext cx="9251951" cy="551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9"/>
          <p:cNvSpPr txBox="1">
            <a:spLocks noChangeArrowheads="1"/>
          </p:cNvSpPr>
          <p:nvPr/>
        </p:nvSpPr>
        <p:spPr bwMode="auto">
          <a:xfrm>
            <a:off x="4572000" y="3068638"/>
            <a:ext cx="746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FFFF99"/>
                </a:solidFill>
                <a:latin typeface="Calibri" pitchFamily="34" charset="0"/>
              </a:rPr>
              <a:t>HESR</a:t>
            </a:r>
          </a:p>
        </p:txBody>
      </p:sp>
      <p:sp>
        <p:nvSpPr>
          <p:cNvPr id="20484" name="Text Box 11"/>
          <p:cNvSpPr txBox="1">
            <a:spLocks noChangeArrowheads="1"/>
          </p:cNvSpPr>
          <p:nvPr/>
        </p:nvSpPr>
        <p:spPr bwMode="auto">
          <a:xfrm>
            <a:off x="5651500" y="1557338"/>
            <a:ext cx="1301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FFFF99"/>
                </a:solidFill>
                <a:latin typeface="Calibri" pitchFamily="34" charset="0"/>
              </a:rPr>
              <a:t>SIS 100/300</a:t>
            </a:r>
          </a:p>
        </p:txBody>
      </p:sp>
      <p:sp>
        <p:nvSpPr>
          <p:cNvPr id="20485" name="Text Box 18"/>
          <p:cNvSpPr txBox="1">
            <a:spLocks noChangeArrowheads="1"/>
          </p:cNvSpPr>
          <p:nvPr/>
        </p:nvSpPr>
        <p:spPr bwMode="auto">
          <a:xfrm>
            <a:off x="3330575" y="1989138"/>
            <a:ext cx="736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FFFF99"/>
                </a:solidFill>
                <a:latin typeface="Calibri" pitchFamily="34" charset="0"/>
              </a:rPr>
              <a:t>SIS18</a:t>
            </a:r>
          </a:p>
        </p:txBody>
      </p:sp>
      <p:sp>
        <p:nvSpPr>
          <p:cNvPr id="20486" name="Oval 20"/>
          <p:cNvSpPr>
            <a:spLocks noChangeArrowheads="1"/>
          </p:cNvSpPr>
          <p:nvPr/>
        </p:nvSpPr>
        <p:spPr bwMode="auto">
          <a:xfrm>
            <a:off x="3314700" y="2314575"/>
            <a:ext cx="765175" cy="454025"/>
          </a:xfrm>
          <a:prstGeom prst="ellips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20487" name="Line 21"/>
          <p:cNvSpPr>
            <a:spLocks noChangeShapeType="1"/>
          </p:cNvSpPr>
          <p:nvPr/>
        </p:nvSpPr>
        <p:spPr bwMode="auto">
          <a:xfrm>
            <a:off x="2843213" y="2492375"/>
            <a:ext cx="504825" cy="144463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488" name="Oval 23"/>
          <p:cNvSpPr>
            <a:spLocks noChangeArrowheads="1"/>
          </p:cNvSpPr>
          <p:nvPr/>
        </p:nvSpPr>
        <p:spPr bwMode="auto">
          <a:xfrm>
            <a:off x="4716463" y="981075"/>
            <a:ext cx="3095625" cy="1655763"/>
          </a:xfrm>
          <a:prstGeom prst="ellips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>
                <a:latin typeface="Calibri" pitchFamily="34" charset="0"/>
              </a:rPr>
              <a:t> </a:t>
            </a:r>
          </a:p>
        </p:txBody>
      </p:sp>
      <p:sp>
        <p:nvSpPr>
          <p:cNvPr id="20489" name="Freeform 26"/>
          <p:cNvSpPr>
            <a:spLocks/>
          </p:cNvSpPr>
          <p:nvPr/>
        </p:nvSpPr>
        <p:spPr bwMode="auto">
          <a:xfrm>
            <a:off x="5969000" y="2616200"/>
            <a:ext cx="727075" cy="1879600"/>
          </a:xfrm>
          <a:custGeom>
            <a:avLst/>
            <a:gdLst>
              <a:gd name="T0" fmla="*/ 0 w 458"/>
              <a:gd name="T1" fmla="*/ 0 h 1184"/>
              <a:gd name="T2" fmla="*/ 2147483647 w 458"/>
              <a:gd name="T3" fmla="*/ 2147483647 h 1184"/>
              <a:gd name="T4" fmla="*/ 2147483647 w 458"/>
              <a:gd name="T5" fmla="*/ 2147483647 h 1184"/>
              <a:gd name="T6" fmla="*/ 2147483647 w 458"/>
              <a:gd name="T7" fmla="*/ 2147483647 h 1184"/>
              <a:gd name="T8" fmla="*/ 2147483647 w 458"/>
              <a:gd name="T9" fmla="*/ 2147483647 h 1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8"/>
              <a:gd name="T16" fmla="*/ 0 h 1184"/>
              <a:gd name="T17" fmla="*/ 458 w 458"/>
              <a:gd name="T18" fmla="*/ 1184 h 11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8" h="1184">
                <a:moveTo>
                  <a:pt x="0" y="0"/>
                </a:moveTo>
                <a:cubicBezTo>
                  <a:pt x="48" y="23"/>
                  <a:pt x="226" y="74"/>
                  <a:pt x="299" y="149"/>
                </a:cubicBezTo>
                <a:cubicBezTo>
                  <a:pt x="372" y="224"/>
                  <a:pt x="422" y="346"/>
                  <a:pt x="440" y="448"/>
                </a:cubicBezTo>
                <a:cubicBezTo>
                  <a:pt x="458" y="550"/>
                  <a:pt x="431" y="637"/>
                  <a:pt x="408" y="760"/>
                </a:cubicBezTo>
                <a:cubicBezTo>
                  <a:pt x="385" y="883"/>
                  <a:pt x="326" y="1096"/>
                  <a:pt x="304" y="1184"/>
                </a:cubicBezTo>
              </a:path>
            </a:pathLst>
          </a:custGeom>
          <a:noFill/>
          <a:ln w="57150" cmpd="sng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490" name="Rectangle 28"/>
          <p:cNvSpPr>
            <a:spLocks noChangeArrowheads="1"/>
          </p:cNvSpPr>
          <p:nvPr/>
        </p:nvSpPr>
        <p:spPr bwMode="auto">
          <a:xfrm rot="360000">
            <a:off x="6372225" y="4437063"/>
            <a:ext cx="144463" cy="215900"/>
          </a:xfrm>
          <a:prstGeom prst="rect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20491" name="AutoShape 29"/>
          <p:cNvSpPr>
            <a:spLocks noChangeArrowheads="1"/>
          </p:cNvSpPr>
          <p:nvPr/>
        </p:nvSpPr>
        <p:spPr bwMode="auto">
          <a:xfrm rot="-1113458">
            <a:off x="5842000" y="4843463"/>
            <a:ext cx="720725" cy="1008062"/>
          </a:xfrm>
          <a:prstGeom prst="roundRect">
            <a:avLst>
              <a:gd name="adj" fmla="val 41074"/>
            </a:avLst>
          </a:pr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20492" name="Line 30"/>
          <p:cNvSpPr>
            <a:spLocks noChangeShapeType="1"/>
          </p:cNvSpPr>
          <p:nvPr/>
        </p:nvSpPr>
        <p:spPr bwMode="auto">
          <a:xfrm>
            <a:off x="6443663" y="4652963"/>
            <a:ext cx="0" cy="2889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493" name="AutoShape 32"/>
          <p:cNvSpPr>
            <a:spLocks noChangeArrowheads="1"/>
          </p:cNvSpPr>
          <p:nvPr/>
        </p:nvSpPr>
        <p:spPr bwMode="auto">
          <a:xfrm rot="-1113458">
            <a:off x="5902325" y="4929188"/>
            <a:ext cx="576263" cy="792162"/>
          </a:xfrm>
          <a:prstGeom prst="roundRect">
            <a:avLst>
              <a:gd name="adj" fmla="val 41074"/>
            </a:avLst>
          </a:pr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20494" name="Text Box 8"/>
          <p:cNvSpPr txBox="1">
            <a:spLocks noChangeArrowheads="1"/>
          </p:cNvSpPr>
          <p:nvPr/>
        </p:nvSpPr>
        <p:spPr bwMode="auto">
          <a:xfrm>
            <a:off x="5724525" y="5181600"/>
            <a:ext cx="1095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latin typeface="Calibri" pitchFamily="34" charset="0"/>
              </a:rPr>
              <a:t>RESR/CR</a:t>
            </a:r>
          </a:p>
        </p:txBody>
      </p:sp>
      <p:sp>
        <p:nvSpPr>
          <p:cNvPr id="20495" name="Freeform 33"/>
          <p:cNvSpPr>
            <a:spLocks/>
          </p:cNvSpPr>
          <p:nvPr/>
        </p:nvSpPr>
        <p:spPr bwMode="auto">
          <a:xfrm>
            <a:off x="5600700" y="4152900"/>
            <a:ext cx="195263" cy="1076325"/>
          </a:xfrm>
          <a:custGeom>
            <a:avLst/>
            <a:gdLst>
              <a:gd name="T0" fmla="*/ 2147483647 w 123"/>
              <a:gd name="T1" fmla="*/ 2147483647 h 678"/>
              <a:gd name="T2" fmla="*/ 2147483647 w 123"/>
              <a:gd name="T3" fmla="*/ 2147483647 h 678"/>
              <a:gd name="T4" fmla="*/ 2147483647 w 123"/>
              <a:gd name="T5" fmla="*/ 2147483647 h 678"/>
              <a:gd name="T6" fmla="*/ 0 w 123"/>
              <a:gd name="T7" fmla="*/ 0 h 678"/>
              <a:gd name="T8" fmla="*/ 0 60000 65536"/>
              <a:gd name="T9" fmla="*/ 0 60000 65536"/>
              <a:gd name="T10" fmla="*/ 0 60000 65536"/>
              <a:gd name="T11" fmla="*/ 0 60000 65536"/>
              <a:gd name="T12" fmla="*/ 0 w 123"/>
              <a:gd name="T13" fmla="*/ 0 h 678"/>
              <a:gd name="T14" fmla="*/ 123 w 123"/>
              <a:gd name="T15" fmla="*/ 678 h 6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3" h="678">
                <a:moveTo>
                  <a:pt x="123" y="678"/>
                </a:moveTo>
                <a:cubicBezTo>
                  <a:pt x="109" y="645"/>
                  <a:pt x="48" y="556"/>
                  <a:pt x="40" y="480"/>
                </a:cubicBezTo>
                <a:cubicBezTo>
                  <a:pt x="32" y="404"/>
                  <a:pt x="85" y="304"/>
                  <a:pt x="78" y="224"/>
                </a:cubicBezTo>
                <a:cubicBezTo>
                  <a:pt x="71" y="144"/>
                  <a:pt x="16" y="47"/>
                  <a:pt x="0" y="0"/>
                </a:cubicBezTo>
              </a:path>
            </a:pathLst>
          </a:custGeom>
          <a:noFill/>
          <a:ln w="57150" cmpd="sng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496" name="AutoShape 31"/>
          <p:cNvSpPr>
            <a:spLocks noChangeArrowheads="1"/>
          </p:cNvSpPr>
          <p:nvPr/>
        </p:nvSpPr>
        <p:spPr bwMode="auto">
          <a:xfrm rot="-157516">
            <a:off x="4491038" y="2898775"/>
            <a:ext cx="1081087" cy="1800225"/>
          </a:xfrm>
          <a:prstGeom prst="roundRect">
            <a:avLst>
              <a:gd name="adj" fmla="val 41074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20497" name="Text Box 34"/>
          <p:cNvSpPr txBox="1">
            <a:spLocks noChangeArrowheads="1"/>
          </p:cNvSpPr>
          <p:nvPr/>
        </p:nvSpPr>
        <p:spPr bwMode="auto">
          <a:xfrm>
            <a:off x="5580063" y="2155825"/>
            <a:ext cx="16970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>
                <a:solidFill>
                  <a:srgbClr val="FF9900"/>
                </a:solidFill>
                <a:latin typeface="Calibri" pitchFamily="34" charset="0"/>
              </a:rPr>
              <a:t>30 GeV Protons</a:t>
            </a:r>
          </a:p>
        </p:txBody>
      </p:sp>
      <p:sp>
        <p:nvSpPr>
          <p:cNvPr id="20498" name="Text Box 35"/>
          <p:cNvSpPr txBox="1">
            <a:spLocks noChangeArrowheads="1"/>
          </p:cNvSpPr>
          <p:nvPr/>
        </p:nvSpPr>
        <p:spPr bwMode="auto">
          <a:xfrm>
            <a:off x="2555875" y="1916113"/>
            <a:ext cx="8842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>
                <a:solidFill>
                  <a:srgbClr val="FF9900"/>
                </a:solidFill>
                <a:latin typeface="Calibri" pitchFamily="34" charset="0"/>
              </a:rPr>
              <a:t>50 MeV</a:t>
            </a:r>
          </a:p>
        </p:txBody>
      </p:sp>
      <p:sp>
        <p:nvSpPr>
          <p:cNvPr id="20499" name="Text Box 37"/>
          <p:cNvSpPr txBox="1">
            <a:spLocks noChangeArrowheads="1"/>
          </p:cNvSpPr>
          <p:nvPr/>
        </p:nvSpPr>
        <p:spPr bwMode="auto">
          <a:xfrm>
            <a:off x="1993900" y="2133600"/>
            <a:ext cx="849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FFFF99"/>
                </a:solidFill>
                <a:latin typeface="Calibri" pitchFamily="34" charset="0"/>
              </a:rPr>
              <a:t>p-Linac</a:t>
            </a:r>
          </a:p>
        </p:txBody>
      </p:sp>
      <p:sp>
        <p:nvSpPr>
          <p:cNvPr id="20500" name="Text Box 38"/>
          <p:cNvSpPr txBox="1">
            <a:spLocks noChangeArrowheads="1"/>
          </p:cNvSpPr>
          <p:nvPr/>
        </p:nvSpPr>
        <p:spPr bwMode="auto">
          <a:xfrm>
            <a:off x="7092950" y="3500438"/>
            <a:ext cx="17129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600">
                <a:solidFill>
                  <a:srgbClr val="FFFF99"/>
                </a:solidFill>
                <a:latin typeface="Calibri" pitchFamily="34" charset="0"/>
              </a:rPr>
              <a:t>Cu Target</a:t>
            </a:r>
            <a:br>
              <a:rPr lang="de-DE" sz="1600">
                <a:solidFill>
                  <a:srgbClr val="FFFF99"/>
                </a:solidFill>
                <a:latin typeface="Calibri" pitchFamily="34" charset="0"/>
              </a:rPr>
            </a:br>
            <a:r>
              <a:rPr lang="de-DE" sz="1600">
                <a:solidFill>
                  <a:srgbClr val="FFFF99"/>
                </a:solidFill>
                <a:latin typeface="Calibri" pitchFamily="34" charset="0"/>
              </a:rPr>
              <a:t>10</a:t>
            </a:r>
            <a:r>
              <a:rPr lang="de-DE" sz="1600" baseline="30000">
                <a:solidFill>
                  <a:srgbClr val="FFFF99"/>
                </a:solidFill>
                <a:latin typeface="Calibri" pitchFamily="34" charset="0"/>
              </a:rPr>
              <a:t>7</a:t>
            </a:r>
            <a:r>
              <a:rPr lang="de-DE" sz="1600">
                <a:solidFill>
                  <a:srgbClr val="FFFF99"/>
                </a:solidFill>
                <a:latin typeface="Calibri" pitchFamily="34" charset="0"/>
              </a:rPr>
              <a:t> p/s @ 3 GeV</a:t>
            </a:r>
          </a:p>
        </p:txBody>
      </p:sp>
      <p:sp>
        <p:nvSpPr>
          <p:cNvPr id="20501" name="Line 39"/>
          <p:cNvSpPr>
            <a:spLocks noChangeShapeType="1"/>
          </p:cNvSpPr>
          <p:nvPr/>
        </p:nvSpPr>
        <p:spPr bwMode="auto">
          <a:xfrm flipV="1">
            <a:off x="7616825" y="3827463"/>
            <a:ext cx="10795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502" name="AutoShape 42"/>
          <p:cNvSpPr>
            <a:spLocks noChangeArrowheads="1"/>
          </p:cNvSpPr>
          <p:nvPr/>
        </p:nvSpPr>
        <p:spPr bwMode="auto">
          <a:xfrm rot="-1877583">
            <a:off x="6575425" y="4176713"/>
            <a:ext cx="720725" cy="117475"/>
          </a:xfrm>
          <a:prstGeom prst="leftArrow">
            <a:avLst>
              <a:gd name="adj1" fmla="val 36250"/>
              <a:gd name="adj2" fmla="val 135541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solidFill>
                <a:srgbClr val="FF9900"/>
              </a:solidFill>
              <a:latin typeface="Calibri" pitchFamily="34" charset="0"/>
            </a:endParaRPr>
          </a:p>
        </p:txBody>
      </p:sp>
      <p:sp>
        <p:nvSpPr>
          <p:cNvPr id="20503" name="Text Box 43"/>
          <p:cNvSpPr txBox="1">
            <a:spLocks noChangeArrowheads="1"/>
          </p:cNvSpPr>
          <p:nvPr/>
        </p:nvSpPr>
        <p:spPr bwMode="auto">
          <a:xfrm>
            <a:off x="4538663" y="5300663"/>
            <a:ext cx="140176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600">
                <a:solidFill>
                  <a:srgbClr val="FFFF99"/>
                </a:solidFill>
                <a:latin typeface="Calibri" pitchFamily="34" charset="0"/>
              </a:rPr>
              <a:t>Collecting</a:t>
            </a:r>
            <a:br>
              <a:rPr lang="de-DE" sz="1600">
                <a:solidFill>
                  <a:srgbClr val="FFFF99"/>
                </a:solidFill>
                <a:latin typeface="Calibri" pitchFamily="34" charset="0"/>
              </a:rPr>
            </a:br>
            <a:r>
              <a:rPr lang="de-DE" sz="1600">
                <a:solidFill>
                  <a:srgbClr val="FFFF99"/>
                </a:solidFill>
                <a:latin typeface="Calibri" pitchFamily="34" charset="0"/>
              </a:rPr>
              <a:t>Accumulating</a:t>
            </a:r>
            <a:br>
              <a:rPr lang="de-DE" sz="1600">
                <a:solidFill>
                  <a:srgbClr val="FFFF99"/>
                </a:solidFill>
                <a:latin typeface="Calibri" pitchFamily="34" charset="0"/>
              </a:rPr>
            </a:br>
            <a:r>
              <a:rPr lang="de-DE" sz="1600">
                <a:solidFill>
                  <a:srgbClr val="FFFF99"/>
                </a:solidFill>
                <a:latin typeface="Calibri" pitchFamily="34" charset="0"/>
              </a:rPr>
              <a:t>Precooling</a:t>
            </a:r>
          </a:p>
        </p:txBody>
      </p:sp>
      <p:sp>
        <p:nvSpPr>
          <p:cNvPr id="20504" name="Text Box 44"/>
          <p:cNvSpPr txBox="1">
            <a:spLocks noChangeArrowheads="1"/>
          </p:cNvSpPr>
          <p:nvPr/>
        </p:nvSpPr>
        <p:spPr bwMode="auto">
          <a:xfrm>
            <a:off x="3276600" y="4437063"/>
            <a:ext cx="13001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600">
                <a:solidFill>
                  <a:srgbClr val="FFFF99"/>
                </a:solidFill>
                <a:latin typeface="Calibri" pitchFamily="34" charset="0"/>
              </a:rPr>
              <a:t>Accelerating</a:t>
            </a:r>
          </a:p>
          <a:p>
            <a:pPr algn="ctr"/>
            <a:r>
              <a:rPr lang="de-DE" sz="1600">
                <a:solidFill>
                  <a:srgbClr val="FFFF99"/>
                </a:solidFill>
                <a:latin typeface="Calibri" pitchFamily="34" charset="0"/>
              </a:rPr>
              <a:t>Cooling</a:t>
            </a:r>
          </a:p>
        </p:txBody>
      </p:sp>
      <p:sp>
        <p:nvSpPr>
          <p:cNvPr id="20505" name="Freeform 48"/>
          <p:cNvSpPr>
            <a:spLocks/>
          </p:cNvSpPr>
          <p:nvPr/>
        </p:nvSpPr>
        <p:spPr bwMode="auto">
          <a:xfrm>
            <a:off x="4025900" y="2636838"/>
            <a:ext cx="2130425" cy="149225"/>
          </a:xfrm>
          <a:custGeom>
            <a:avLst/>
            <a:gdLst>
              <a:gd name="T0" fmla="*/ 0 w 1342"/>
              <a:gd name="T1" fmla="*/ 2147483647 h 94"/>
              <a:gd name="T2" fmla="*/ 2147483647 w 1342"/>
              <a:gd name="T3" fmla="*/ 2147483647 h 94"/>
              <a:gd name="T4" fmla="*/ 2147483647 w 1342"/>
              <a:gd name="T5" fmla="*/ 0 h 94"/>
              <a:gd name="T6" fmla="*/ 0 60000 65536"/>
              <a:gd name="T7" fmla="*/ 0 60000 65536"/>
              <a:gd name="T8" fmla="*/ 0 60000 65536"/>
              <a:gd name="T9" fmla="*/ 0 w 1342"/>
              <a:gd name="T10" fmla="*/ 0 h 94"/>
              <a:gd name="T11" fmla="*/ 1342 w 1342"/>
              <a:gd name="T12" fmla="*/ 94 h 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2" h="94">
                <a:moveTo>
                  <a:pt x="0" y="19"/>
                </a:moveTo>
                <a:cubicBezTo>
                  <a:pt x="43" y="31"/>
                  <a:pt x="40" y="94"/>
                  <a:pt x="264" y="91"/>
                </a:cubicBezTo>
                <a:cubicBezTo>
                  <a:pt x="488" y="88"/>
                  <a:pt x="1118" y="19"/>
                  <a:pt x="1342" y="0"/>
                </a:cubicBezTo>
              </a:path>
            </a:pathLst>
          </a:custGeom>
          <a:noFill/>
          <a:ln w="57150" cmpd="sng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506" name="Line 49"/>
          <p:cNvSpPr>
            <a:spLocks noChangeShapeType="1"/>
          </p:cNvSpPr>
          <p:nvPr/>
        </p:nvSpPr>
        <p:spPr bwMode="auto">
          <a:xfrm>
            <a:off x="3419475" y="6237288"/>
            <a:ext cx="1020763" cy="0"/>
          </a:xfrm>
          <a:prstGeom prst="line">
            <a:avLst/>
          </a:prstGeom>
          <a:noFill/>
          <a:ln w="28575">
            <a:solidFill>
              <a:srgbClr val="FFFF99"/>
            </a:solidFill>
            <a:round/>
            <a:headEnd type="diamond" w="med" len="med"/>
            <a:tailEnd type="diamond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0507" name="Text Box 50"/>
          <p:cNvSpPr txBox="1">
            <a:spLocks noChangeArrowheads="1"/>
          </p:cNvSpPr>
          <p:nvPr/>
        </p:nvSpPr>
        <p:spPr bwMode="auto">
          <a:xfrm>
            <a:off x="3556000" y="583723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FF99"/>
                </a:solidFill>
                <a:latin typeface="Calibri" pitchFamily="34" charset="0"/>
              </a:rPr>
              <a:t>100m</a:t>
            </a:r>
          </a:p>
        </p:txBody>
      </p:sp>
      <p:sp>
        <p:nvSpPr>
          <p:cNvPr id="20508" name="Text Box 53"/>
          <p:cNvSpPr txBox="1">
            <a:spLocks noChangeArrowheads="1"/>
          </p:cNvSpPr>
          <p:nvPr/>
        </p:nvSpPr>
        <p:spPr bwMode="auto">
          <a:xfrm>
            <a:off x="4716463" y="4149725"/>
            <a:ext cx="903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>
                <a:solidFill>
                  <a:srgbClr val="FFFF00"/>
                </a:solidFill>
                <a:latin typeface="Calibri" pitchFamily="34" charset="0"/>
              </a:rPr>
              <a:t>PANDA</a:t>
            </a:r>
          </a:p>
        </p:txBody>
      </p:sp>
      <p:sp>
        <p:nvSpPr>
          <p:cNvPr id="20509" name="AutoShape 54"/>
          <p:cNvSpPr>
            <a:spLocks noChangeArrowheads="1"/>
          </p:cNvSpPr>
          <p:nvPr/>
        </p:nvSpPr>
        <p:spPr bwMode="auto">
          <a:xfrm rot="-3580525">
            <a:off x="5099050" y="3859213"/>
            <a:ext cx="592138" cy="74612"/>
          </a:xfrm>
          <a:prstGeom prst="rightArrow">
            <a:avLst>
              <a:gd name="adj1" fmla="val 50000"/>
              <a:gd name="adj2" fmla="val 19840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pic>
        <p:nvPicPr>
          <p:cNvPr id="20510" name="Immagine 29" descr="fair_logo_35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813" y="44450"/>
            <a:ext cx="9271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74613"/>
            <a:ext cx="32226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2" name="CasellaDiTesto 33"/>
          <p:cNvSpPr txBox="1">
            <a:spLocks noChangeArrowheads="1"/>
          </p:cNvSpPr>
          <p:nvPr/>
        </p:nvSpPr>
        <p:spPr bwMode="auto">
          <a:xfrm>
            <a:off x="0" y="6519863"/>
            <a:ext cx="3556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>
                <a:latin typeface="Times New Roman" pitchFamily="18" charset="0"/>
                <a:cs typeface="Times New Roman" pitchFamily="18" charset="0"/>
              </a:rPr>
              <a:t>G.Boca  GSI, Germany &amp; U. Pavia, Italy</a:t>
            </a:r>
          </a:p>
        </p:txBody>
      </p:sp>
      <p:sp>
        <p:nvSpPr>
          <p:cNvPr id="33" name="CasellaDiTesto 32"/>
          <p:cNvSpPr txBox="1">
            <a:spLocks noChangeArrowheads="1"/>
          </p:cNvSpPr>
          <p:nvPr/>
        </p:nvSpPr>
        <p:spPr bwMode="auto">
          <a:xfrm>
            <a:off x="-36513" y="4149725"/>
            <a:ext cx="3348038" cy="22463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pbar  production  :</a:t>
            </a:r>
          </a:p>
          <a:p>
            <a:r>
              <a:rPr lang="it-IT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proton Linac 50 MeV</a:t>
            </a:r>
          </a:p>
          <a:p>
            <a:r>
              <a:rPr lang="it-IT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accelerate p in SIS18/SIS100</a:t>
            </a:r>
          </a:p>
          <a:p>
            <a:r>
              <a:rPr lang="it-IT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produce pbar on target</a:t>
            </a:r>
          </a:p>
          <a:p>
            <a:r>
              <a:rPr lang="it-IT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collect pbar in CR,</a:t>
            </a:r>
          </a:p>
          <a:p>
            <a:r>
              <a:rPr lang="it-IT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cool in RESR</a:t>
            </a:r>
          </a:p>
          <a:p>
            <a:r>
              <a:rPr lang="it-IT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inject  pbar  into HESR</a:t>
            </a:r>
          </a:p>
        </p:txBody>
      </p:sp>
      <p:sp>
        <p:nvSpPr>
          <p:cNvPr id="20514" name="Textfeld 33"/>
          <p:cNvSpPr txBox="1">
            <a:spLocks noChangeArrowheads="1"/>
          </p:cNvSpPr>
          <p:nvPr/>
        </p:nvSpPr>
        <p:spPr bwMode="auto">
          <a:xfrm>
            <a:off x="1763713" y="6350"/>
            <a:ext cx="45370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 b="1">
                <a:solidFill>
                  <a:srgbClr val="FF0000"/>
                </a:solidFill>
              </a:rPr>
              <a:t>Brilliant Anti-proton beams </a:t>
            </a:r>
          </a:p>
          <a:p>
            <a:r>
              <a:rPr lang="de-DE" sz="2400" b="1">
                <a:solidFill>
                  <a:srgbClr val="FF0000"/>
                </a:solidFill>
              </a:rPr>
              <a:t>-  Strange &amp; Charm matter</a:t>
            </a:r>
          </a:p>
        </p:txBody>
      </p:sp>
      <p:sp>
        <p:nvSpPr>
          <p:cNvPr id="35" name="Datumsplatzhalter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36" name="Foliennummernplatzhalt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sp>
        <p:nvSpPr>
          <p:cNvPr id="37" name="Fußzeilenplatzhalt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38" name="Rechteck 37"/>
          <p:cNvSpPr/>
          <p:nvPr/>
        </p:nvSpPr>
        <p:spPr>
          <a:xfrm>
            <a:off x="5540885" y="6494275"/>
            <a:ext cx="3576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Courtesy Jim </a:t>
            </a:r>
            <a:r>
              <a:rPr lang="en-US" sz="2000" dirty="0" err="1" smtClean="0"/>
              <a:t>Ritman</a:t>
            </a:r>
            <a:r>
              <a:rPr lang="en-US" sz="2000" dirty="0" smtClean="0"/>
              <a:t>, FZ </a:t>
            </a:r>
            <a:r>
              <a:rPr lang="en-US" sz="2000" dirty="0" err="1" smtClean="0"/>
              <a:t>Juelich</a:t>
            </a:r>
            <a:endParaRPr lang="de-DE" sz="2000" dirty="0"/>
          </a:p>
        </p:txBody>
      </p:sp>
      <p:sp>
        <p:nvSpPr>
          <p:cNvPr id="43" name="Rad 42"/>
          <p:cNvSpPr/>
          <p:nvPr/>
        </p:nvSpPr>
        <p:spPr>
          <a:xfrm>
            <a:off x="3401869" y="2933945"/>
            <a:ext cx="495056" cy="54006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4" name="Pfeil nach links und rechts 43"/>
          <p:cNvSpPr/>
          <p:nvPr/>
        </p:nvSpPr>
        <p:spPr>
          <a:xfrm>
            <a:off x="3896925" y="3293985"/>
            <a:ext cx="495055" cy="22502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Rad 44"/>
          <p:cNvSpPr/>
          <p:nvPr/>
        </p:nvSpPr>
        <p:spPr>
          <a:xfrm>
            <a:off x="3761910" y="3699030"/>
            <a:ext cx="360040" cy="36004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3150966" y="3388930"/>
            <a:ext cx="655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FFFF00"/>
                </a:solidFill>
              </a:rPr>
              <a:t>ESR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3213725" y="3756229"/>
            <a:ext cx="683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FFFF00"/>
                </a:solidFill>
              </a:rPr>
              <a:t>Cry</a:t>
            </a:r>
          </a:p>
          <a:p>
            <a:r>
              <a:rPr lang="de-DE" sz="2000" dirty="0" smtClean="0">
                <a:solidFill>
                  <a:srgbClr val="FFFF00"/>
                </a:solidFill>
              </a:rPr>
              <a:t>Ring</a:t>
            </a:r>
            <a:endParaRPr lang="de-DE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/>
          <p:cNvSpPr txBox="1">
            <a:spLocks noGrp="1"/>
          </p:cNvSpPr>
          <p:nvPr/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 anchor="ctr"/>
          <a:lstStyle/>
          <a:p>
            <a:pPr algn="r"/>
            <a:fld id="{7988F63F-9FF4-4FF1-868F-395EB4FB9476}" type="slidenum">
              <a:rPr lang="de-DE" sz="1200">
                <a:solidFill>
                  <a:srgbClr val="003366"/>
                </a:solidFill>
              </a:rPr>
              <a:pPr algn="r"/>
              <a:t>34</a:t>
            </a:fld>
            <a:endParaRPr lang="de-DE" sz="1200">
              <a:solidFill>
                <a:srgbClr val="003366"/>
              </a:solidFill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933450"/>
            <a:ext cx="9144000" cy="1955800"/>
          </a:xfrm>
          <a:prstGeom prst="rect">
            <a:avLst/>
          </a:prstGeom>
          <a:gradFill rotWithShape="1">
            <a:gsLst>
              <a:gs pos="0">
                <a:srgbClr val="00599D"/>
              </a:gs>
              <a:gs pos="100000">
                <a:srgbClr val="FF99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933450"/>
            <a:ext cx="9144000" cy="1965325"/>
          </a:xfrm>
          <a:prstGeom prst="rect">
            <a:avLst/>
          </a:prstGeom>
          <a:gradFill rotWithShape="1">
            <a:gsLst>
              <a:gs pos="0">
                <a:schemeClr val="bg1">
                  <a:alpha val="49001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21509" name="Picture 10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325" y="44450"/>
            <a:ext cx="2016125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1511" name="Picture 7" descr="FM_pers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8013" y="2600325"/>
            <a:ext cx="6399212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10"/>
          <p:cNvSpPr txBox="1">
            <a:spLocks noChangeArrowheads="1"/>
          </p:cNvSpPr>
          <p:nvPr/>
        </p:nvSpPr>
        <p:spPr bwMode="auto">
          <a:xfrm>
            <a:off x="608013" y="1135063"/>
            <a:ext cx="23939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599D"/>
                </a:solidFill>
              </a:rPr>
              <a:t>Pellet Target</a:t>
            </a:r>
          </a:p>
          <a:p>
            <a:r>
              <a:rPr lang="en-US">
                <a:solidFill>
                  <a:srgbClr val="00599D"/>
                </a:solidFill>
              </a:rPr>
              <a:t>Micro Vertex Detector</a:t>
            </a:r>
          </a:p>
          <a:p>
            <a:r>
              <a:rPr lang="en-US">
                <a:solidFill>
                  <a:srgbClr val="00599D"/>
                </a:solidFill>
              </a:rPr>
              <a:t>Central Tracker</a:t>
            </a:r>
          </a:p>
          <a:p>
            <a:r>
              <a:rPr lang="en-US">
                <a:solidFill>
                  <a:srgbClr val="00599D"/>
                </a:solidFill>
              </a:rPr>
              <a:t>Luminosity Monitor</a:t>
            </a:r>
            <a:endParaRPr lang="de-DE">
              <a:solidFill>
                <a:srgbClr val="00599D"/>
              </a:solidFill>
            </a:endParaRPr>
          </a:p>
        </p:txBody>
      </p:sp>
      <p:sp>
        <p:nvSpPr>
          <p:cNvPr id="21513" name="Text Box 11"/>
          <p:cNvSpPr txBox="1">
            <a:spLocks noChangeArrowheads="1"/>
          </p:cNvSpPr>
          <p:nvPr/>
        </p:nvSpPr>
        <p:spPr bwMode="auto">
          <a:xfrm>
            <a:off x="6494463" y="1450975"/>
            <a:ext cx="17716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rgbClr val="FF9900"/>
                </a:solidFill>
              </a:rPr>
              <a:t>DIRC Detector</a:t>
            </a:r>
          </a:p>
          <a:p>
            <a:pPr algn="r"/>
            <a:r>
              <a:rPr lang="en-US">
                <a:solidFill>
                  <a:srgbClr val="FF9900"/>
                </a:solidFill>
              </a:rPr>
              <a:t>EM Calorimeter</a:t>
            </a:r>
          </a:p>
          <a:p>
            <a:pPr algn="r"/>
            <a:r>
              <a:rPr lang="en-US">
                <a:solidFill>
                  <a:srgbClr val="FF9900"/>
                </a:solidFill>
              </a:rPr>
              <a:t>Planar GEMs</a:t>
            </a:r>
            <a:endParaRPr lang="de-DE">
              <a:solidFill>
                <a:srgbClr val="FF9900"/>
              </a:solidFill>
            </a:endParaRPr>
          </a:p>
        </p:txBody>
      </p:sp>
      <p:sp>
        <p:nvSpPr>
          <p:cNvPr id="21514" name="Text Box 12"/>
          <p:cNvSpPr txBox="1">
            <a:spLocks noChangeArrowheads="1"/>
          </p:cNvSpPr>
          <p:nvPr/>
        </p:nvSpPr>
        <p:spPr bwMode="auto">
          <a:xfrm>
            <a:off x="3990975" y="1135063"/>
            <a:ext cx="15303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599D"/>
                </a:solidFill>
              </a:rPr>
              <a:t>Electr</a:t>
            </a:r>
            <a:r>
              <a:rPr lang="en-US">
                <a:solidFill>
                  <a:srgbClr val="FF9900"/>
                </a:solidFill>
              </a:rPr>
              <a:t>onics</a:t>
            </a:r>
            <a:r>
              <a:rPr lang="en-US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>
                <a:solidFill>
                  <a:srgbClr val="00599D"/>
                </a:solidFill>
              </a:rPr>
              <a:t>Simul</a:t>
            </a:r>
            <a:r>
              <a:rPr lang="en-US">
                <a:solidFill>
                  <a:srgbClr val="FF9900"/>
                </a:solidFill>
              </a:rPr>
              <a:t>ation</a:t>
            </a:r>
            <a:endParaRPr lang="en-US">
              <a:solidFill>
                <a:srgbClr val="0070C0"/>
              </a:solidFill>
            </a:endParaRPr>
          </a:p>
          <a:p>
            <a:pPr algn="ctr"/>
            <a:r>
              <a:rPr lang="en-US">
                <a:solidFill>
                  <a:srgbClr val="00599D"/>
                </a:solidFill>
              </a:rPr>
              <a:t>Phy</a:t>
            </a:r>
            <a:r>
              <a:rPr lang="en-US">
                <a:solidFill>
                  <a:srgbClr val="FF9900"/>
                </a:solidFill>
              </a:rPr>
              <a:t>sics</a:t>
            </a:r>
          </a:p>
          <a:p>
            <a:pPr algn="ctr"/>
            <a:r>
              <a:rPr lang="en-US">
                <a:solidFill>
                  <a:srgbClr val="00599D"/>
                </a:solidFill>
              </a:rPr>
              <a:t>Infrast</a:t>
            </a:r>
            <a:r>
              <a:rPr lang="en-US">
                <a:solidFill>
                  <a:srgbClr val="FF9900"/>
                </a:solidFill>
              </a:rPr>
              <a:t>ructure</a:t>
            </a:r>
          </a:p>
          <a:p>
            <a:pPr algn="ctr"/>
            <a:r>
              <a:rPr lang="en-US">
                <a:solidFill>
                  <a:srgbClr val="00599D"/>
                </a:solidFill>
              </a:rPr>
              <a:t>Comp</a:t>
            </a:r>
            <a:r>
              <a:rPr lang="en-US">
                <a:solidFill>
                  <a:srgbClr val="FF9900"/>
                </a:solidFill>
              </a:rPr>
              <a:t>uting</a:t>
            </a:r>
            <a:endParaRPr lang="de-DE">
              <a:solidFill>
                <a:srgbClr val="FF9900"/>
              </a:solidFill>
            </a:endParaRPr>
          </a:p>
        </p:txBody>
      </p:sp>
      <p:sp>
        <p:nvSpPr>
          <p:cNvPr id="21515" name="Text Box 13"/>
          <p:cNvSpPr txBox="1">
            <a:spLocks noChangeArrowheads="1"/>
          </p:cNvSpPr>
          <p:nvPr/>
        </p:nvSpPr>
        <p:spPr bwMode="auto">
          <a:xfrm>
            <a:off x="-191441" y="5994285"/>
            <a:ext cx="9623981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rgbClr val="0066CC"/>
              </a:buClr>
              <a:buFont typeface="Wingdings" pitchFamily="2" charset="2"/>
              <a:buNone/>
            </a:pPr>
            <a:r>
              <a:rPr lang="en-US" dirty="0">
                <a:solidFill>
                  <a:srgbClr val="00599D"/>
                </a:solidFill>
              </a:rPr>
              <a:t>Physics Book, Technical Design Reports: EMC, Magnets, </a:t>
            </a:r>
            <a:r>
              <a:rPr lang="en-US" dirty="0" smtClean="0">
                <a:solidFill>
                  <a:srgbClr val="00599D"/>
                </a:solidFill>
              </a:rPr>
              <a:t>Targets</a:t>
            </a:r>
            <a:r>
              <a:rPr lang="en-US" dirty="0">
                <a:solidFill>
                  <a:srgbClr val="00599D"/>
                </a:solidFill>
              </a:rPr>
              <a:t>, </a:t>
            </a:r>
            <a:r>
              <a:rPr lang="en-US" dirty="0" smtClean="0">
                <a:solidFill>
                  <a:srgbClr val="00599D"/>
                </a:solidFill>
              </a:rPr>
              <a:t>Tracking</a:t>
            </a:r>
            <a:endParaRPr lang="de-DE" dirty="0"/>
          </a:p>
        </p:txBody>
      </p:sp>
      <p:pic>
        <p:nvPicPr>
          <p:cNvPr id="21516" name="Picture 63" descr="FAIR_V1"/>
          <p:cNvPicPr>
            <a:picLocks noChangeAspect="1" noChangeArrowheads="1"/>
          </p:cNvPicPr>
          <p:nvPr/>
        </p:nvPicPr>
        <p:blipFill>
          <a:blip r:embed="rId4" cstate="print"/>
          <a:srcRect l="9483" t="9261" r="17241"/>
          <a:stretch>
            <a:fillRect/>
          </a:stretch>
        </p:blipFill>
        <p:spPr bwMode="auto">
          <a:xfrm>
            <a:off x="428625" y="4572000"/>
            <a:ext cx="151288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ußzeilenplatzhalt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3038010" y="6394245"/>
            <a:ext cx="3067980" cy="365125"/>
          </a:xfrm>
        </p:spPr>
        <p:txBody>
          <a:bodyPr/>
          <a:lstStyle/>
          <a:p>
            <a:pPr>
              <a:defRPr/>
            </a:pPr>
            <a:fld id="{CDF600A7-E504-4407-BF75-AA47D1771403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  <p:sp>
        <p:nvSpPr>
          <p:cNvPr id="21519" name="Textfeld 14"/>
          <p:cNvSpPr txBox="1">
            <a:spLocks noChangeArrowheads="1"/>
          </p:cNvSpPr>
          <p:nvPr/>
        </p:nvSpPr>
        <p:spPr bwMode="auto">
          <a:xfrm>
            <a:off x="8027988" y="539750"/>
            <a:ext cx="12858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/>
              <a:t>700 tons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>
          <a:xfrm>
            <a:off x="3266855" y="626431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Horst </a:t>
            </a:r>
            <a:r>
              <a:rPr lang="de-DE" dirty="0" err="1" smtClean="0"/>
              <a:t>Stoecker</a:t>
            </a:r>
            <a:r>
              <a:rPr lang="de-DE" dirty="0" smtClean="0"/>
              <a:t> GSI &amp; FIAS</a:t>
            </a:r>
            <a:endParaRPr lang="en-GB" dirty="0"/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6535" y="188913"/>
            <a:ext cx="6284913" cy="503237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Anti-</a:t>
            </a:r>
            <a:r>
              <a:rPr lang="en-US" sz="2400" b="1" dirty="0" smtClean="0">
                <a:solidFill>
                  <a:srgbClr val="0000CC"/>
                </a:solidFill>
              </a:rPr>
              <a:t>P</a:t>
            </a:r>
            <a:r>
              <a:rPr lang="en-US" sz="2400" b="1" dirty="0" smtClean="0"/>
              <a:t>roton </a:t>
            </a:r>
            <a:r>
              <a:rPr lang="en-US" sz="2400" b="1" dirty="0" err="1" smtClean="0">
                <a:solidFill>
                  <a:srgbClr val="0000CC"/>
                </a:solidFill>
              </a:rPr>
              <a:t>AN</a:t>
            </a:r>
            <a:r>
              <a:rPr lang="en-US" sz="2400" b="1" dirty="0" err="1" smtClean="0"/>
              <a:t>nihilation</a:t>
            </a:r>
            <a:r>
              <a:rPr lang="en-US" sz="2400" b="1" dirty="0" smtClean="0"/>
              <a:t> in </a:t>
            </a:r>
            <a:r>
              <a:rPr lang="en-US" sz="2400" b="1" dirty="0" smtClean="0">
                <a:solidFill>
                  <a:srgbClr val="0000CC"/>
                </a:solidFill>
              </a:rPr>
              <a:t>DA</a:t>
            </a:r>
            <a:endParaRPr lang="en-US" sz="24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558570" y="913655"/>
            <a:ext cx="10070595" cy="58013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Why </a:t>
            </a:r>
            <a:r>
              <a:rPr lang="en-US" sz="2400" b="1" dirty="0" smtClean="0">
                <a:solidFill>
                  <a:srgbClr val="FF0000"/>
                </a:solidFill>
              </a:rPr>
              <a:t>Anti</a:t>
            </a:r>
            <a:r>
              <a:rPr lang="en-US" sz="2400" b="1" dirty="0" smtClean="0"/>
              <a:t>protons in PANDA?       </a:t>
            </a:r>
            <a:endParaRPr lang="en-US" sz="18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18510" y="1684545"/>
            <a:ext cx="9837585" cy="2554545"/>
          </a:xfrm>
        </p:spPr>
        <p:txBody>
          <a:bodyPr wrap="square">
            <a:spAutoFit/>
          </a:bodyPr>
          <a:lstStyle/>
          <a:p>
            <a:pPr marL="252000" indent="-2520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400" dirty="0" err="1" smtClean="0">
                <a:solidFill>
                  <a:srgbClr val="0000CC"/>
                </a:solidFill>
              </a:rPr>
              <a:t>pBar</a:t>
            </a:r>
            <a:r>
              <a:rPr lang="en-US" sz="2400" dirty="0" smtClean="0">
                <a:solidFill>
                  <a:srgbClr val="0000CC"/>
                </a:solidFill>
              </a:rPr>
              <a:t> beams difficult to make – </a:t>
            </a:r>
            <a:r>
              <a:rPr lang="en-US" sz="2400" dirty="0" smtClean="0">
                <a:solidFill>
                  <a:srgbClr val="FF0000"/>
                </a:solidFill>
              </a:rPr>
              <a:t>BUT</a:t>
            </a:r>
            <a:r>
              <a:rPr lang="en-US" sz="2400" dirty="0" smtClean="0">
                <a:solidFill>
                  <a:srgbClr val="0000CC"/>
                </a:solidFill>
              </a:rPr>
              <a:t>: </a:t>
            </a:r>
            <a:r>
              <a:rPr lang="en-US" sz="2400" b="1" dirty="0" smtClean="0">
                <a:solidFill>
                  <a:srgbClr val="0000CC"/>
                </a:solidFill>
              </a:rPr>
              <a:t>gluon rich process</a:t>
            </a:r>
            <a:endParaRPr lang="en-US" sz="2400" dirty="0" smtClean="0">
              <a:solidFill>
                <a:srgbClr val="0000CC"/>
              </a:solidFill>
            </a:endParaRPr>
          </a:p>
          <a:p>
            <a:pPr marL="252000" indent="-252000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00CC"/>
                </a:solidFill>
              </a:rPr>
              <a:t>gain ~ 2 </a:t>
            </a:r>
            <a:r>
              <a:rPr lang="en-US" sz="2400" b="1" dirty="0" err="1" smtClean="0">
                <a:solidFill>
                  <a:srgbClr val="0000CC"/>
                </a:solidFill>
              </a:rPr>
              <a:t>GeV</a:t>
            </a:r>
            <a:r>
              <a:rPr lang="en-US" sz="2400" b="1" dirty="0" smtClean="0">
                <a:solidFill>
                  <a:srgbClr val="0000CC"/>
                </a:solidFill>
              </a:rPr>
              <a:t> </a:t>
            </a:r>
            <a:r>
              <a:rPr lang="en-US" sz="2400" dirty="0" smtClean="0">
                <a:solidFill>
                  <a:srgbClr val="0000CC"/>
                </a:solidFill>
              </a:rPr>
              <a:t>in annihilation, reduced momentum transfer</a:t>
            </a:r>
          </a:p>
          <a:p>
            <a:pPr marL="252000" indent="-252000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00CC"/>
                </a:solidFill>
              </a:rPr>
              <a:t>all </a:t>
            </a:r>
            <a:r>
              <a:rPr lang="en-US" sz="2400" dirty="0" err="1" smtClean="0">
                <a:solidFill>
                  <a:srgbClr val="0000CC"/>
                </a:solidFill>
              </a:rPr>
              <a:t>fermion-antifermion</a:t>
            </a:r>
            <a:r>
              <a:rPr lang="en-US" sz="2400" dirty="0" smtClean="0">
                <a:solidFill>
                  <a:srgbClr val="0000CC"/>
                </a:solidFill>
              </a:rPr>
              <a:t> quantum numbers accessible</a:t>
            </a:r>
          </a:p>
          <a:p>
            <a:pPr marL="252000" indent="-252000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00CC"/>
                </a:solidFill>
              </a:rPr>
              <a:t>very high resolution</a:t>
            </a:r>
            <a:r>
              <a:rPr lang="en-US" sz="2400" dirty="0" smtClean="0">
                <a:solidFill>
                  <a:srgbClr val="0000CC"/>
                </a:solidFill>
              </a:rPr>
              <a:t> in formation reactions</a:t>
            </a:r>
          </a:p>
          <a:p>
            <a:pPr marL="252000" indent="-252000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00CC"/>
                </a:solidFill>
              </a:rPr>
              <a:t>high angular </a:t>
            </a:r>
            <a:r>
              <a:rPr lang="en-US" sz="2400" dirty="0" err="1" smtClean="0">
                <a:solidFill>
                  <a:srgbClr val="0000CC"/>
                </a:solidFill>
              </a:rPr>
              <a:t>momenta</a:t>
            </a:r>
            <a:r>
              <a:rPr lang="en-US" sz="2400" dirty="0" smtClean="0">
                <a:solidFill>
                  <a:srgbClr val="0000CC"/>
                </a:solidFill>
              </a:rPr>
              <a:t> accessible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71400"/>
            <a:ext cx="9144000" cy="1143000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Hadron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Spectroscopy with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Anti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proton Annihilation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4425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89025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hteck 56"/>
          <p:cNvSpPr/>
          <p:nvPr/>
        </p:nvSpPr>
        <p:spPr bwMode="auto">
          <a:xfrm>
            <a:off x="3840842" y="6453336"/>
            <a:ext cx="1063503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Rectangle 6"/>
          <p:cNvSpPr>
            <a:spLocks noGrp="1"/>
          </p:cNvSpPr>
          <p:nvPr>
            <p:ph idx="1"/>
          </p:nvPr>
        </p:nvSpPr>
        <p:spPr bwMode="auto">
          <a:xfrm>
            <a:off x="4346975" y="1313765"/>
            <a:ext cx="4700474" cy="8863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2094"/>
            <a:r>
              <a:rPr lang="en-US" sz="1800" b="1" dirty="0" err="1" smtClean="0">
                <a:solidFill>
                  <a:srgbClr val="000000"/>
                </a:solidFill>
                <a:sym typeface="Chalkboard" pitchFamily="112" charset="0"/>
              </a:rPr>
              <a:t>e</a:t>
            </a:r>
            <a:r>
              <a:rPr lang="en-US" sz="1800" b="1" dirty="0" err="1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+e</a:t>
            </a:r>
            <a:r>
              <a:rPr lang="en-US" sz="1800" b="1" dirty="0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- Invariant mass reconstruction depends on the</a:t>
            </a:r>
          </a:p>
          <a:p>
            <a:pPr marL="42094"/>
            <a:r>
              <a:rPr lang="en-US" sz="1800" b="1" dirty="0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 </a:t>
            </a:r>
            <a:r>
              <a:rPr lang="en-US" sz="1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sym typeface="Chalkboard" pitchFamily="112" charset="0"/>
              </a:rPr>
              <a:t>detector</a:t>
            </a:r>
            <a:r>
              <a:rPr lang="en-US" sz="1800" b="1" dirty="0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  <a:sym typeface="Chalkboard" pitchFamily="112" charset="0"/>
              </a:rPr>
              <a:t>resolution</a:t>
            </a:r>
            <a:r>
              <a:rPr lang="en-US" sz="1800" b="1" dirty="0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: </a:t>
            </a:r>
            <a:r>
              <a:rPr lang="en-US" sz="1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sym typeface="Chalkboard" pitchFamily="112" charset="0"/>
              </a:rPr>
              <a:t>≈ 10 </a:t>
            </a:r>
            <a:r>
              <a:rPr lang="en-US" sz="1800" b="1" dirty="0" err="1" smtClean="0">
                <a:solidFill>
                  <a:srgbClr val="FF0000"/>
                </a:solidFill>
                <a:latin typeface="+mn-lt"/>
                <a:sym typeface="Chalkboard" pitchFamily="112" charset="0"/>
              </a:rPr>
              <a:t>M</a:t>
            </a:r>
            <a:r>
              <a:rPr lang="en-US" sz="1800" b="1" dirty="0" err="1" smtClean="0">
                <a:solidFill>
                  <a:srgbClr val="0000CC"/>
                </a:solidFill>
                <a:latin typeface="+mn-lt"/>
                <a:sym typeface="Chalkboard" pitchFamily="112" charset="0"/>
              </a:rPr>
              <a:t>eV</a:t>
            </a:r>
            <a:endParaRPr lang="en-US" sz="1800" b="1" dirty="0" smtClean="0">
              <a:solidFill>
                <a:srgbClr val="0000CC"/>
              </a:solidFill>
              <a:latin typeface="+mn-lt"/>
              <a:sym typeface="Chalkboard" pitchFamily="112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783595" y="188640"/>
            <a:ext cx="7772400" cy="400110"/>
          </a:xfrm>
        </p:spPr>
        <p:txBody>
          <a:bodyPr>
            <a:noAutofit/>
          </a:bodyPr>
          <a:lstStyle/>
          <a:p>
            <a:r>
              <a:rPr lang="en-US" sz="2800" dirty="0" smtClean="0"/>
              <a:t>Example:  </a:t>
            </a:r>
            <a:r>
              <a:rPr lang="el-GR" sz="2800" dirty="0" smtClean="0"/>
              <a:t>χ</a:t>
            </a:r>
            <a:r>
              <a:rPr lang="en-US" sz="2800" baseline="-25000" dirty="0" smtClean="0"/>
              <a:t>c1,2</a:t>
            </a:r>
            <a:endParaRPr lang="en-US" sz="2800" baseline="-25000" dirty="0"/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900" y="818710"/>
            <a:ext cx="5403687" cy="545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1970" y="3647615"/>
            <a:ext cx="4365485" cy="2616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3" name="Gruppieren 55"/>
          <p:cNvGrpSpPr/>
          <p:nvPr/>
        </p:nvGrpSpPr>
        <p:grpSpPr>
          <a:xfrm>
            <a:off x="4320480" y="2438890"/>
            <a:ext cx="4887035" cy="1300052"/>
            <a:chOff x="5258644" y="2852936"/>
            <a:chExt cx="4481558" cy="1300052"/>
          </a:xfrm>
        </p:grpSpPr>
        <p:sp>
          <p:nvSpPr>
            <p:cNvPr id="42" name="Rectangle 23"/>
            <p:cNvSpPr>
              <a:spLocks/>
            </p:cNvSpPr>
            <p:nvPr/>
          </p:nvSpPr>
          <p:spPr bwMode="auto">
            <a:xfrm>
              <a:off x="5258644" y="2852936"/>
              <a:ext cx="3201207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57799" bIns="0">
              <a:spAutoFit/>
            </a:bodyPr>
            <a:lstStyle/>
            <a:p>
              <a:pPr marL="42094"/>
              <a:r>
                <a:rPr lang="en-US" sz="2000" dirty="0" smtClean="0">
                  <a:solidFill>
                    <a:srgbClr val="FF0000"/>
                  </a:solidFill>
                  <a:latin typeface="+mn-lt"/>
                  <a:sym typeface="Chalkboard" pitchFamily="112" charset="0"/>
                </a:rPr>
                <a:t>BUT: Formation in </a:t>
              </a:r>
              <a:r>
                <a:rPr lang="en-US" sz="2000" dirty="0" err="1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+mn-lt"/>
                  <a:sym typeface="Chalkboard" pitchFamily="112" charset="0"/>
                </a:rPr>
                <a:t>pbar</a:t>
              </a:r>
              <a:r>
                <a:rPr lang="en-US" sz="200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+mn-lt"/>
                  <a:sym typeface="Chalkboard" pitchFamily="112" charset="0"/>
                </a:rPr>
                <a:t>-p:</a:t>
              </a:r>
            </a:p>
          </p:txBody>
        </p:sp>
        <p:pic>
          <p:nvPicPr>
            <p:cNvPr id="43" name="Picture 2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61713" y="3122966"/>
              <a:ext cx="3065780" cy="4102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41" name="Rectangle 25"/>
            <p:cNvSpPr>
              <a:spLocks/>
            </p:cNvSpPr>
            <p:nvPr/>
          </p:nvSpPr>
          <p:spPr bwMode="auto">
            <a:xfrm>
              <a:off x="5299915" y="3537435"/>
              <a:ext cx="4440287" cy="6155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42094"/>
              <a:r>
                <a:rPr lang="en-US" sz="20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Resonance scan: Resolution depends</a:t>
              </a:r>
            </a:p>
            <a:p>
              <a:pPr marL="42094"/>
              <a:r>
                <a:rPr lang="en-US" sz="20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on the </a:t>
              </a:r>
              <a:r>
                <a:rPr lang="en-US" sz="2000" dirty="0" smtClean="0">
                  <a:solidFill>
                    <a:srgbClr val="FF0000"/>
                  </a:solidFill>
                  <a:latin typeface="+mn-lt"/>
                  <a:sym typeface="Chalkboard" pitchFamily="112" charset="0"/>
                </a:rPr>
                <a:t>beam</a:t>
              </a:r>
              <a:r>
                <a:rPr lang="en-US" sz="20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 resolution</a:t>
              </a:r>
            </a:p>
          </p:txBody>
        </p:sp>
      </p:grpSp>
      <p:sp>
        <p:nvSpPr>
          <p:cNvPr id="49" name="Rectangle 31"/>
          <p:cNvSpPr>
            <a:spLocks/>
          </p:cNvSpPr>
          <p:nvPr/>
        </p:nvSpPr>
        <p:spPr bwMode="auto">
          <a:xfrm>
            <a:off x="1601670" y="6120008"/>
            <a:ext cx="5371627" cy="36933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0" tIns="0" rIns="42573" bIns="0">
            <a:spAutoFit/>
          </a:bodyPr>
          <a:lstStyle/>
          <a:p>
            <a:pPr marL="42094"/>
            <a:r>
              <a:rPr lang="en-US" b="1" dirty="0" smtClean="0">
                <a:solidFill>
                  <a:srgbClr val="003399"/>
                </a:solidFill>
                <a:latin typeface="Chalkboard" pitchFamily="112" charset="0"/>
                <a:sym typeface="Chalkboard" pitchFamily="112" charset="0"/>
              </a:rPr>
              <a:t>PANDA@HESR ≈ 30 </a:t>
            </a:r>
            <a:r>
              <a:rPr lang="en-US" b="1" dirty="0" err="1" smtClean="0">
                <a:solidFill>
                  <a:srgbClr val="FF0000"/>
                </a:solidFill>
                <a:latin typeface="Chalkboard" pitchFamily="112" charset="0"/>
                <a:sym typeface="Chalkboard" pitchFamily="112" charset="0"/>
              </a:rPr>
              <a:t>k</a:t>
            </a:r>
            <a:r>
              <a:rPr lang="en-US" b="1" dirty="0" err="1" smtClean="0">
                <a:solidFill>
                  <a:srgbClr val="0000CC"/>
                </a:solidFill>
                <a:latin typeface="Chalkboard" pitchFamily="112" charset="0"/>
                <a:sym typeface="Chalkboard" pitchFamily="112" charset="0"/>
              </a:rPr>
              <a:t>eV</a:t>
            </a:r>
            <a:r>
              <a:rPr lang="en-US" b="1" dirty="0" smtClean="0">
                <a:solidFill>
                  <a:srgbClr val="003399"/>
                </a:solidFill>
                <a:latin typeface="Chalkboard" pitchFamily="112" charset="0"/>
                <a:sym typeface="Chalkboard" pitchFamily="112" charset="0"/>
              </a:rPr>
              <a:t> resolution</a:t>
            </a:r>
          </a:p>
        </p:txBody>
      </p:sp>
      <p:grpSp>
        <p:nvGrpSpPr>
          <p:cNvPr id="5" name="Gruppieren 52"/>
          <p:cNvGrpSpPr/>
          <p:nvPr/>
        </p:nvGrpSpPr>
        <p:grpSpPr>
          <a:xfrm>
            <a:off x="1514430" y="1262510"/>
            <a:ext cx="2750344" cy="4814615"/>
            <a:chOff x="1640632" y="1262509"/>
            <a:chExt cx="2979539" cy="4814615"/>
          </a:xfrm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40632" y="1262509"/>
              <a:ext cx="2979539" cy="259853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37370" y="4271095"/>
              <a:ext cx="2776389" cy="180602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47" name="Picture 2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40552" y="4859355"/>
              <a:ext cx="77391" cy="949358"/>
            </a:xfrm>
            <a:prstGeom prst="rect">
              <a:avLst/>
            </a:prstGeom>
            <a:solidFill>
              <a:srgbClr val="FFFF00"/>
            </a:solidFill>
            <a:ln w="25400">
              <a:noFill/>
              <a:miter lim="800000"/>
              <a:headEnd/>
              <a:tailEnd/>
            </a:ln>
          </p:spPr>
        </p:pic>
        <p:pic>
          <p:nvPicPr>
            <p:cNvPr id="48" name="Picture 2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97640" y="4834783"/>
              <a:ext cx="58043" cy="961644"/>
            </a:xfrm>
            <a:prstGeom prst="rect">
              <a:avLst/>
            </a:prstGeom>
            <a:solidFill>
              <a:srgbClr val="FFFF00"/>
            </a:solidFill>
            <a:ln w="25400">
              <a:noFill/>
              <a:miter lim="800000"/>
              <a:headEnd/>
              <a:tailEnd/>
            </a:ln>
          </p:spPr>
        </p:pic>
        <p:sp>
          <p:nvSpPr>
            <p:cNvPr id="52" name="Pfeil nach unten 51"/>
            <p:cNvSpPr/>
            <p:nvPr/>
          </p:nvSpPr>
          <p:spPr bwMode="auto">
            <a:xfrm>
              <a:off x="3080792" y="3890752"/>
              <a:ext cx="144016" cy="330336"/>
            </a:xfrm>
            <a:prstGeom prst="downArrow">
              <a:avLst>
                <a:gd name="adj1" fmla="val 50000"/>
                <a:gd name="adj2" fmla="val 73516"/>
              </a:avLst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0" name="Datumsplatzhalt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1"/>
          </p:nvPr>
        </p:nvSpPr>
        <p:spPr>
          <a:xfrm>
            <a:off x="3038010" y="6349240"/>
            <a:ext cx="306798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645603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8620"/>
            <a:ext cx="7772400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Particle production in pp collisions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495" y="1782978"/>
            <a:ext cx="1533042" cy="430887"/>
          </a:xfr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dirty="0" smtClean="0"/>
              <a:t>Formation: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 flipH="1">
            <a:off x="5292080" y="53625"/>
            <a:ext cx="211111" cy="41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_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5B8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4995" y="1485945"/>
            <a:ext cx="2223492" cy="1725662"/>
          </a:xfrm>
          <a:prstGeom prst="rect">
            <a:avLst/>
          </a:prstGeom>
          <a:noFill/>
          <a:ln w="50800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2832" y="1512736"/>
            <a:ext cx="2152055" cy="1666503"/>
          </a:xfrm>
          <a:prstGeom prst="rect">
            <a:avLst/>
          </a:prstGeom>
          <a:noFill/>
          <a:ln w="50800">
            <a:solidFill>
              <a:srgbClr val="99CCFF"/>
            </a:solidFill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2444995" y="3502170"/>
            <a:ext cx="5100391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/>
              <a:t>All J</a:t>
            </a:r>
            <a:r>
              <a:rPr lang="en-US" sz="2200" baseline="30000" dirty="0" smtClean="0"/>
              <a:t>PC</a:t>
            </a:r>
            <a:r>
              <a:rPr lang="en-US" sz="2200" dirty="0" smtClean="0"/>
              <a:t> allowed for (</a:t>
            </a:r>
            <a:r>
              <a:rPr lang="en-US" sz="2200" dirty="0" err="1" smtClean="0"/>
              <a:t>qq</a:t>
            </a:r>
            <a:r>
              <a:rPr lang="en-US" sz="2200" dirty="0" smtClean="0"/>
              <a:t>) accessible in pp</a:t>
            </a:r>
            <a:endParaRPr lang="en-US" sz="2200" dirty="0"/>
          </a:p>
        </p:txBody>
      </p:sp>
      <p:sp>
        <p:nvSpPr>
          <p:cNvPr id="11" name="Textfeld 10"/>
          <p:cNvSpPr txBox="1"/>
          <p:nvPr/>
        </p:nvSpPr>
        <p:spPr>
          <a:xfrm>
            <a:off x="4924186" y="3286145"/>
            <a:ext cx="156906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dirty="0" smtClean="0"/>
              <a:t>_</a:t>
            </a:r>
            <a:endParaRPr lang="en-US" sz="2200" dirty="0"/>
          </a:p>
        </p:txBody>
      </p:sp>
      <p:sp>
        <p:nvSpPr>
          <p:cNvPr id="12" name="Textfeld 11"/>
          <p:cNvSpPr txBox="1"/>
          <p:nvPr/>
        </p:nvSpPr>
        <p:spPr>
          <a:xfrm>
            <a:off x="7093565" y="3286145"/>
            <a:ext cx="156906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dirty="0" smtClean="0"/>
              <a:t>_</a:t>
            </a:r>
            <a:endParaRPr lang="en-US" sz="2200" dirty="0"/>
          </a:p>
        </p:txBody>
      </p:sp>
      <p:sp>
        <p:nvSpPr>
          <p:cNvPr id="13" name="Pfeil nach rechts 12"/>
          <p:cNvSpPr>
            <a:spLocks noChangeAspect="1"/>
          </p:cNvSpPr>
          <p:nvPr/>
        </p:nvSpPr>
        <p:spPr bwMode="auto">
          <a:xfrm>
            <a:off x="1713836" y="3574177"/>
            <a:ext cx="451573" cy="242316"/>
          </a:xfrm>
          <a:prstGeom prst="right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476545" y="4335860"/>
            <a:ext cx="7452958" cy="1973461"/>
            <a:chOff x="0" y="0"/>
            <a:chExt cx="5940" cy="1768"/>
          </a:xfrm>
        </p:grpSpPr>
        <p:sp>
          <p:nvSpPr>
            <p:cNvPr id="15" name="Rectangle 24"/>
            <p:cNvSpPr>
              <a:spLocks/>
            </p:cNvSpPr>
            <p:nvPr/>
          </p:nvSpPr>
          <p:spPr bwMode="auto">
            <a:xfrm>
              <a:off x="2696" y="709"/>
              <a:ext cx="3244" cy="524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57799" bIns="0">
              <a:spAutoFit/>
            </a:bodyPr>
            <a:lstStyle/>
            <a:p>
              <a:pPr marL="42094"/>
              <a:r>
                <a:rPr lang="en-US" sz="22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Only J</a:t>
              </a:r>
              <a:r>
                <a:rPr lang="en-US" sz="2200" baseline="320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PC</a:t>
              </a:r>
              <a:r>
                <a:rPr lang="en-US" sz="22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 = 1</a:t>
              </a:r>
              <a:r>
                <a:rPr lang="en-US" sz="2200" baseline="320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--</a:t>
              </a:r>
              <a:r>
                <a:rPr lang="en-US" sz="22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 allowed in </a:t>
              </a:r>
              <a:r>
                <a:rPr lang="en-US" sz="2200" dirty="0" err="1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e</a:t>
              </a:r>
              <a:r>
                <a:rPr lang="en-US" sz="2200" baseline="32000" dirty="0" err="1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+</a:t>
              </a:r>
              <a:r>
                <a:rPr lang="en-US" sz="2200" dirty="0" err="1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e</a:t>
              </a:r>
              <a:r>
                <a:rPr lang="en-US" sz="2200" baseline="320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-  </a:t>
              </a:r>
              <a:br>
                <a:rPr lang="en-US" sz="2200" baseline="320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</a:br>
              <a:r>
                <a:rPr lang="en-US" sz="16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(to 1st order)</a:t>
              </a:r>
            </a:p>
          </p:txBody>
        </p:sp>
        <p:pic>
          <p:nvPicPr>
            <p:cNvPr id="16" name="Picture 2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9" y="0"/>
              <a:ext cx="1729" cy="1768"/>
            </a:xfrm>
            <a:prstGeom prst="rect">
              <a:avLst/>
            </a:prstGeom>
            <a:noFill/>
            <a:ln w="50800">
              <a:solidFill>
                <a:srgbClr val="99CCFF"/>
              </a:solidFill>
              <a:miter lim="800000"/>
              <a:headEnd/>
              <a:tailEnd/>
            </a:ln>
          </p:spPr>
        </p:pic>
        <p:sp>
          <p:nvSpPr>
            <p:cNvPr id="17" name="Rectangle 26"/>
            <p:cNvSpPr>
              <a:spLocks/>
            </p:cNvSpPr>
            <p:nvPr/>
          </p:nvSpPr>
          <p:spPr bwMode="auto">
            <a:xfrm>
              <a:off x="0" y="709"/>
              <a:ext cx="395" cy="3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57799" bIns="0">
              <a:spAutoFit/>
            </a:bodyPr>
            <a:lstStyle/>
            <a:p>
              <a:pPr marL="42094"/>
              <a:r>
                <a:rPr lang="en-US" sz="2200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c.f.</a:t>
              </a:r>
            </a:p>
          </p:txBody>
        </p:sp>
      </p:grpSp>
      <p:sp>
        <p:nvSpPr>
          <p:cNvPr id="18" name="Datumsplatzhalt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59189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1430" y="1223755"/>
            <a:ext cx="5261080" cy="470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8620"/>
            <a:ext cx="7772400" cy="94385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</a:rPr>
              <a:t>Charmonium Spectroscopy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0" y="1758583"/>
            <a:ext cx="4301970" cy="4016484"/>
          </a:xfrm>
        </p:spPr>
        <p:txBody>
          <a:bodyPr wrap="square">
            <a:spAutoFit/>
          </a:bodyPr>
          <a:lstStyle/>
          <a:p>
            <a:pPr marL="252000" indent="-252000">
              <a:spcBef>
                <a:spcPts val="0"/>
              </a:spcBef>
              <a:spcAft>
                <a:spcPts val="1800"/>
              </a:spcAft>
              <a:buSzPct val="120000"/>
              <a:buFont typeface="Arial" pitchFamily="34" charset="0"/>
              <a:buChar char="•"/>
            </a:pPr>
            <a:r>
              <a:rPr lang="de-DE" sz="1800" b="1" dirty="0" smtClean="0">
                <a:solidFill>
                  <a:srgbClr val="0000CC"/>
                </a:solidFill>
              </a:rPr>
              <a:t>open </a:t>
            </a:r>
            <a:r>
              <a:rPr lang="de-DE" sz="1800" b="1" dirty="0" err="1" smtClean="0">
                <a:solidFill>
                  <a:srgbClr val="0000CC"/>
                </a:solidFill>
              </a:rPr>
              <a:t>questions</a:t>
            </a:r>
            <a:r>
              <a:rPr lang="de-DE" sz="1800" b="1" dirty="0" smtClean="0">
                <a:solidFill>
                  <a:srgbClr val="0000CC"/>
                </a:solidFill>
              </a:rPr>
              <a:t> </a:t>
            </a:r>
            <a:r>
              <a:rPr lang="de-DE" sz="1800" b="1" dirty="0" err="1" smtClean="0">
                <a:solidFill>
                  <a:srgbClr val="0000CC"/>
                </a:solidFill>
              </a:rPr>
              <a:t>below</a:t>
            </a:r>
            <a:r>
              <a:rPr lang="de-DE" sz="1800" b="1" dirty="0" smtClean="0">
                <a:solidFill>
                  <a:srgbClr val="0000CC"/>
                </a:solidFill>
              </a:rPr>
              <a:t> DD </a:t>
            </a:r>
            <a:r>
              <a:rPr lang="de-DE" sz="1800" b="1" dirty="0" err="1" smtClean="0">
                <a:solidFill>
                  <a:srgbClr val="0000CC"/>
                </a:solidFill>
              </a:rPr>
              <a:t>threshold</a:t>
            </a:r>
            <a:r>
              <a:rPr lang="de-DE" sz="1800" b="1" dirty="0" smtClean="0">
                <a:solidFill>
                  <a:srgbClr val="0000CC"/>
                </a:solidFill>
              </a:rPr>
              <a:t>: </a:t>
            </a:r>
            <a:r>
              <a:rPr lang="de-DE" sz="1800" b="1" dirty="0" err="1" smtClean="0">
                <a:solidFill>
                  <a:srgbClr val="0000CC"/>
                </a:solidFill>
              </a:rPr>
              <a:t>widths-branching</a:t>
            </a:r>
            <a:endParaRPr lang="de-DE" sz="1800" b="1" dirty="0" smtClean="0">
              <a:solidFill>
                <a:srgbClr val="0000CC"/>
              </a:solidFill>
            </a:endParaRPr>
          </a:p>
          <a:p>
            <a:pPr marL="252000" indent="-252000">
              <a:spcBef>
                <a:spcPts val="0"/>
              </a:spcBef>
              <a:spcAft>
                <a:spcPts val="1800"/>
              </a:spcAft>
              <a:buSzPct val="120000"/>
              <a:buFont typeface="Arial" pitchFamily="34" charset="0"/>
              <a:buChar char="•"/>
            </a:pPr>
            <a:r>
              <a:rPr lang="de-DE" sz="1800" b="1" dirty="0" err="1" smtClean="0">
                <a:solidFill>
                  <a:srgbClr val="0000CC"/>
                </a:solidFill>
              </a:rPr>
              <a:t>new</a:t>
            </a:r>
            <a:r>
              <a:rPr lang="de-DE" sz="1800" b="1" dirty="0" smtClean="0">
                <a:solidFill>
                  <a:srgbClr val="0000CC"/>
                </a:solidFill>
              </a:rPr>
              <a:t> „XYZ“ </a:t>
            </a:r>
            <a:r>
              <a:rPr lang="de-DE" sz="1800" b="1" dirty="0" err="1" smtClean="0">
                <a:solidFill>
                  <a:srgbClr val="0000CC"/>
                </a:solidFill>
              </a:rPr>
              <a:t>states</a:t>
            </a:r>
            <a:r>
              <a:rPr lang="de-DE" sz="1800" b="1" dirty="0" smtClean="0">
                <a:solidFill>
                  <a:srgbClr val="0000CC"/>
                </a:solidFill>
              </a:rPr>
              <a:t> (Belle, </a:t>
            </a:r>
            <a:r>
              <a:rPr lang="de-DE" sz="1800" b="1" dirty="0" err="1" smtClean="0">
                <a:solidFill>
                  <a:srgbClr val="0000CC"/>
                </a:solidFill>
              </a:rPr>
              <a:t>BaBar</a:t>
            </a:r>
            <a:r>
              <a:rPr lang="de-DE" sz="1800" b="1" dirty="0" smtClean="0">
                <a:solidFill>
                  <a:srgbClr val="0000CC"/>
                </a:solidFill>
              </a:rPr>
              <a:t>, CLEO, CDF, D0, …)</a:t>
            </a:r>
          </a:p>
          <a:p>
            <a:pPr marL="252000" indent="-252000">
              <a:spcBef>
                <a:spcPts val="0"/>
              </a:spcBef>
              <a:spcAft>
                <a:spcPts val="1800"/>
              </a:spcAft>
              <a:buSzPct val="120000"/>
              <a:buFont typeface="Arial" pitchFamily="34" charset="0"/>
              <a:buChar char="•"/>
            </a:pPr>
            <a:r>
              <a:rPr lang="de-DE" sz="1800" b="1" dirty="0" err="1" smtClean="0">
                <a:solidFill>
                  <a:srgbClr val="0000CC"/>
                </a:solidFill>
              </a:rPr>
              <a:t>new</a:t>
            </a:r>
            <a:r>
              <a:rPr lang="de-DE" sz="1800" b="1" dirty="0" smtClean="0">
                <a:solidFill>
                  <a:srgbClr val="0000CC"/>
                </a:solidFill>
              </a:rPr>
              <a:t> </a:t>
            </a:r>
            <a:r>
              <a:rPr lang="de-DE" sz="1800" b="1" dirty="0" err="1" smtClean="0">
                <a:solidFill>
                  <a:srgbClr val="0000CC"/>
                </a:solidFill>
              </a:rPr>
              <a:t>degrees</a:t>
            </a:r>
            <a:r>
              <a:rPr lang="de-DE" sz="1800" b="1" dirty="0" smtClean="0">
                <a:solidFill>
                  <a:srgbClr val="0000CC"/>
                </a:solidFill>
              </a:rPr>
              <a:t> </a:t>
            </a:r>
            <a:r>
              <a:rPr lang="de-DE" sz="1800" b="1" dirty="0" err="1" smtClean="0">
                <a:solidFill>
                  <a:srgbClr val="0000CC"/>
                </a:solidFill>
              </a:rPr>
              <a:t>of</a:t>
            </a:r>
            <a:r>
              <a:rPr lang="de-DE" sz="1800" b="1" dirty="0" smtClean="0">
                <a:solidFill>
                  <a:srgbClr val="0000CC"/>
                </a:solidFill>
              </a:rPr>
              <a:t> </a:t>
            </a:r>
            <a:r>
              <a:rPr lang="de-DE" sz="1800" b="1" dirty="0" err="1" smtClean="0">
                <a:solidFill>
                  <a:srgbClr val="0000CC"/>
                </a:solidFill>
              </a:rPr>
              <a:t>freedom</a:t>
            </a:r>
            <a:r>
              <a:rPr lang="de-DE" sz="1800" b="1" dirty="0" smtClean="0">
                <a:solidFill>
                  <a:srgbClr val="0000CC"/>
                </a:solidFill>
              </a:rPr>
              <a:t>: </a:t>
            </a:r>
            <a:r>
              <a:rPr lang="de-DE" sz="1800" b="1" dirty="0" err="1" smtClean="0">
                <a:solidFill>
                  <a:srgbClr val="0000CC"/>
                </a:solidFill>
              </a:rPr>
              <a:t>molecules</a:t>
            </a:r>
            <a:r>
              <a:rPr lang="de-DE" sz="1800" b="1" dirty="0" smtClean="0">
                <a:solidFill>
                  <a:srgbClr val="0000CC"/>
                </a:solidFill>
              </a:rPr>
              <a:t>, </a:t>
            </a:r>
            <a:r>
              <a:rPr lang="de-DE" sz="1800" b="1" dirty="0" err="1" smtClean="0">
                <a:solidFill>
                  <a:srgbClr val="0000CC"/>
                </a:solidFill>
              </a:rPr>
              <a:t>tetraquarks</a:t>
            </a:r>
            <a:r>
              <a:rPr lang="de-DE" sz="1800" b="1" dirty="0" smtClean="0">
                <a:solidFill>
                  <a:srgbClr val="0000CC"/>
                </a:solidFill>
              </a:rPr>
              <a:t>, </a:t>
            </a:r>
            <a:r>
              <a:rPr lang="de-DE" sz="1800" b="1" dirty="0" err="1" smtClean="0">
                <a:solidFill>
                  <a:srgbClr val="0000CC"/>
                </a:solidFill>
              </a:rPr>
              <a:t>gluonic</a:t>
            </a:r>
            <a:r>
              <a:rPr lang="de-DE" sz="1800" b="1" dirty="0" smtClean="0">
                <a:solidFill>
                  <a:srgbClr val="0000CC"/>
                </a:solidFill>
              </a:rPr>
              <a:t> </a:t>
            </a:r>
            <a:r>
              <a:rPr lang="de-DE" sz="1800" b="1" dirty="0" err="1" smtClean="0">
                <a:solidFill>
                  <a:srgbClr val="0000CC"/>
                </a:solidFill>
              </a:rPr>
              <a:t>excitations</a:t>
            </a:r>
            <a:r>
              <a:rPr lang="de-DE" sz="1800" b="1" dirty="0" smtClean="0">
                <a:solidFill>
                  <a:srgbClr val="0000CC"/>
                </a:solidFill>
              </a:rPr>
              <a:t>?</a:t>
            </a:r>
          </a:p>
          <a:p>
            <a:pPr marL="252000" indent="-252000">
              <a:spcBef>
                <a:spcPts val="0"/>
              </a:spcBef>
              <a:spcAft>
                <a:spcPts val="1800"/>
              </a:spcAft>
              <a:buSzPct val="120000"/>
              <a:buFont typeface="Arial" pitchFamily="34" charset="0"/>
              <a:buChar char="•"/>
            </a:pPr>
            <a:r>
              <a:rPr lang="de-DE" sz="1800" b="1" dirty="0" err="1" smtClean="0">
                <a:solidFill>
                  <a:srgbClr val="0000CC"/>
                </a:solidFill>
              </a:rPr>
              <a:t>conventional</a:t>
            </a:r>
            <a:r>
              <a:rPr lang="de-DE" sz="1800" b="1" dirty="0" smtClean="0">
                <a:solidFill>
                  <a:srgbClr val="0000CC"/>
                </a:solidFill>
              </a:rPr>
              <a:t> </a:t>
            </a:r>
            <a:r>
              <a:rPr lang="de-DE" sz="1800" b="1" dirty="0" err="1" smtClean="0">
                <a:solidFill>
                  <a:srgbClr val="0000CC"/>
                </a:solidFill>
              </a:rPr>
              <a:t>states</a:t>
            </a:r>
            <a:r>
              <a:rPr lang="de-DE" sz="1800" b="1" dirty="0" smtClean="0">
                <a:solidFill>
                  <a:srgbClr val="0000CC"/>
                </a:solidFill>
              </a:rPr>
              <a:t> </a:t>
            </a:r>
            <a:r>
              <a:rPr lang="de-DE" sz="1800" b="1" dirty="0" err="1" smtClean="0">
                <a:solidFill>
                  <a:srgbClr val="0000CC"/>
                </a:solidFill>
              </a:rPr>
              <a:t>above</a:t>
            </a:r>
            <a:r>
              <a:rPr lang="de-DE" sz="1800" b="1" dirty="0" smtClean="0">
                <a:solidFill>
                  <a:srgbClr val="0000CC"/>
                </a:solidFill>
              </a:rPr>
              <a:t> DD</a:t>
            </a:r>
          </a:p>
          <a:p>
            <a:pPr marL="252000" indent="-252000">
              <a:spcBef>
                <a:spcPts val="0"/>
              </a:spcBef>
              <a:spcAft>
                <a:spcPts val="1800"/>
              </a:spcAft>
              <a:buSzPct val="120000"/>
              <a:buFont typeface="Arial" pitchFamily="34" charset="0"/>
              <a:buChar char="•"/>
            </a:pPr>
            <a:r>
              <a:rPr lang="de-DE" sz="1800" b="1" dirty="0" err="1" smtClean="0">
                <a:solidFill>
                  <a:srgbClr val="0000CC"/>
                </a:solidFill>
              </a:rPr>
              <a:t>high</a:t>
            </a:r>
            <a:r>
              <a:rPr lang="de-DE" sz="1800" b="1" dirty="0" smtClean="0">
                <a:solidFill>
                  <a:srgbClr val="0000CC"/>
                </a:solidFill>
              </a:rPr>
              <a:t> </a:t>
            </a:r>
            <a:r>
              <a:rPr lang="de-DE" sz="1800" b="1" i="1" dirty="0" smtClean="0">
                <a:solidFill>
                  <a:srgbClr val="0000CC"/>
                </a:solidFill>
              </a:rPr>
              <a:t>L</a:t>
            </a:r>
            <a:r>
              <a:rPr lang="de-DE" sz="1800" b="1" dirty="0" smtClean="0">
                <a:solidFill>
                  <a:srgbClr val="0000CC"/>
                </a:solidFill>
              </a:rPr>
              <a:t> </a:t>
            </a:r>
            <a:r>
              <a:rPr lang="de-DE" sz="1800" b="1" dirty="0" err="1" smtClean="0">
                <a:solidFill>
                  <a:srgbClr val="0000CC"/>
                </a:solidFill>
              </a:rPr>
              <a:t>states</a:t>
            </a:r>
            <a:r>
              <a:rPr lang="de-DE" sz="1800" b="1" dirty="0" smtClean="0">
                <a:solidFill>
                  <a:srgbClr val="0000CC"/>
                </a:solidFill>
              </a:rPr>
              <a:t>: </a:t>
            </a:r>
          </a:p>
          <a:p>
            <a:pPr marL="252000" indent="-252000">
              <a:spcBef>
                <a:spcPts val="0"/>
              </a:spcBef>
              <a:spcAft>
                <a:spcPts val="1800"/>
              </a:spcAft>
              <a:buSzPct val="120000"/>
              <a:buFont typeface="Arial" pitchFamily="34" charset="0"/>
              <a:buChar char="•"/>
            </a:pPr>
            <a:r>
              <a:rPr lang="de-DE" sz="1800" b="1" dirty="0" err="1" smtClean="0">
                <a:solidFill>
                  <a:srgbClr val="0000CC"/>
                </a:solidFill>
              </a:rPr>
              <a:t>access</a:t>
            </a:r>
            <a:r>
              <a:rPr lang="de-DE" sz="1800" b="1" dirty="0" smtClean="0">
                <a:solidFill>
                  <a:srgbClr val="0000CC"/>
                </a:solidFill>
              </a:rPr>
              <a:t> in pp , but </a:t>
            </a:r>
            <a:r>
              <a:rPr lang="de-DE" sz="1800" b="1" dirty="0" smtClean="0">
                <a:solidFill>
                  <a:srgbClr val="FF0000"/>
                </a:solidFill>
              </a:rPr>
              <a:t>not</a:t>
            </a:r>
            <a:r>
              <a:rPr lang="de-DE" sz="1800" b="1" dirty="0" smtClean="0">
                <a:solidFill>
                  <a:srgbClr val="0000CC"/>
                </a:solidFill>
              </a:rPr>
              <a:t> in </a:t>
            </a:r>
            <a:r>
              <a:rPr lang="de-DE" sz="1800" b="1" dirty="0" err="1" smtClean="0">
                <a:solidFill>
                  <a:srgbClr val="0000CC"/>
                </a:solidFill>
              </a:rPr>
              <a:t>e</a:t>
            </a:r>
            <a:r>
              <a:rPr lang="de-DE" sz="1800" b="1" baseline="30000" dirty="0" err="1" smtClean="0">
                <a:solidFill>
                  <a:srgbClr val="0000CC"/>
                </a:solidFill>
              </a:rPr>
              <a:t>+</a:t>
            </a:r>
            <a:r>
              <a:rPr lang="de-DE" sz="1800" b="1" dirty="0" err="1" smtClean="0">
                <a:solidFill>
                  <a:srgbClr val="0000CC"/>
                </a:solidFill>
              </a:rPr>
              <a:t>e</a:t>
            </a:r>
            <a:r>
              <a:rPr lang="de-DE" sz="1800" b="1" baseline="30000" dirty="0" smtClean="0">
                <a:solidFill>
                  <a:srgbClr val="0000CC"/>
                </a:solidFill>
              </a:rPr>
              <a:t>-</a:t>
            </a:r>
            <a:endParaRPr lang="de-DE" sz="1800" b="1" dirty="0" smtClean="0">
              <a:solidFill>
                <a:srgbClr val="0000CC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446875" y="1358770"/>
            <a:ext cx="17953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_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15" name="Textfeld 14"/>
          <p:cNvSpPr txBox="1"/>
          <p:nvPr/>
        </p:nvSpPr>
        <p:spPr>
          <a:xfrm>
            <a:off x="3986935" y="4014065"/>
            <a:ext cx="17953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_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556665" y="5049180"/>
            <a:ext cx="17953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_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75712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Open </a:t>
            </a:r>
            <a:r>
              <a:rPr lang="de-DE" sz="3200" dirty="0" err="1" smtClean="0"/>
              <a:t>charm</a:t>
            </a:r>
            <a:r>
              <a:rPr lang="de-DE" sz="3200" dirty="0" smtClean="0"/>
              <a:t>:  The D</a:t>
            </a:r>
            <a:r>
              <a:rPr lang="de-DE" sz="3200" baseline="-25000" dirty="0" smtClean="0"/>
              <a:t>s</a:t>
            </a:r>
            <a:r>
              <a:rPr lang="de-DE" sz="3200" dirty="0" smtClean="0"/>
              <a:t> </a:t>
            </a:r>
            <a:r>
              <a:rPr lang="de-DE" sz="3200" dirty="0" err="1" smtClean="0"/>
              <a:t>spectrum</a:t>
            </a:r>
            <a:endParaRPr lang="de-DE" sz="3200" dirty="0"/>
          </a:p>
        </p:txBody>
      </p:sp>
      <p:grpSp>
        <p:nvGrpSpPr>
          <p:cNvPr id="4" name="Gruppieren 11"/>
          <p:cNvGrpSpPr/>
          <p:nvPr/>
        </p:nvGrpSpPr>
        <p:grpSpPr>
          <a:xfrm>
            <a:off x="-1" y="1043736"/>
            <a:ext cx="5247075" cy="5341418"/>
            <a:chOff x="616713" y="1571612"/>
            <a:chExt cx="4693477" cy="470370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871" t="7201" r="4884" b="3513"/>
            <a:stretch>
              <a:fillRect/>
            </a:stretch>
          </p:blipFill>
          <p:spPr bwMode="auto">
            <a:xfrm>
              <a:off x="616713" y="1571612"/>
              <a:ext cx="4693477" cy="4056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feld 8"/>
            <p:cNvSpPr txBox="1"/>
            <p:nvPr/>
          </p:nvSpPr>
          <p:spPr>
            <a:xfrm>
              <a:off x="1496001" y="5813648"/>
              <a:ext cx="3671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B. </a:t>
              </a:r>
              <a:r>
                <a:rPr lang="en-US" sz="1200" i="1" dirty="0" err="1" smtClean="0"/>
                <a:t>Aubert</a:t>
              </a:r>
              <a:r>
                <a:rPr lang="en-US" sz="1200" i="1" dirty="0" smtClean="0"/>
                <a:t> et al. (</a:t>
              </a:r>
              <a:r>
                <a:rPr lang="en-US" sz="1200" i="1" dirty="0" err="1" smtClean="0"/>
                <a:t>BaBar</a:t>
              </a:r>
              <a:r>
                <a:rPr lang="en-US" sz="1200" i="1" dirty="0" smtClean="0"/>
                <a:t> </a:t>
              </a:r>
              <a:r>
                <a:rPr lang="en-US" sz="1200" i="1" dirty="0" err="1" smtClean="0"/>
                <a:t>Collab</a:t>
              </a:r>
              <a:r>
                <a:rPr lang="en-US" sz="1200" i="1" dirty="0" smtClean="0"/>
                <a:t>.), </a:t>
              </a:r>
              <a:br>
                <a:rPr lang="en-US" sz="1200" i="1" dirty="0" smtClean="0"/>
              </a:br>
              <a:r>
                <a:rPr lang="en-US" sz="1200" i="1" dirty="0" smtClean="0"/>
                <a:t>Phys. Rev. D 74 (2006) 032007</a:t>
              </a:r>
              <a:endParaRPr lang="en-US" sz="1200" i="1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3230599" y="3540708"/>
              <a:ext cx="1650963" cy="307777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700" i="1" dirty="0" smtClean="0"/>
                <a:t>D. </a:t>
              </a:r>
              <a:r>
                <a:rPr lang="en-US" sz="700" i="1" dirty="0" err="1" smtClean="0"/>
                <a:t>Besson</a:t>
              </a:r>
              <a:r>
                <a:rPr lang="en-US" sz="700" i="1" dirty="0" smtClean="0"/>
                <a:t> et al., Phys. Rev. D68, 032002 (2003)</a:t>
              </a:r>
              <a:endParaRPr lang="en-US" sz="700" i="1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2724134" y="3929066"/>
              <a:ext cx="19705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i="1" dirty="0" smtClean="0"/>
                <a:t>B. </a:t>
              </a:r>
              <a:r>
                <a:rPr lang="en-US" sz="800" i="1" dirty="0" err="1" smtClean="0"/>
                <a:t>Aubert</a:t>
              </a:r>
              <a:r>
                <a:rPr lang="en-US" sz="800" i="1" dirty="0" smtClean="0"/>
                <a:t> et al., Phys. Rev. </a:t>
              </a:r>
              <a:r>
                <a:rPr lang="en-US" sz="800" i="1" dirty="0" err="1" smtClean="0"/>
                <a:t>Lett</a:t>
              </a:r>
              <a:r>
                <a:rPr lang="en-US" sz="800" i="1" dirty="0" smtClean="0"/>
                <a:t>. 90, 242001 (2003)</a:t>
              </a:r>
              <a:endParaRPr lang="en-US" sz="800" i="1" dirty="0"/>
            </a:p>
          </p:txBody>
        </p:sp>
      </p:grp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12060" y="1133745"/>
            <a:ext cx="4205658" cy="5220580"/>
          </a:xfrm>
        </p:spPr>
        <p:txBody>
          <a:bodyPr/>
          <a:lstStyle/>
          <a:p>
            <a:pPr marL="252000" indent="-252000">
              <a:spcBef>
                <a:spcPts val="0"/>
              </a:spcBef>
              <a:spcAft>
                <a:spcPts val="1800"/>
              </a:spcAft>
              <a:buSzPct val="120000"/>
              <a:buFont typeface="Arial" pitchFamily="34" charset="0"/>
              <a:buChar char="•"/>
            </a:pPr>
            <a:r>
              <a:rPr lang="de-DE" sz="2000" dirty="0" err="1" smtClean="0"/>
              <a:t>new</a:t>
            </a:r>
            <a:r>
              <a:rPr lang="de-DE" sz="2000" dirty="0" smtClean="0"/>
              <a:t> </a:t>
            </a:r>
            <a:r>
              <a:rPr lang="de-DE" sz="2000" dirty="0" err="1" smtClean="0"/>
              <a:t>narrow</a:t>
            </a:r>
            <a:r>
              <a:rPr lang="de-DE" sz="2000" dirty="0" smtClean="0"/>
              <a:t> </a:t>
            </a:r>
            <a:r>
              <a:rPr lang="de-DE" sz="2000" dirty="0" err="1" smtClean="0"/>
              <a:t>states</a:t>
            </a:r>
            <a:r>
              <a:rPr lang="de-DE" sz="2000" dirty="0" smtClean="0"/>
              <a:t> D</a:t>
            </a:r>
            <a:r>
              <a:rPr lang="de-DE" sz="2000" baseline="-25000" dirty="0" smtClean="0"/>
              <a:t>s</a:t>
            </a:r>
            <a:r>
              <a:rPr lang="de-DE" sz="2000" baseline="30000" dirty="0" smtClean="0"/>
              <a:t>*</a:t>
            </a:r>
            <a:r>
              <a:rPr lang="de-DE" sz="2000" dirty="0" smtClean="0"/>
              <a:t>(2317) </a:t>
            </a:r>
            <a:r>
              <a:rPr lang="de-DE" sz="2000" dirty="0" err="1" smtClean="0"/>
              <a:t>and</a:t>
            </a:r>
            <a:r>
              <a:rPr lang="de-DE" sz="2000" dirty="0" smtClean="0"/>
              <a:t> D</a:t>
            </a:r>
            <a:r>
              <a:rPr lang="de-DE" sz="2000" baseline="-25000" dirty="0" smtClean="0"/>
              <a:t>s</a:t>
            </a:r>
            <a:r>
              <a:rPr lang="de-DE" sz="2000" baseline="30000" dirty="0" smtClean="0"/>
              <a:t>*</a:t>
            </a:r>
            <a:r>
              <a:rPr lang="de-DE" sz="2000" dirty="0" smtClean="0"/>
              <a:t>(2460) </a:t>
            </a:r>
            <a:r>
              <a:rPr lang="de-DE" sz="2000" dirty="0" err="1" smtClean="0"/>
              <a:t>seen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</a:t>
            </a:r>
            <a:r>
              <a:rPr lang="de-DE" sz="2000" dirty="0" err="1" smtClean="0"/>
              <a:t>BaBar</a:t>
            </a:r>
            <a:r>
              <a:rPr lang="de-DE" sz="2000" dirty="0" smtClean="0"/>
              <a:t>, Belle, CLEO</a:t>
            </a:r>
          </a:p>
          <a:p>
            <a:pPr marL="252000" indent="-252000">
              <a:spcBef>
                <a:spcPts val="0"/>
              </a:spcBef>
              <a:spcAft>
                <a:spcPts val="1800"/>
              </a:spcAft>
              <a:buSzPct val="120000"/>
              <a:buFont typeface="Arial" pitchFamily="34" charset="0"/>
              <a:buChar char="•"/>
            </a:pPr>
            <a:r>
              <a:rPr lang="de-DE" sz="2000" dirty="0" err="1" smtClean="0"/>
              <a:t>masses</a:t>
            </a:r>
            <a:r>
              <a:rPr lang="de-DE" sz="2000" dirty="0" smtClean="0"/>
              <a:t> </a:t>
            </a:r>
            <a:r>
              <a:rPr lang="de-DE" sz="2000" dirty="0" err="1" smtClean="0"/>
              <a:t>significantly</a:t>
            </a:r>
            <a:r>
              <a:rPr lang="de-DE" sz="2000" dirty="0" smtClean="0"/>
              <a:t> </a:t>
            </a:r>
            <a:r>
              <a:rPr lang="de-DE" sz="2000" dirty="0" err="1" smtClean="0"/>
              <a:t>lower</a:t>
            </a:r>
            <a:r>
              <a:rPr lang="de-DE" sz="2000" dirty="0" smtClean="0"/>
              <a:t> </a:t>
            </a:r>
            <a:r>
              <a:rPr lang="de-DE" sz="2000" dirty="0" err="1" smtClean="0"/>
              <a:t>than</a:t>
            </a:r>
            <a:r>
              <a:rPr lang="de-DE" sz="2000" dirty="0" smtClean="0"/>
              <a:t> </a:t>
            </a:r>
            <a:r>
              <a:rPr lang="de-DE" sz="2000" dirty="0" err="1" smtClean="0"/>
              <a:t>quark</a:t>
            </a:r>
            <a:r>
              <a:rPr lang="de-DE" sz="2000" dirty="0" smtClean="0"/>
              <a:t> model </a:t>
            </a:r>
            <a:r>
              <a:rPr lang="de-DE" sz="2000" dirty="0" err="1" smtClean="0"/>
              <a:t>expectation</a:t>
            </a:r>
            <a:endParaRPr lang="de-DE" sz="2000" dirty="0" smtClean="0"/>
          </a:p>
          <a:p>
            <a:pPr marL="252000" indent="-252000">
              <a:spcBef>
                <a:spcPts val="0"/>
              </a:spcBef>
              <a:spcAft>
                <a:spcPts val="1800"/>
              </a:spcAft>
              <a:buSzPct val="120000"/>
              <a:buFont typeface="Arial" pitchFamily="34" charset="0"/>
              <a:buChar char="•"/>
            </a:pPr>
            <a:r>
              <a:rPr lang="de-DE" sz="2000" dirty="0" err="1" smtClean="0"/>
              <a:t>states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just </a:t>
            </a:r>
            <a:r>
              <a:rPr lang="de-DE" sz="2000" dirty="0" err="1" smtClean="0"/>
              <a:t>below</a:t>
            </a:r>
            <a:r>
              <a:rPr lang="de-DE" sz="2000" dirty="0" smtClean="0"/>
              <a:t> DK </a:t>
            </a:r>
            <a:r>
              <a:rPr lang="de-DE" sz="2000" dirty="0" err="1" smtClean="0"/>
              <a:t>and</a:t>
            </a:r>
            <a:r>
              <a:rPr lang="de-DE" sz="2000" dirty="0" smtClean="0"/>
              <a:t> D</a:t>
            </a:r>
            <a:r>
              <a:rPr lang="de-DE" sz="2000" baseline="30000" dirty="0" smtClean="0"/>
              <a:t>*</a:t>
            </a:r>
            <a:r>
              <a:rPr lang="de-DE" sz="2000" dirty="0" smtClean="0"/>
              <a:t>K </a:t>
            </a:r>
            <a:r>
              <a:rPr lang="de-DE" sz="2000" dirty="0" err="1" smtClean="0"/>
              <a:t>threshold</a:t>
            </a:r>
            <a:endParaRPr lang="de-DE" sz="2000" dirty="0" smtClean="0"/>
          </a:p>
          <a:p>
            <a:pPr marL="252000" indent="-252000">
              <a:spcBef>
                <a:spcPts val="0"/>
              </a:spcBef>
              <a:spcAft>
                <a:spcPts val="1800"/>
              </a:spcAft>
              <a:buSzPct val="120000"/>
              <a:buFont typeface="Arial" pitchFamily="34" charset="0"/>
              <a:buChar char="•"/>
            </a:pPr>
            <a:r>
              <a:rPr lang="de-DE" sz="2000" dirty="0" err="1" smtClean="0"/>
              <a:t>interpretation</a:t>
            </a:r>
            <a:r>
              <a:rPr lang="de-DE" sz="2000" dirty="0" smtClean="0"/>
              <a:t> </a:t>
            </a:r>
            <a:r>
              <a:rPr lang="de-DE" sz="2000" dirty="0" err="1" smtClean="0"/>
              <a:t>unclear</a:t>
            </a:r>
            <a:r>
              <a:rPr lang="de-DE" sz="2000" dirty="0" smtClean="0"/>
              <a:t>… </a:t>
            </a:r>
          </a:p>
          <a:p>
            <a:pPr marL="252000" indent="-252000">
              <a:spcBef>
                <a:spcPts val="0"/>
              </a:spcBef>
              <a:spcAft>
                <a:spcPts val="1800"/>
              </a:spcAft>
              <a:buSzPct val="120000"/>
              <a:buFont typeface="Arial" pitchFamily="34" charset="0"/>
              <a:buChar char="•"/>
            </a:pPr>
            <a:r>
              <a:rPr lang="de-DE" sz="2000" dirty="0" smtClean="0"/>
              <a:t>DK</a:t>
            </a:r>
            <a:r>
              <a:rPr lang="de-DE" sz="2000" baseline="-25000" dirty="0" smtClean="0"/>
              <a:t> </a:t>
            </a:r>
            <a:r>
              <a:rPr lang="de-DE" sz="2000" dirty="0" smtClean="0"/>
              <a:t>/</a:t>
            </a:r>
            <a:r>
              <a:rPr lang="de-DE" sz="2000" baseline="-25000" dirty="0" smtClean="0"/>
              <a:t> </a:t>
            </a:r>
            <a:r>
              <a:rPr lang="de-DE" sz="2000" dirty="0" smtClean="0"/>
              <a:t>D</a:t>
            </a:r>
            <a:r>
              <a:rPr lang="de-DE" sz="2000" baseline="30000" dirty="0" smtClean="0"/>
              <a:t>*</a:t>
            </a:r>
            <a:r>
              <a:rPr lang="de-DE" sz="2000" dirty="0" smtClean="0"/>
              <a:t>K </a:t>
            </a:r>
            <a:r>
              <a:rPr lang="de-DE" sz="2000" dirty="0" err="1" smtClean="0"/>
              <a:t>molecules</a:t>
            </a:r>
            <a:r>
              <a:rPr lang="de-DE" sz="2000" dirty="0" smtClean="0"/>
              <a:t>?</a:t>
            </a:r>
          </a:p>
          <a:p>
            <a:pPr marL="252000" indent="-252000">
              <a:spcBef>
                <a:spcPts val="0"/>
              </a:spcBef>
              <a:spcAft>
                <a:spcPts val="1800"/>
              </a:spcAft>
              <a:buSzPct val="120000"/>
              <a:buFont typeface="Arial" pitchFamily="34" charset="0"/>
              <a:buChar char="•"/>
            </a:pPr>
            <a:r>
              <a:rPr lang="de-DE" sz="2000" dirty="0" smtClean="0"/>
              <a:t> </a:t>
            </a:r>
            <a:r>
              <a:rPr lang="de-DE" sz="2000" dirty="0" err="1" smtClean="0"/>
              <a:t>tetraquarks</a:t>
            </a:r>
            <a:r>
              <a:rPr lang="de-DE" sz="2000" dirty="0" smtClean="0"/>
              <a:t>?</a:t>
            </a:r>
          </a:p>
          <a:p>
            <a:pPr marL="252000" indent="-252000">
              <a:spcBef>
                <a:spcPts val="0"/>
              </a:spcBef>
              <a:spcAft>
                <a:spcPts val="1800"/>
              </a:spcAft>
              <a:buSzPct val="120000"/>
              <a:buFont typeface="Arial" pitchFamily="34" charset="0"/>
              <a:buChar char="•"/>
            </a:pPr>
            <a:r>
              <a:rPr lang="de-DE" sz="2000" dirty="0" err="1" smtClean="0"/>
              <a:t>chiral</a:t>
            </a:r>
            <a:r>
              <a:rPr lang="de-DE" sz="2000" dirty="0" smtClean="0"/>
              <a:t> </a:t>
            </a:r>
            <a:r>
              <a:rPr lang="de-DE" sz="2000" dirty="0" err="1" smtClean="0"/>
              <a:t>doublers</a:t>
            </a:r>
            <a:r>
              <a:rPr lang="de-DE" sz="2000" dirty="0" smtClean="0"/>
              <a:t>, …?</a:t>
            </a: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7064664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36" r="7631" b="8056"/>
          <a:stretch/>
        </p:blipFill>
        <p:spPr bwMode="auto">
          <a:xfrm>
            <a:off x="702439" y="-486435"/>
            <a:ext cx="8441561" cy="670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6303963"/>
            <a:ext cx="9109075" cy="517525"/>
            <a:chOff x="0" y="4011"/>
            <a:chExt cx="5738" cy="32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4011"/>
              <a:ext cx="340" cy="326"/>
              <a:chOff x="0" y="4011"/>
              <a:chExt cx="340" cy="326"/>
            </a:xfrm>
          </p:grpSpPr>
          <p:pic>
            <p:nvPicPr>
              <p:cNvPr id="1087" name="Picture 7" descr="austria"/>
              <p:cNvPicPr preferRelativeResize="0">
                <a:picLocks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" y="4011"/>
                <a:ext cx="317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88" name="Text Box 8"/>
              <p:cNvSpPr txBox="1">
                <a:spLocks noChangeArrowheads="1"/>
              </p:cNvSpPr>
              <p:nvPr/>
            </p:nvSpPr>
            <p:spPr bwMode="auto">
              <a:xfrm>
                <a:off x="0" y="4193"/>
                <a:ext cx="34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Austria</a:t>
                </a:r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1916" y="4014"/>
              <a:ext cx="379" cy="279"/>
              <a:chOff x="1916" y="4014"/>
              <a:chExt cx="379" cy="279"/>
            </a:xfrm>
          </p:grpSpPr>
          <p:pic>
            <p:nvPicPr>
              <p:cNvPr id="1085" name="Picture 10"/>
              <p:cNvPicPr preferRelativeResize="0">
                <a:picLocks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44" y="4014"/>
                <a:ext cx="351" cy="216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86" name="Text Box 11"/>
              <p:cNvSpPr txBox="1">
                <a:spLocks noChangeArrowheads="1"/>
              </p:cNvSpPr>
              <p:nvPr/>
            </p:nvSpPr>
            <p:spPr bwMode="auto">
              <a:xfrm>
                <a:off x="1916" y="4099"/>
                <a:ext cx="349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1400" dirty="0"/>
                  <a:t>India</a:t>
                </a:r>
              </a:p>
            </p:txBody>
          </p:sp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53" y="4011"/>
              <a:ext cx="318" cy="326"/>
              <a:chOff x="353" y="4011"/>
              <a:chExt cx="318" cy="326"/>
            </a:xfrm>
          </p:grpSpPr>
          <p:pic>
            <p:nvPicPr>
              <p:cNvPr id="1083" name="Picture 13" descr="China"/>
              <p:cNvPicPr preferRelativeResize="0">
                <a:picLocks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53" y="4011"/>
                <a:ext cx="317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84" name="Text Box 14"/>
              <p:cNvSpPr txBox="1">
                <a:spLocks noChangeArrowheads="1"/>
              </p:cNvSpPr>
              <p:nvPr/>
            </p:nvSpPr>
            <p:spPr bwMode="auto">
              <a:xfrm>
                <a:off x="367" y="4193"/>
                <a:ext cx="30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China</a:t>
                </a:r>
              </a:p>
            </p:txBody>
          </p:sp>
        </p:grpSp>
        <p:sp>
          <p:nvSpPr>
            <p:cNvPr id="1082" name="Text Box 17"/>
            <p:cNvSpPr txBox="1">
              <a:spLocks noChangeArrowheads="1"/>
            </p:cNvSpPr>
            <p:nvPr/>
          </p:nvSpPr>
          <p:spPr bwMode="auto">
            <a:xfrm>
              <a:off x="694" y="4193"/>
              <a:ext cx="392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12750">
                <a:spcBef>
                  <a:spcPct val="50000"/>
                </a:spcBef>
              </a:pPr>
              <a:r>
                <a:rPr lang="en-US" sz="900"/>
                <a:t>Finnland</a:t>
              </a:r>
            </a:p>
          </p:txBody>
        </p:sp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1102" y="4011"/>
              <a:ext cx="343" cy="326"/>
              <a:chOff x="1102" y="4011"/>
              <a:chExt cx="343" cy="326"/>
            </a:xfrm>
          </p:grpSpPr>
          <p:pic>
            <p:nvPicPr>
              <p:cNvPr id="1079" name="Picture 19"/>
              <p:cNvPicPr preferRelativeResize="0">
                <a:picLocks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102" y="4011"/>
                <a:ext cx="317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80" name="Text Box 20"/>
              <p:cNvSpPr txBox="1">
                <a:spLocks noChangeArrowheads="1"/>
              </p:cNvSpPr>
              <p:nvPr/>
            </p:nvSpPr>
            <p:spPr bwMode="auto">
              <a:xfrm>
                <a:off x="1105" y="4193"/>
                <a:ext cx="34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France</a:t>
                </a:r>
              </a:p>
            </p:txBody>
          </p:sp>
        </p:grp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1428" y="4011"/>
              <a:ext cx="412" cy="326"/>
              <a:chOff x="1428" y="4011"/>
              <a:chExt cx="412" cy="326"/>
            </a:xfrm>
          </p:grpSpPr>
          <p:pic>
            <p:nvPicPr>
              <p:cNvPr id="1077" name="Picture 22"/>
              <p:cNvPicPr preferRelativeResize="0">
                <a:picLocks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61" y="4011"/>
                <a:ext cx="317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78" name="Text Box 23"/>
              <p:cNvSpPr txBox="1">
                <a:spLocks noChangeArrowheads="1"/>
              </p:cNvSpPr>
              <p:nvPr/>
            </p:nvSpPr>
            <p:spPr bwMode="auto">
              <a:xfrm>
                <a:off x="1428" y="4193"/>
                <a:ext cx="41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Germany</a:t>
                </a:r>
              </a:p>
            </p:txBody>
          </p:sp>
        </p:grpSp>
        <p:grpSp>
          <p:nvGrpSpPr>
            <p:cNvPr id="9" name="Group 27"/>
            <p:cNvGrpSpPr>
              <a:grpSpLocks/>
            </p:cNvGrpSpPr>
            <p:nvPr/>
          </p:nvGrpSpPr>
          <p:grpSpPr bwMode="auto">
            <a:xfrm>
              <a:off x="5422" y="4011"/>
              <a:ext cx="316" cy="326"/>
              <a:chOff x="5422" y="4011"/>
              <a:chExt cx="316" cy="326"/>
            </a:xfrm>
          </p:grpSpPr>
          <p:pic>
            <p:nvPicPr>
              <p:cNvPr id="1075" name="Picture 28"/>
              <p:cNvPicPr preferRelativeResize="0">
                <a:picLocks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422" y="4011"/>
                <a:ext cx="316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76" name="Text Box 29"/>
              <p:cNvSpPr txBox="1">
                <a:spLocks noChangeArrowheads="1"/>
              </p:cNvSpPr>
              <p:nvPr/>
            </p:nvSpPr>
            <p:spPr bwMode="auto">
              <a:xfrm>
                <a:off x="5470" y="4193"/>
                <a:ext cx="2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UK</a:t>
                </a:r>
              </a:p>
            </p:txBody>
          </p:sp>
        </p:grpSp>
        <p:grpSp>
          <p:nvGrpSpPr>
            <p:cNvPr id="10" name="Group 30"/>
            <p:cNvGrpSpPr>
              <a:grpSpLocks/>
            </p:cNvGrpSpPr>
            <p:nvPr/>
          </p:nvGrpSpPr>
          <p:grpSpPr bwMode="auto">
            <a:xfrm>
              <a:off x="2550" y="4011"/>
              <a:ext cx="317" cy="326"/>
              <a:chOff x="2550" y="4011"/>
              <a:chExt cx="317" cy="326"/>
            </a:xfrm>
          </p:grpSpPr>
          <p:pic>
            <p:nvPicPr>
              <p:cNvPr id="1073" name="Picture 31"/>
              <p:cNvPicPr preferRelativeResize="0">
                <a:picLocks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550" y="4011"/>
                <a:ext cx="317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74" name="Text Box 32"/>
              <p:cNvSpPr txBox="1">
                <a:spLocks noChangeArrowheads="1"/>
              </p:cNvSpPr>
              <p:nvPr/>
            </p:nvSpPr>
            <p:spPr bwMode="auto">
              <a:xfrm>
                <a:off x="2584" y="4193"/>
                <a:ext cx="248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Italy</a:t>
                </a:r>
              </a:p>
            </p:txBody>
          </p:sp>
        </p:grpSp>
        <p:grpSp>
          <p:nvGrpSpPr>
            <p:cNvPr id="11" name="Group 33"/>
            <p:cNvGrpSpPr>
              <a:grpSpLocks/>
            </p:cNvGrpSpPr>
            <p:nvPr/>
          </p:nvGrpSpPr>
          <p:grpSpPr bwMode="auto">
            <a:xfrm>
              <a:off x="2920" y="4011"/>
              <a:ext cx="341" cy="326"/>
              <a:chOff x="2920" y="4011"/>
              <a:chExt cx="341" cy="326"/>
            </a:xfrm>
          </p:grpSpPr>
          <p:pic>
            <p:nvPicPr>
              <p:cNvPr id="1071" name="Picture 34"/>
              <p:cNvPicPr preferRelativeResize="0">
                <a:picLocks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920" y="4011"/>
                <a:ext cx="317" cy="182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72" name="Text Box 35"/>
              <p:cNvSpPr txBox="1">
                <a:spLocks noChangeArrowheads="1"/>
              </p:cNvSpPr>
              <p:nvPr/>
            </p:nvSpPr>
            <p:spPr bwMode="auto">
              <a:xfrm>
                <a:off x="2921" y="4193"/>
                <a:ext cx="34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Poland</a:t>
                </a:r>
              </a:p>
            </p:txBody>
          </p:sp>
        </p:grpSp>
        <p:grpSp>
          <p:nvGrpSpPr>
            <p:cNvPr id="13" name="Group 39"/>
            <p:cNvGrpSpPr>
              <a:grpSpLocks/>
            </p:cNvGrpSpPr>
            <p:nvPr/>
          </p:nvGrpSpPr>
          <p:grpSpPr bwMode="auto">
            <a:xfrm>
              <a:off x="3557" y="4011"/>
              <a:ext cx="392" cy="326"/>
              <a:chOff x="3557" y="4011"/>
              <a:chExt cx="392" cy="326"/>
            </a:xfrm>
          </p:grpSpPr>
          <p:pic>
            <p:nvPicPr>
              <p:cNvPr id="1067" name="Picture 40" descr="800px-Flag_of_Slovenia_svg"/>
              <p:cNvPicPr preferRelativeResize="0">
                <a:picLocks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583" y="4011"/>
                <a:ext cx="317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68" name="Text Box 41"/>
              <p:cNvSpPr txBox="1">
                <a:spLocks noChangeArrowheads="1"/>
              </p:cNvSpPr>
              <p:nvPr/>
            </p:nvSpPr>
            <p:spPr bwMode="auto">
              <a:xfrm>
                <a:off x="3557" y="4193"/>
                <a:ext cx="39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Slovenia</a:t>
                </a:r>
              </a:p>
            </p:txBody>
          </p:sp>
        </p:grpSp>
        <p:grpSp>
          <p:nvGrpSpPr>
            <p:cNvPr id="14" name="Group 42"/>
            <p:cNvGrpSpPr>
              <a:grpSpLocks/>
            </p:cNvGrpSpPr>
            <p:nvPr/>
          </p:nvGrpSpPr>
          <p:grpSpPr bwMode="auto">
            <a:xfrm>
              <a:off x="3963" y="4011"/>
              <a:ext cx="329" cy="326"/>
              <a:chOff x="3963" y="4011"/>
              <a:chExt cx="329" cy="326"/>
            </a:xfrm>
          </p:grpSpPr>
          <p:pic>
            <p:nvPicPr>
              <p:cNvPr id="1065" name="Picture 43"/>
              <p:cNvPicPr preferRelativeResize="0">
                <a:picLocks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963" y="4011"/>
                <a:ext cx="317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66" name="Text Box 44"/>
              <p:cNvSpPr txBox="1">
                <a:spLocks noChangeArrowheads="1"/>
              </p:cNvSpPr>
              <p:nvPr/>
            </p:nvSpPr>
            <p:spPr bwMode="auto">
              <a:xfrm>
                <a:off x="3972" y="4193"/>
                <a:ext cx="32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Spain </a:t>
                </a:r>
              </a:p>
            </p:txBody>
          </p:sp>
        </p:grpSp>
        <p:grpSp>
          <p:nvGrpSpPr>
            <p:cNvPr id="15" name="Group 45"/>
            <p:cNvGrpSpPr>
              <a:grpSpLocks/>
            </p:cNvGrpSpPr>
            <p:nvPr/>
          </p:nvGrpSpPr>
          <p:grpSpPr bwMode="auto">
            <a:xfrm>
              <a:off x="4305" y="4011"/>
              <a:ext cx="376" cy="326"/>
              <a:chOff x="4305" y="4011"/>
              <a:chExt cx="376" cy="326"/>
            </a:xfrm>
          </p:grpSpPr>
          <p:pic>
            <p:nvPicPr>
              <p:cNvPr id="1063" name="Picture 46"/>
              <p:cNvPicPr preferRelativeResize="0">
                <a:picLocks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319" y="4011"/>
                <a:ext cx="317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64" name="Text Box 47"/>
              <p:cNvSpPr txBox="1">
                <a:spLocks noChangeArrowheads="1"/>
              </p:cNvSpPr>
              <p:nvPr/>
            </p:nvSpPr>
            <p:spPr bwMode="auto">
              <a:xfrm>
                <a:off x="4305" y="4193"/>
                <a:ext cx="37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Sweden</a:t>
                </a:r>
              </a:p>
            </p:txBody>
          </p:sp>
        </p:grpSp>
        <p:grpSp>
          <p:nvGrpSpPr>
            <p:cNvPr id="16" name="Group 48"/>
            <p:cNvGrpSpPr>
              <a:grpSpLocks/>
            </p:cNvGrpSpPr>
            <p:nvPr/>
          </p:nvGrpSpPr>
          <p:grpSpPr bwMode="auto">
            <a:xfrm>
              <a:off x="4649" y="4011"/>
              <a:ext cx="404" cy="326"/>
              <a:chOff x="4649" y="4011"/>
              <a:chExt cx="404" cy="326"/>
            </a:xfrm>
          </p:grpSpPr>
          <p:graphicFrame>
            <p:nvGraphicFramePr>
              <p:cNvPr id="1027" name="Object 49"/>
              <p:cNvGraphicFramePr>
                <a:graphicFrameLocks/>
              </p:cNvGraphicFramePr>
              <p:nvPr/>
            </p:nvGraphicFramePr>
            <p:xfrm>
              <a:off x="4679" y="4011"/>
              <a:ext cx="317" cy="182"/>
            </p:xfrm>
            <a:graphic>
              <a:graphicData uri="http://schemas.openxmlformats.org/presentationml/2006/ole">
                <p:oleObj spid="_x0000_s811011" name="Photo Editor Photo" r:id="rId16" imgW="2723810" imgH="1695687" progId="">
                  <p:embed/>
                </p:oleObj>
              </a:graphicData>
            </a:graphic>
          </p:graphicFrame>
          <p:sp>
            <p:nvSpPr>
              <p:cNvPr id="1062" name="Text Box 50"/>
              <p:cNvSpPr txBox="1">
                <a:spLocks noChangeArrowheads="1"/>
              </p:cNvSpPr>
              <p:nvPr/>
            </p:nvSpPr>
            <p:spPr bwMode="auto">
              <a:xfrm>
                <a:off x="4649" y="4193"/>
                <a:ext cx="40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Romania</a:t>
                </a:r>
              </a:p>
            </p:txBody>
          </p:sp>
        </p:grpSp>
        <p:grpSp>
          <p:nvGrpSpPr>
            <p:cNvPr id="17" name="Group 51"/>
            <p:cNvGrpSpPr>
              <a:grpSpLocks/>
            </p:cNvGrpSpPr>
            <p:nvPr/>
          </p:nvGrpSpPr>
          <p:grpSpPr bwMode="auto">
            <a:xfrm>
              <a:off x="5034" y="4014"/>
              <a:ext cx="419" cy="312"/>
              <a:chOff x="5034" y="4014"/>
              <a:chExt cx="419" cy="312"/>
            </a:xfrm>
          </p:grpSpPr>
          <p:pic>
            <p:nvPicPr>
              <p:cNvPr id="1060" name="Picture 52"/>
              <p:cNvPicPr preferRelativeResize="0">
                <a:picLocks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5091" y="4014"/>
                <a:ext cx="283" cy="261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61" name="Text Box 53"/>
              <p:cNvSpPr txBox="1">
                <a:spLocks noChangeArrowheads="1"/>
              </p:cNvSpPr>
              <p:nvPr/>
            </p:nvSpPr>
            <p:spPr bwMode="auto">
              <a:xfrm>
                <a:off x="5034" y="4132"/>
                <a:ext cx="419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1400" dirty="0"/>
                  <a:t>Russia</a:t>
                </a:r>
              </a:p>
            </p:txBody>
          </p:sp>
        </p:grpSp>
      </p:grpSp>
      <p:sp>
        <p:nvSpPr>
          <p:cNvPr id="1031" name="Text Box 54"/>
          <p:cNvSpPr txBox="1">
            <a:spLocks noChangeArrowheads="1"/>
          </p:cNvSpPr>
          <p:nvPr/>
        </p:nvSpPr>
        <p:spPr bwMode="auto">
          <a:xfrm>
            <a:off x="0" y="4133850"/>
            <a:ext cx="971550" cy="2032000"/>
          </a:xfrm>
          <a:prstGeom prst="rect">
            <a:avLst/>
          </a:prstGeom>
          <a:solidFill>
            <a:srgbClr val="CCECFF">
              <a:alpha val="25098"/>
            </a:srgbClr>
          </a:solidFill>
          <a:ln w="3175">
            <a:noFill/>
            <a:miter lim="800000"/>
            <a:headEnd/>
            <a:tailEnd/>
          </a:ln>
        </p:spPr>
        <p:txBody>
          <a:bodyPr wrap="none" lIns="54000" rIns="54000"/>
          <a:lstStyle/>
          <a:p>
            <a:pPr eaLnBrk="0" hangingPunct="0">
              <a:spcBef>
                <a:spcPct val="50000"/>
              </a:spcBef>
            </a:pPr>
            <a:r>
              <a:rPr lang="en-US" sz="1200"/>
              <a:t>Observers</a:t>
            </a:r>
          </a:p>
          <a:p>
            <a:pPr eaLnBrk="0" hangingPunct="0">
              <a:spcBef>
                <a:spcPct val="50000"/>
              </a:spcBef>
            </a:pPr>
            <a:endParaRPr lang="en-US" sz="1200"/>
          </a:p>
          <a:p>
            <a:pPr eaLnBrk="0" hangingPunct="0">
              <a:spcBef>
                <a:spcPct val="50000"/>
              </a:spcBef>
            </a:pPr>
            <a:endParaRPr lang="en-US" sz="1200"/>
          </a:p>
          <a:p>
            <a:pPr eaLnBrk="0" hangingPunct="0">
              <a:spcBef>
                <a:spcPct val="50000"/>
              </a:spcBef>
            </a:pPr>
            <a:endParaRPr lang="en-US" sz="1200"/>
          </a:p>
          <a:p>
            <a:pPr eaLnBrk="0" hangingPunct="0">
              <a:spcBef>
                <a:spcPct val="50000"/>
              </a:spcBef>
            </a:pPr>
            <a:endParaRPr lang="en-US" sz="1200"/>
          </a:p>
          <a:p>
            <a:pPr eaLnBrk="0" hangingPunct="0">
              <a:spcBef>
                <a:spcPct val="50000"/>
              </a:spcBef>
            </a:pPr>
            <a:endParaRPr lang="en-US" sz="1200"/>
          </a:p>
          <a:p>
            <a:pPr eaLnBrk="0" hangingPunct="0">
              <a:spcBef>
                <a:spcPct val="50000"/>
              </a:spcBef>
            </a:pPr>
            <a:endParaRPr lang="en-US" sz="1200"/>
          </a:p>
        </p:txBody>
      </p:sp>
      <p:grpSp>
        <p:nvGrpSpPr>
          <p:cNvPr id="18" name="Group 55"/>
          <p:cNvGrpSpPr>
            <a:grpSpLocks/>
          </p:cNvGrpSpPr>
          <p:nvPr/>
        </p:nvGrpSpPr>
        <p:grpSpPr bwMode="auto">
          <a:xfrm>
            <a:off x="179388" y="4483100"/>
            <a:ext cx="477837" cy="1511300"/>
            <a:chOff x="113" y="2824"/>
            <a:chExt cx="238" cy="817"/>
          </a:xfrm>
        </p:grpSpPr>
        <p:pic>
          <p:nvPicPr>
            <p:cNvPr id="1041" name="Picture 56"/>
            <p:cNvPicPr preferRelativeResize="0"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13" y="3482"/>
              <a:ext cx="238" cy="159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1042" name="Picture 57"/>
            <p:cNvPicPr preferRelativeResize="0"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13" y="3043"/>
              <a:ext cx="238" cy="159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1043" name="Picture 58" descr="Europe_800px-Flag"/>
            <p:cNvPicPr preferRelativeResize="0"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13" y="2824"/>
              <a:ext cx="238" cy="159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1044" name="Picture 59" descr="Saudi_Arabia_svg_750x500Px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13" y="3263"/>
              <a:ext cx="238" cy="158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pic>
      </p:grpSp>
      <p:sp>
        <p:nvSpPr>
          <p:cNvPr id="1033" name="Text Box 60"/>
          <p:cNvSpPr txBox="1">
            <a:spLocks noChangeArrowheads="1"/>
          </p:cNvSpPr>
          <p:nvPr/>
        </p:nvSpPr>
        <p:spPr bwMode="auto">
          <a:xfrm>
            <a:off x="6388100" y="3417888"/>
            <a:ext cx="322421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>
                <a:solidFill>
                  <a:schemeClr val="tx2"/>
                </a:solidFill>
              </a:rPr>
              <a:t>     </a:t>
            </a:r>
            <a:endParaRPr lang="en-GB">
              <a:solidFill>
                <a:schemeClr val="tx2"/>
              </a:solidFill>
            </a:endParaRPr>
          </a:p>
        </p:txBody>
      </p:sp>
      <p:pic>
        <p:nvPicPr>
          <p:cNvPr id="2059" name="Picture 63" descr="FAIR_V1"/>
          <p:cNvPicPr>
            <a:picLocks noChangeAspect="1" noChangeArrowheads="1"/>
          </p:cNvPicPr>
          <p:nvPr/>
        </p:nvPicPr>
        <p:blipFill>
          <a:blip r:embed="rId22" cstate="print"/>
          <a:srcRect l="9483" t="9261" r="17241"/>
          <a:stretch>
            <a:fillRect/>
          </a:stretch>
        </p:blipFill>
        <p:spPr bwMode="auto">
          <a:xfrm>
            <a:off x="6912260" y="4959171"/>
            <a:ext cx="1621199" cy="121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64"/>
          <p:cNvGraphicFramePr>
            <a:graphicFrameLocks noChangeAspect="1"/>
          </p:cNvGraphicFramePr>
          <p:nvPr/>
        </p:nvGraphicFramePr>
        <p:xfrm>
          <a:off x="2186735" y="5139190"/>
          <a:ext cx="1901353" cy="1080120"/>
        </p:xfrm>
        <a:graphic>
          <a:graphicData uri="http://schemas.openxmlformats.org/presentationml/2006/ole">
            <p:oleObj spid="_x0000_s811010" name="Bild" r:id="rId23" imgW="3644726" imgH="1158839" progId="StaticMetafile">
              <p:embed/>
            </p:oleObj>
          </a:graphicData>
        </a:graphic>
      </p:graphicFrame>
      <p:sp>
        <p:nvSpPr>
          <p:cNvPr id="69" name="Rectangle 1"/>
          <p:cNvSpPr txBox="1">
            <a:spLocks noChangeArrowheads="1"/>
          </p:cNvSpPr>
          <p:nvPr/>
        </p:nvSpPr>
        <p:spPr bwMode="auto">
          <a:xfrm>
            <a:off x="1125125" y="745117"/>
            <a:ext cx="9567555" cy="9286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FAIR’s Charm and Beauty in 2020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dirty="0">
                <a:solidFill>
                  <a:srgbClr val="0000CC"/>
                </a:solidFill>
              </a:rPr>
              <a:t>Search for </a:t>
            </a:r>
            <a:r>
              <a:rPr lang="en-GB" sz="2400" b="1" dirty="0" smtClean="0">
                <a:solidFill>
                  <a:srgbClr val="0000CC"/>
                </a:solidFill>
              </a:rPr>
              <a:t>Heavy Glueballs</a:t>
            </a:r>
            <a:endParaRPr lang="en-GB" sz="2400" b="1" dirty="0">
              <a:solidFill>
                <a:srgbClr val="0000CC"/>
              </a:solidFill>
            </a:endParaRPr>
          </a:p>
        </p:txBody>
      </p:sp>
      <p:sp>
        <p:nvSpPr>
          <p:cNvPr id="3573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076945" y="953725"/>
            <a:ext cx="5067055" cy="5195050"/>
          </a:xfrm>
          <a:noFill/>
          <a:ln/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GB" sz="2600" b="1" dirty="0" smtClean="0">
                <a:solidFill>
                  <a:srgbClr val="0000CC"/>
                </a:solidFill>
              </a:rPr>
              <a:t>Charmed</a:t>
            </a:r>
            <a:r>
              <a:rPr lang="en-GB" sz="2600" b="1" dirty="0" smtClean="0">
                <a:solidFill>
                  <a:srgbClr val="FF0000"/>
                </a:solidFill>
              </a:rPr>
              <a:t> </a:t>
            </a:r>
            <a:r>
              <a:rPr lang="en-GB" sz="2600" b="1" dirty="0" err="1">
                <a:solidFill>
                  <a:srgbClr val="FF0000"/>
                </a:solidFill>
              </a:rPr>
              <a:t>glueballs</a:t>
            </a:r>
            <a:endParaRPr lang="en-GB" sz="2600" b="1" dirty="0">
              <a:solidFill>
                <a:srgbClr val="FF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GB" sz="2000" b="1" dirty="0"/>
              <a:t>flavour blind </a:t>
            </a:r>
            <a:r>
              <a:rPr lang="en-GB" sz="2000" b="1" dirty="0" smtClean="0"/>
              <a:t>decays</a:t>
            </a:r>
          </a:p>
          <a:p>
            <a:pPr lvl="2">
              <a:lnSpc>
                <a:spcPct val="120000"/>
              </a:lnSpc>
            </a:pPr>
            <a:r>
              <a:rPr lang="en-GB" sz="1600" b="1" dirty="0" smtClean="0">
                <a:solidFill>
                  <a:srgbClr val="0000CC"/>
                </a:solidFill>
              </a:rPr>
              <a:t>charmed </a:t>
            </a:r>
            <a:r>
              <a:rPr lang="en-GB" sz="1600" b="1" dirty="0">
                <a:solidFill>
                  <a:schemeClr val="accent4"/>
                </a:solidFill>
              </a:rPr>
              <a:t>final </a:t>
            </a:r>
            <a:r>
              <a:rPr lang="en-GB" sz="1600" b="1" dirty="0" smtClean="0">
                <a:solidFill>
                  <a:schemeClr val="accent4"/>
                </a:solidFill>
              </a:rPr>
              <a:t>states</a:t>
            </a:r>
            <a:endParaRPr lang="en-GB" sz="1600" b="1" dirty="0">
              <a:solidFill>
                <a:schemeClr val="accent4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GB" sz="2000" b="1" dirty="0"/>
              <a:t>only a few </a:t>
            </a:r>
            <a:r>
              <a:rPr lang="en-GB" sz="2000" b="1" dirty="0">
                <a:solidFill>
                  <a:srgbClr val="0000CC"/>
                </a:solidFill>
              </a:rPr>
              <a:t>charmed</a:t>
            </a:r>
            <a:r>
              <a:rPr lang="en-GB" sz="2000" b="1" dirty="0"/>
              <a:t> mesons around 3 - 4 </a:t>
            </a:r>
            <a:r>
              <a:rPr lang="en-GB" sz="2000" b="1" dirty="0" smtClean="0"/>
              <a:t>MeV/c</a:t>
            </a:r>
            <a:r>
              <a:rPr lang="en-GB" sz="2000" b="1" baseline="30000" dirty="0" smtClean="0"/>
              <a:t>2</a:t>
            </a:r>
          </a:p>
          <a:p>
            <a:pPr lvl="2">
              <a:lnSpc>
                <a:spcPct val="120000"/>
              </a:lnSpc>
            </a:pPr>
            <a:r>
              <a:rPr lang="en-GB" sz="1600" b="1" dirty="0" smtClean="0"/>
              <a:t>less mixing</a:t>
            </a:r>
            <a:endParaRPr lang="en-GB" sz="1600" b="1" dirty="0"/>
          </a:p>
          <a:p>
            <a:pPr>
              <a:lnSpc>
                <a:spcPct val="120000"/>
              </a:lnSpc>
            </a:pPr>
            <a:r>
              <a:rPr lang="en-GB" sz="2600" b="1" dirty="0">
                <a:solidFill>
                  <a:srgbClr val="FF0000"/>
                </a:solidFill>
              </a:rPr>
              <a:t>Exotic </a:t>
            </a:r>
            <a:r>
              <a:rPr lang="en-GB" sz="2600" b="1" dirty="0" err="1" smtClean="0">
                <a:solidFill>
                  <a:srgbClr val="FF0000"/>
                </a:solidFill>
              </a:rPr>
              <a:t>glueballs</a:t>
            </a:r>
            <a:r>
              <a:rPr lang="en-GB" sz="2600" b="1" dirty="0" smtClean="0">
                <a:solidFill>
                  <a:srgbClr val="FF0000"/>
                </a:solidFill>
              </a:rPr>
              <a:t> (oddballs), no mixing!</a:t>
            </a:r>
            <a:endParaRPr lang="en-GB" sz="2600" b="1" dirty="0">
              <a:solidFill>
                <a:srgbClr val="FF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GB" sz="2000" b="1" dirty="0"/>
              <a:t>m(2</a:t>
            </a:r>
            <a:r>
              <a:rPr lang="en-GB" sz="2000" b="1" baseline="30000" dirty="0"/>
              <a:t>+-</a:t>
            </a:r>
            <a:r>
              <a:rPr lang="en-GB" sz="2000" b="1" dirty="0"/>
              <a:t>) = 4140(50)(200) MeV</a:t>
            </a:r>
          </a:p>
          <a:p>
            <a:pPr lvl="1">
              <a:lnSpc>
                <a:spcPct val="120000"/>
              </a:lnSpc>
            </a:pPr>
            <a:r>
              <a:rPr lang="en-GB" sz="2000" b="1" dirty="0"/>
              <a:t>m(0</a:t>
            </a:r>
            <a:r>
              <a:rPr lang="en-GB" sz="2000" b="1" baseline="30000" dirty="0"/>
              <a:t>+-</a:t>
            </a:r>
            <a:r>
              <a:rPr lang="en-GB" sz="2000" b="1" dirty="0"/>
              <a:t>) = 4740(70)(230) </a:t>
            </a:r>
            <a:r>
              <a:rPr lang="en-GB" sz="2000" b="1" dirty="0" smtClean="0"/>
              <a:t>MeV</a:t>
            </a:r>
          </a:p>
          <a:p>
            <a:pPr lvl="1">
              <a:lnSpc>
                <a:spcPct val="90000"/>
              </a:lnSpc>
            </a:pPr>
            <a:r>
              <a:rPr lang="it-IT" sz="2000" b="1" dirty="0" smtClean="0">
                <a:sym typeface="Symbol" pitchFamily="18" charset="2"/>
              </a:rPr>
              <a:t>decay modes , , J/, J/ </a:t>
            </a:r>
            <a:endParaRPr lang="en-GB" sz="2000" b="1" dirty="0" smtClean="0"/>
          </a:p>
          <a:p>
            <a:pPr lvl="1">
              <a:lnSpc>
                <a:spcPct val="120000"/>
              </a:lnSpc>
            </a:pPr>
            <a:r>
              <a:rPr lang="en-GB" sz="2000" b="1" dirty="0" smtClean="0"/>
              <a:t>Narrow widths predicted</a:t>
            </a:r>
            <a:endParaRPr lang="en-GB" sz="2000" b="1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85297-9FEC-4C22-8A45-896439C1F73D}" type="slidenum">
              <a:rPr lang="en-GB" altLang="en-US"/>
              <a:pPr/>
              <a:t>40</a:t>
            </a:fld>
            <a:endParaRPr lang="en-GB" alt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28613" y="1085850"/>
            <a:ext cx="3887787" cy="5099050"/>
            <a:chOff x="340" y="754"/>
            <a:chExt cx="2313" cy="3122"/>
          </a:xfrm>
        </p:grpSpPr>
        <p:pic>
          <p:nvPicPr>
            <p:cNvPr id="357381" name="Picture 5" descr="Glueballs_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0" y="799"/>
              <a:ext cx="2204" cy="2813"/>
            </a:xfrm>
            <a:prstGeom prst="rect">
              <a:avLst/>
            </a:prstGeom>
            <a:noFill/>
          </p:spPr>
        </p:pic>
        <p:sp>
          <p:nvSpPr>
            <p:cNvPr id="357382" name="Rectangle 6"/>
            <p:cNvSpPr>
              <a:spLocks noChangeArrowheads="1"/>
            </p:cNvSpPr>
            <p:nvPr/>
          </p:nvSpPr>
          <p:spPr bwMode="auto">
            <a:xfrm>
              <a:off x="522" y="3596"/>
              <a:ext cx="2131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 i="1">
                  <a:solidFill>
                    <a:schemeClr val="tx1"/>
                  </a:solidFill>
                  <a:cs typeface="Times New Roman" pitchFamily="18" charset="0"/>
                </a:rPr>
                <a:t>Morningstar &amp; Peardon, PRD60(1999)34509</a:t>
              </a:r>
              <a:br>
                <a:rPr lang="en-GB" sz="1200" i="1">
                  <a:solidFill>
                    <a:schemeClr val="tx1"/>
                  </a:solidFill>
                  <a:cs typeface="Times New Roman" pitchFamily="18" charset="0"/>
                </a:rPr>
              </a:br>
              <a:r>
                <a:rPr lang="en-GB" sz="1200" i="1">
                  <a:solidFill>
                    <a:schemeClr val="tx1"/>
                  </a:solidFill>
                  <a:cs typeface="Times New Roman" pitchFamily="18" charset="0"/>
                </a:rPr>
                <a:t>Morningstar &amp; Peardon, PRD56(1997)4043</a:t>
              </a:r>
              <a:endParaRPr lang="en-GB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7383" name="Oval 7"/>
            <p:cNvSpPr>
              <a:spLocks noChangeArrowheads="1"/>
            </p:cNvSpPr>
            <p:nvPr/>
          </p:nvSpPr>
          <p:spPr bwMode="auto">
            <a:xfrm>
              <a:off x="1428" y="754"/>
              <a:ext cx="545" cy="726"/>
            </a:xfrm>
            <a:prstGeom prst="ellipse">
              <a:avLst/>
            </a:prstGeom>
            <a:noFill/>
            <a:ln w="28575" algn="ctr">
              <a:solidFill>
                <a:srgbClr val="CC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14313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670523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7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57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57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7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73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3820" y="98630"/>
            <a:ext cx="7772400" cy="587101"/>
          </a:xfrm>
        </p:spPr>
        <p:txBody>
          <a:bodyPr>
            <a:noAutofit/>
          </a:bodyPr>
          <a:lstStyle/>
          <a:p>
            <a:r>
              <a:rPr lang="en-US" sz="2400" dirty="0" smtClean="0"/>
              <a:t>Beyond standard quark configurations</a:t>
            </a:r>
            <a:endParaRPr lang="en-US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6471" y="667431"/>
            <a:ext cx="7659872" cy="400110"/>
          </a:xfr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QCD allows much more than what we have observed:</a:t>
            </a:r>
          </a:p>
        </p:txBody>
      </p:sp>
      <p:grpSp>
        <p:nvGrpSpPr>
          <p:cNvPr id="5" name="Gruppieren 28"/>
          <p:cNvGrpSpPr/>
          <p:nvPr/>
        </p:nvGrpSpPr>
        <p:grpSpPr>
          <a:xfrm>
            <a:off x="2104930" y="1053920"/>
            <a:ext cx="5046082" cy="1501135"/>
            <a:chOff x="1712640" y="1772816"/>
            <a:chExt cx="5466589" cy="1501135"/>
          </a:xfrm>
        </p:grpSpPr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 l="50933" t="20293" r="26657" b="56439"/>
            <a:stretch>
              <a:fillRect/>
            </a:stretch>
          </p:blipFill>
          <p:spPr bwMode="auto">
            <a:xfrm>
              <a:off x="1712640" y="1772816"/>
              <a:ext cx="1720811" cy="123826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 l="24277" t="22195" r="52361" b="57073"/>
            <a:stretch>
              <a:fillRect/>
            </a:stretch>
          </p:blipFill>
          <p:spPr bwMode="auto">
            <a:xfrm>
              <a:off x="5385048" y="1840291"/>
              <a:ext cx="1794181" cy="110331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" name="Rectangle 11"/>
            <p:cNvSpPr>
              <a:spLocks/>
            </p:cNvSpPr>
            <p:nvPr/>
          </p:nvSpPr>
          <p:spPr bwMode="auto">
            <a:xfrm>
              <a:off x="2119992" y="2996952"/>
              <a:ext cx="950109" cy="2769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29933" bIns="0">
              <a:spAutoFit/>
            </a:bodyPr>
            <a:lstStyle/>
            <a:p>
              <a:pPr marL="29232"/>
              <a:r>
                <a:rPr lang="en-US" dirty="0" smtClean="0">
                  <a:solidFill>
                    <a:srgbClr val="000000"/>
                  </a:solidFill>
                  <a:cs typeface="Arial" charset="0"/>
                  <a:sym typeface="Arial" charset="0"/>
                </a:rPr>
                <a:t>Baryons</a:t>
              </a:r>
            </a:p>
          </p:txBody>
        </p:sp>
        <p:sp>
          <p:nvSpPr>
            <p:cNvPr id="18" name="Rectangle 12"/>
            <p:cNvSpPr>
              <a:spLocks/>
            </p:cNvSpPr>
            <p:nvPr/>
          </p:nvSpPr>
          <p:spPr bwMode="auto">
            <a:xfrm>
              <a:off x="5848321" y="2996952"/>
              <a:ext cx="908350" cy="2769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29933" bIns="0">
              <a:spAutoFit/>
            </a:bodyPr>
            <a:lstStyle/>
            <a:p>
              <a:pPr marL="29232"/>
              <a:r>
                <a:rPr lang="en-US" dirty="0" smtClean="0">
                  <a:solidFill>
                    <a:srgbClr val="000000"/>
                  </a:solidFill>
                  <a:cs typeface="Arial" charset="0"/>
                  <a:sym typeface="Arial" charset="0"/>
                </a:rPr>
                <a:t>Mesons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530" y="2345187"/>
            <a:ext cx="5535615" cy="451281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431678" y="6596390"/>
            <a:ext cx="14704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Courtesy C. </a:t>
            </a:r>
            <a:r>
              <a:rPr lang="en-US" sz="1100" dirty="0" err="1" smtClean="0"/>
              <a:t>Hanhart</a:t>
            </a:r>
            <a:endParaRPr lang="en-US" sz="1100" dirty="0"/>
          </a:p>
        </p:txBody>
      </p:sp>
      <p:sp>
        <p:nvSpPr>
          <p:cNvPr id="32" name="Rectangle 16"/>
          <p:cNvSpPr>
            <a:spLocks/>
          </p:cNvSpPr>
          <p:nvPr/>
        </p:nvSpPr>
        <p:spPr bwMode="auto">
          <a:xfrm>
            <a:off x="386535" y="1853825"/>
            <a:ext cx="134366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2573" bIns="0">
            <a:spAutoFit/>
          </a:bodyPr>
          <a:lstStyle/>
          <a:p>
            <a:pPr marL="42094"/>
            <a:r>
              <a:rPr lang="en-US" b="1" dirty="0" smtClean="0">
                <a:solidFill>
                  <a:srgbClr val="FF0000"/>
                </a:solidFill>
                <a:latin typeface="+mn-lt"/>
                <a:sym typeface="Chalkboard Bold" charset="0"/>
              </a:rPr>
              <a:t>Exotica</a:t>
            </a:r>
          </a:p>
        </p:txBody>
      </p:sp>
      <p:sp>
        <p:nvSpPr>
          <p:cNvPr id="34" name="Rectangle 27"/>
          <p:cNvSpPr>
            <a:spLocks/>
          </p:cNvSpPr>
          <p:nvPr/>
        </p:nvSpPr>
        <p:spPr bwMode="auto">
          <a:xfrm>
            <a:off x="6817393" y="3473177"/>
            <a:ext cx="2326607" cy="11079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57799" bIns="0">
            <a:spAutoFit/>
          </a:bodyPr>
          <a:lstStyle/>
          <a:p>
            <a:pPr marL="42094"/>
            <a:r>
              <a:rPr lang="en-US" dirty="0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may have J</a:t>
            </a:r>
            <a:r>
              <a:rPr lang="en-US" baseline="32000" dirty="0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PC</a:t>
            </a:r>
            <a:r>
              <a:rPr lang="en-US" dirty="0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 not allowed for </a:t>
            </a:r>
            <a:r>
              <a:rPr lang="en-US" dirty="0" err="1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qq</a:t>
            </a:r>
            <a:endParaRPr lang="en-US" dirty="0" smtClean="0">
              <a:solidFill>
                <a:srgbClr val="000000"/>
              </a:solidFill>
              <a:latin typeface="+mn-lt"/>
              <a:sym typeface="Chalkboard" pitchFamily="112" charset="0"/>
            </a:endParaRPr>
          </a:p>
        </p:txBody>
      </p:sp>
      <p:sp>
        <p:nvSpPr>
          <p:cNvPr id="35" name="Textfeld 20"/>
          <p:cNvSpPr txBox="1"/>
          <p:nvPr/>
        </p:nvSpPr>
        <p:spPr>
          <a:xfrm>
            <a:off x="7587335" y="3924055"/>
            <a:ext cx="1333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6349572" y="2887579"/>
            <a:ext cx="323469" cy="165346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705159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3635"/>
            <a:ext cx="7772400" cy="670973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Multi-</a:t>
            </a:r>
            <a:r>
              <a:rPr lang="en-US" sz="2400" b="1" dirty="0" err="1" smtClean="0">
                <a:solidFill>
                  <a:srgbClr val="FF0000"/>
                </a:solidFill>
              </a:rPr>
              <a:t>Hyper</a:t>
            </a:r>
            <a:r>
              <a:rPr lang="en-US" sz="2400" dirty="0" err="1" smtClean="0">
                <a:solidFill>
                  <a:srgbClr val="0000CC"/>
                </a:solidFill>
              </a:rPr>
              <a:t>nuclei</a:t>
            </a:r>
            <a:r>
              <a:rPr lang="en-US" sz="2400" dirty="0" smtClean="0">
                <a:solidFill>
                  <a:srgbClr val="0000CC"/>
                </a:solidFill>
              </a:rPr>
              <a:t> in </a:t>
            </a:r>
            <a:r>
              <a:rPr lang="en-US" sz="2400" b="1" dirty="0" smtClean="0">
                <a:solidFill>
                  <a:srgbClr val="0000CC"/>
                </a:solidFill>
              </a:rPr>
              <a:t>Panda</a:t>
            </a:r>
            <a:r>
              <a:rPr lang="en-US" sz="2400" dirty="0" smtClean="0">
                <a:solidFill>
                  <a:srgbClr val="0000CC"/>
                </a:solidFill>
              </a:rPr>
              <a:t>: </a:t>
            </a:r>
            <a:br>
              <a:rPr lang="en-US" sz="2400" dirty="0" smtClean="0">
                <a:solidFill>
                  <a:srgbClr val="0000CC"/>
                </a:solidFill>
              </a:rPr>
            </a:br>
            <a:r>
              <a:rPr lang="en-US" sz="2400" dirty="0" smtClean="0">
                <a:solidFill>
                  <a:srgbClr val="0000CC"/>
                </a:solidFill>
              </a:rPr>
              <a:t>Production Mechanism and Detection Strategy</a:t>
            </a:r>
            <a:endParaRPr lang="en-US" sz="2400" dirty="0">
              <a:solidFill>
                <a:srgbClr val="0000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9508" y="1154342"/>
            <a:ext cx="8844491" cy="5704631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1255029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510" y="98630"/>
            <a:ext cx="9136015" cy="636492"/>
          </a:xfrm>
        </p:spPr>
        <p:txBody>
          <a:bodyPr>
            <a:noAutofit/>
          </a:bodyPr>
          <a:lstStyle/>
          <a:p>
            <a:r>
              <a:rPr lang="en-US" sz="2400" dirty="0" smtClean="0"/>
              <a:t>Instrumentation Panda for Multi-</a:t>
            </a:r>
            <a:r>
              <a:rPr lang="en-US" sz="2400" dirty="0" err="1" smtClean="0">
                <a:solidFill>
                  <a:srgbClr val="FF0000"/>
                </a:solidFill>
              </a:rPr>
              <a:t>Hyper</a:t>
            </a:r>
            <a:r>
              <a:rPr lang="en-US" sz="2400" dirty="0" err="1" smtClean="0"/>
              <a:t>nuclei</a:t>
            </a:r>
            <a:r>
              <a:rPr lang="en-US" sz="2400" dirty="0" smtClean="0"/>
              <a:t>: T. </a:t>
            </a:r>
            <a:r>
              <a:rPr lang="en-US" sz="2400" dirty="0" smtClean="0">
                <a:solidFill>
                  <a:srgbClr val="FF0000"/>
                </a:solidFill>
              </a:rPr>
              <a:t>SAITO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515" y="903755"/>
            <a:ext cx="8832511" cy="5495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6815" y="3969060"/>
            <a:ext cx="2203153" cy="19410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1847" y="5482569"/>
            <a:ext cx="599017" cy="7907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4439803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9" descr="XLII_PandaMeetingGroup_HR.jpg"/>
          <p:cNvPicPr>
            <a:picLocks noChangeAspect="1"/>
          </p:cNvPicPr>
          <p:nvPr/>
        </p:nvPicPr>
        <p:blipFill>
          <a:blip r:embed="rId2" cstate="print">
            <a:alphaModFix amt="41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24" b="5524"/>
          <a:stretch>
            <a:fillRect/>
          </a:stretch>
        </p:blipFill>
        <p:spPr>
          <a:xfrm>
            <a:off x="251520" y="1556792"/>
            <a:ext cx="8892480" cy="52744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alphaModFix amt="65000"/>
          </a:blip>
          <a:stretch>
            <a:fillRect/>
          </a:stretch>
        </p:blipFill>
        <p:spPr>
          <a:xfrm>
            <a:off x="427297" y="6525344"/>
            <a:ext cx="5440847" cy="29395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527670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r>
              <a:rPr lang="en-US" dirty="0" smtClean="0"/>
              <a:t>The PANDA Collaboration </a:t>
            </a:r>
            <a:endParaRPr lang="en-US" sz="2000" b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1289881"/>
            <a:ext cx="7772400" cy="2738209"/>
          </a:xfrm>
          <a:prstGeom prst="rect">
            <a:avLst/>
          </a:prstGeom>
          <a:solidFill>
            <a:schemeClr val="accent3">
              <a:alpha val="75000"/>
            </a:schemeClr>
          </a:solidFill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517 Members from</a:t>
            </a:r>
          </a:p>
          <a:p>
            <a:pPr marL="0" indent="0">
              <a:buNone/>
            </a:pPr>
            <a:r>
              <a:rPr lang="en-US" dirty="0" smtClean="0"/>
              <a:t>67 Institutes</a:t>
            </a:r>
          </a:p>
          <a:p>
            <a:pPr marL="0" indent="0">
              <a:buNone/>
            </a:pPr>
            <a:r>
              <a:rPr lang="en-US" dirty="0" smtClean="0"/>
              <a:t>18 Countries</a:t>
            </a:r>
          </a:p>
          <a:p>
            <a:pPr marL="0" indent="0">
              <a:buNone/>
            </a:pPr>
            <a:r>
              <a:rPr lang="en-US" dirty="0" smtClean="0"/>
              <a:t>Australia, Austria, Belarus, China, France, Germany, India, Italy, Poland, Romania, Russia, Spain, Sweden, Switzerland, Thailand, The Netherlands, USA, UK </a:t>
            </a:r>
          </a:p>
          <a:p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9742740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FAIR's Charm and Beauty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CEC453E-014F-4DD7-8B75-B05F26E1A205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-873605" y="-171400"/>
          <a:ext cx="11296255" cy="8040688"/>
        </p:xfrm>
        <a:graphic>
          <a:graphicData uri="http://schemas.openxmlformats.org/presentationml/2006/ole">
            <p:oleObj spid="_x0000_s357378" name="Acrobat Document" r:id="rId3" imgW="7562698" imgH="5667146" progId="AcroExch.Document.7">
              <p:embed/>
            </p:oleObj>
          </a:graphicData>
        </a:graphic>
      </p:graphicFrame>
      <p:sp>
        <p:nvSpPr>
          <p:cNvPr id="3077" name="Textfeld 9"/>
          <p:cNvSpPr txBox="1">
            <a:spLocks noChangeArrowheads="1"/>
          </p:cNvSpPr>
          <p:nvPr/>
        </p:nvSpPr>
        <p:spPr bwMode="auto">
          <a:xfrm>
            <a:off x="341530" y="177604"/>
            <a:ext cx="954106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00CC"/>
                </a:solidFill>
              </a:rPr>
              <a:t>BEAUTY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 smtClean="0">
                <a:solidFill>
                  <a:srgbClr val="0000CC"/>
                </a:solidFill>
              </a:rPr>
              <a:t>baryon</a:t>
            </a:r>
            <a:r>
              <a:rPr lang="de-DE" sz="2800" dirty="0" smtClean="0">
                <a:solidFill>
                  <a:srgbClr val="0000CC"/>
                </a:solidFill>
              </a:rPr>
              <a:t> </a:t>
            </a:r>
            <a:r>
              <a:rPr lang="de-DE" sz="2800" dirty="0" err="1" smtClean="0">
                <a:solidFill>
                  <a:srgbClr val="0000CC"/>
                </a:solidFill>
              </a:rPr>
              <a:t>pairs</a:t>
            </a:r>
            <a:r>
              <a:rPr lang="de-DE" sz="2800" dirty="0" smtClean="0">
                <a:solidFill>
                  <a:srgbClr val="0000CC"/>
                </a:solidFill>
              </a:rPr>
              <a:t>,</a:t>
            </a:r>
            <a:r>
              <a:rPr lang="de-DE" sz="2800" dirty="0" smtClean="0">
                <a:solidFill>
                  <a:srgbClr val="FF0000"/>
                </a:solidFill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</a:rPr>
              <a:t>bcs</a:t>
            </a:r>
            <a:r>
              <a:rPr lang="de-DE" sz="2800" dirty="0" smtClean="0">
                <a:solidFill>
                  <a:srgbClr val="FF0000"/>
                </a:solidFill>
              </a:rPr>
              <a:t>, </a:t>
            </a:r>
            <a:r>
              <a:rPr lang="de-DE" sz="2800" dirty="0" err="1" smtClean="0">
                <a:solidFill>
                  <a:srgbClr val="FF0000"/>
                </a:solidFill>
              </a:rPr>
              <a:t>Bottom</a:t>
            </a:r>
            <a:r>
              <a:rPr lang="de-DE" sz="2800" dirty="0" smtClean="0">
                <a:solidFill>
                  <a:srgbClr val="FF0000"/>
                </a:solidFill>
              </a:rPr>
              <a:t> - </a:t>
            </a:r>
            <a:r>
              <a:rPr lang="de-DE" sz="2800" dirty="0" err="1" smtClean="0"/>
              <a:t>and</a:t>
            </a:r>
            <a:r>
              <a:rPr lang="de-DE" sz="2800" dirty="0" smtClean="0">
                <a:solidFill>
                  <a:srgbClr val="FF0000"/>
                </a:solidFill>
              </a:rPr>
              <a:t> Y-</a:t>
            </a:r>
            <a:r>
              <a:rPr lang="de-DE" sz="2800" dirty="0" err="1" smtClean="0">
                <a:solidFill>
                  <a:srgbClr val="FF0000"/>
                </a:solidFill>
              </a:rPr>
              <a:t>xyz</a:t>
            </a:r>
            <a:r>
              <a:rPr lang="de-DE" sz="2800" dirty="0" smtClean="0">
                <a:solidFill>
                  <a:srgbClr val="FF0000"/>
                </a:solidFill>
              </a:rPr>
              <a:t>- </a:t>
            </a:r>
            <a:r>
              <a:rPr lang="de-DE" sz="2800" dirty="0" err="1" smtClean="0">
                <a:solidFill>
                  <a:srgbClr val="FF0000"/>
                </a:solidFill>
              </a:rPr>
              <a:t>mesons</a:t>
            </a:r>
            <a:r>
              <a:rPr lang="de-DE" sz="2800" dirty="0" smtClean="0"/>
              <a:t> </a:t>
            </a:r>
          </a:p>
          <a:p>
            <a:r>
              <a:rPr lang="de-DE" b="1" dirty="0" smtClean="0"/>
              <a:t>Run HESR</a:t>
            </a:r>
            <a:r>
              <a:rPr lang="de-DE" dirty="0" smtClean="0"/>
              <a:t> in </a:t>
            </a:r>
            <a:r>
              <a:rPr lang="de-DE" b="1" dirty="0" err="1" smtClean="0">
                <a:solidFill>
                  <a:srgbClr val="0000CC"/>
                </a:solidFill>
              </a:rPr>
              <a:t>pBar</a:t>
            </a:r>
            <a:r>
              <a:rPr lang="de-DE" b="1" dirty="0" smtClean="0">
                <a:solidFill>
                  <a:srgbClr val="0000CC"/>
                </a:solidFill>
              </a:rPr>
              <a:t>-p </a:t>
            </a:r>
            <a:r>
              <a:rPr lang="de-DE" b="1" dirty="0" err="1" smtClean="0">
                <a:solidFill>
                  <a:srgbClr val="0000CC"/>
                </a:solidFill>
              </a:rPr>
              <a:t>collider</a:t>
            </a:r>
            <a:r>
              <a:rPr lang="de-DE" b="1" dirty="0" smtClean="0">
                <a:solidFill>
                  <a:srgbClr val="0000CC"/>
                </a:solidFill>
              </a:rPr>
              <a:t> </a:t>
            </a:r>
            <a:r>
              <a:rPr lang="de-DE" dirty="0" err="1"/>
              <a:t>mode</a:t>
            </a:r>
            <a:r>
              <a:rPr lang="de-DE" dirty="0"/>
              <a:t> </a:t>
            </a:r>
            <a:r>
              <a:rPr lang="de-DE" dirty="0" smtClean="0"/>
              <a:t> (R. Maier, FZ </a:t>
            </a:r>
            <a:r>
              <a:rPr lang="de-DE" dirty="0" err="1" smtClean="0"/>
              <a:t>Juelich</a:t>
            </a:r>
            <a:r>
              <a:rPr lang="de-DE" dirty="0" smtClean="0"/>
              <a:t>)</a:t>
            </a:r>
          </a:p>
          <a:p>
            <a:r>
              <a:rPr lang="de-DE" dirty="0" smtClean="0">
                <a:solidFill>
                  <a:srgbClr val="0000CC"/>
                </a:solidFill>
              </a:rPr>
              <a:t>L= 3x30   </a:t>
            </a:r>
            <a:r>
              <a:rPr lang="de-DE" dirty="0" err="1" smtClean="0">
                <a:solidFill>
                  <a:srgbClr val="0000CC"/>
                </a:solidFill>
              </a:rPr>
              <a:t>with</a:t>
            </a:r>
            <a:r>
              <a:rPr lang="de-DE" dirty="0" smtClean="0">
                <a:solidFill>
                  <a:srgbClr val="0000CC"/>
                </a:solidFill>
              </a:rPr>
              <a:t>  </a:t>
            </a:r>
            <a:r>
              <a:rPr lang="de-DE" dirty="0" err="1" smtClean="0"/>
              <a:t>sqrt</a:t>
            </a:r>
            <a:r>
              <a:rPr lang="de-DE" dirty="0" smtClean="0"/>
              <a:t>(s</a:t>
            </a:r>
            <a:r>
              <a:rPr lang="de-DE" dirty="0"/>
              <a:t>) = </a:t>
            </a:r>
            <a:r>
              <a:rPr lang="de-DE" dirty="0">
                <a:solidFill>
                  <a:srgbClr val="FF0000"/>
                </a:solidFill>
              </a:rPr>
              <a:t>30 </a:t>
            </a:r>
            <a:r>
              <a:rPr lang="de-DE" dirty="0" err="1" smtClean="0">
                <a:solidFill>
                  <a:srgbClr val="FF0000"/>
                </a:solidFill>
              </a:rPr>
              <a:t>GeV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rgbClr val="0000CC"/>
                </a:solidFill>
              </a:rPr>
              <a:t>: </a:t>
            </a:r>
            <a:r>
              <a:rPr lang="de-DE" dirty="0" smtClean="0"/>
              <a:t>(</a:t>
            </a:r>
            <a:r>
              <a:rPr lang="de-DE" dirty="0" err="1" smtClean="0"/>
              <a:t>bcs</a:t>
            </a:r>
            <a:r>
              <a:rPr lang="de-DE" dirty="0" smtClean="0"/>
              <a:t>)bar - (</a:t>
            </a:r>
            <a:r>
              <a:rPr lang="de-DE" dirty="0" err="1" smtClean="0"/>
              <a:t>bcs</a:t>
            </a:r>
            <a:r>
              <a:rPr lang="de-DE" dirty="0" smtClean="0"/>
              <a:t>)- Baryon </a:t>
            </a:r>
            <a:r>
              <a:rPr lang="de-DE" dirty="0" err="1" smtClean="0"/>
              <a:t>pairs</a:t>
            </a:r>
            <a:endParaRPr lang="de-DE" dirty="0" smtClean="0"/>
          </a:p>
          <a:p>
            <a:r>
              <a:rPr lang="de-DE" dirty="0" smtClean="0"/>
              <a:t>             </a:t>
            </a:r>
            <a:r>
              <a:rPr lang="de-DE" dirty="0" err="1" smtClean="0"/>
              <a:t>Xb</a:t>
            </a:r>
            <a:r>
              <a:rPr lang="de-DE" dirty="0"/>
              <a:t>, </a:t>
            </a:r>
            <a:r>
              <a:rPr lang="de-DE" dirty="0" err="1" smtClean="0"/>
              <a:t>Yb</a:t>
            </a:r>
            <a:r>
              <a:rPr lang="de-DE" dirty="0"/>
              <a:t>, </a:t>
            </a:r>
            <a:r>
              <a:rPr lang="de-DE" dirty="0" err="1" smtClean="0"/>
              <a:t>Zb</a:t>
            </a:r>
            <a:r>
              <a:rPr lang="de-DE" dirty="0" smtClean="0"/>
              <a:t>  M </a:t>
            </a:r>
            <a:r>
              <a:rPr lang="de-DE" dirty="0"/>
              <a:t>&gt;12 </a:t>
            </a:r>
            <a:r>
              <a:rPr lang="de-DE" dirty="0" err="1"/>
              <a:t>GeV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3545" y="-261410"/>
            <a:ext cx="9837585" cy="1755195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</a:rPr>
              <a:t>Beauty baryon </a:t>
            </a:r>
            <a:r>
              <a:rPr lang="en-US" sz="2400" b="1" dirty="0" smtClean="0">
                <a:solidFill>
                  <a:srgbClr val="FF0000"/>
                </a:solidFill>
              </a:rPr>
              <a:t>pairs</a:t>
            </a:r>
            <a:r>
              <a:rPr lang="en-US" sz="2400" dirty="0" smtClean="0">
                <a:solidFill>
                  <a:srgbClr val="0000CC"/>
                </a:solidFill>
              </a:rPr>
              <a:t> and multi-</a:t>
            </a:r>
            <a:r>
              <a:rPr lang="en-US" sz="2400" dirty="0" smtClean="0">
                <a:solidFill>
                  <a:srgbClr val="FF0000"/>
                </a:solidFill>
              </a:rPr>
              <a:t>Charm</a:t>
            </a:r>
            <a:r>
              <a:rPr lang="en-US" sz="2400" dirty="0" smtClean="0">
                <a:solidFill>
                  <a:srgbClr val="0000CC"/>
                </a:solidFill>
              </a:rPr>
              <a:t>-nuclei </a:t>
            </a:r>
            <a:br>
              <a:rPr lang="en-US" sz="2400" dirty="0" smtClean="0">
                <a:solidFill>
                  <a:srgbClr val="0000CC"/>
                </a:solidFill>
              </a:rPr>
            </a:br>
            <a:r>
              <a:rPr lang="en-US" sz="2400" dirty="0" smtClean="0">
                <a:solidFill>
                  <a:srgbClr val="0000CC"/>
                </a:solidFill>
              </a:rPr>
              <a:t>in Panda @ </a:t>
            </a:r>
            <a:r>
              <a:rPr lang="en-US" sz="2400" b="1" dirty="0" err="1" smtClean="0">
                <a:solidFill>
                  <a:srgbClr val="0000CC"/>
                </a:solidFill>
              </a:rPr>
              <a:t>pBar</a:t>
            </a:r>
            <a:r>
              <a:rPr lang="en-US" sz="2400" b="1" dirty="0" smtClean="0">
                <a:solidFill>
                  <a:srgbClr val="0000CC"/>
                </a:solidFill>
              </a:rPr>
              <a:t>-p </a:t>
            </a:r>
            <a:r>
              <a:rPr lang="en-US" sz="2400" b="1" dirty="0" err="1" smtClean="0">
                <a:solidFill>
                  <a:srgbClr val="0000CC"/>
                </a:solidFill>
              </a:rPr>
              <a:t>collider</a:t>
            </a:r>
            <a:r>
              <a:rPr lang="en-US" sz="2400" dirty="0" err="1" smtClean="0">
                <a:solidFill>
                  <a:srgbClr val="0000CC"/>
                </a:solidFill>
              </a:rPr>
              <a:t>:analogous</a:t>
            </a:r>
            <a:r>
              <a:rPr lang="en-US" sz="2400" dirty="0" smtClean="0">
                <a:solidFill>
                  <a:srgbClr val="0000CC"/>
                </a:solidFill>
              </a:rPr>
              <a:t> to </a:t>
            </a:r>
            <a:r>
              <a:rPr lang="en-US" sz="2400" dirty="0" err="1" smtClean="0">
                <a:solidFill>
                  <a:srgbClr val="0000CC"/>
                </a:solidFill>
              </a:rPr>
              <a:t>Hypernuclei</a:t>
            </a:r>
            <a:r>
              <a:rPr lang="en-US" sz="2400" dirty="0" smtClean="0">
                <a:solidFill>
                  <a:srgbClr val="0000CC"/>
                </a:solidFill>
              </a:rPr>
              <a:t> ?! </a:t>
            </a:r>
            <a:br>
              <a:rPr lang="en-US" sz="2400" dirty="0" smtClean="0">
                <a:solidFill>
                  <a:srgbClr val="0000CC"/>
                </a:solidFill>
              </a:rPr>
            </a:br>
            <a:endParaRPr lang="en-US" sz="2400" dirty="0">
              <a:solidFill>
                <a:srgbClr val="0000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9509" y="863715"/>
            <a:ext cx="8844491" cy="5704631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2861810" y="207885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00CC"/>
                </a:solidFill>
              </a:rPr>
              <a:t>C</a:t>
            </a:r>
            <a:endParaRPr lang="de-DE" sz="2000" b="1" dirty="0">
              <a:solidFill>
                <a:srgbClr val="0000CC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006715" y="504918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00CC"/>
                </a:solidFill>
              </a:rPr>
              <a:t>C</a:t>
            </a:r>
            <a:endParaRPr lang="de-DE" sz="2000" b="1" dirty="0">
              <a:solidFill>
                <a:srgbClr val="0000CC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401870" y="135877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00CC"/>
                </a:solidFill>
              </a:rPr>
              <a:t>C</a:t>
            </a:r>
            <a:endParaRPr lang="de-DE" sz="2000" b="1" dirty="0">
              <a:solidFill>
                <a:srgbClr val="0000CC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971600" y="5004175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00CC"/>
                </a:solidFill>
              </a:rPr>
              <a:t>C</a:t>
            </a:r>
            <a:endParaRPr lang="de-DE" sz="2000" b="1" dirty="0">
              <a:solidFill>
                <a:srgbClr val="0000CC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346975" y="405907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00CC"/>
                </a:solidFill>
              </a:rPr>
              <a:t>C</a:t>
            </a:r>
            <a:endParaRPr lang="de-DE" sz="2000" b="1" dirty="0">
              <a:solidFill>
                <a:srgbClr val="0000CC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01570" y="423909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00CC"/>
                </a:solidFill>
              </a:rPr>
              <a:t>C</a:t>
            </a:r>
            <a:endParaRPr lang="de-DE" sz="2000" b="1" dirty="0">
              <a:solidFill>
                <a:srgbClr val="0000CC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031940" y="432910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00CC"/>
                </a:solidFill>
              </a:rPr>
              <a:t>C</a:t>
            </a:r>
            <a:endParaRPr lang="de-DE" sz="2000" b="1" dirty="0">
              <a:solidFill>
                <a:srgbClr val="0000CC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781690" y="504918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00CC"/>
                </a:solidFill>
              </a:rPr>
              <a:t>C</a:t>
            </a:r>
            <a:endParaRPr lang="de-DE" sz="2000" b="1" dirty="0">
              <a:solidFill>
                <a:srgbClr val="0000CC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11560" y="324898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00CC"/>
                </a:solidFill>
              </a:rPr>
              <a:t>C</a:t>
            </a:r>
            <a:endParaRPr lang="de-DE" sz="2000" b="1" dirty="0">
              <a:solidFill>
                <a:srgbClr val="0000CC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814410" y="953725"/>
            <a:ext cx="1287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 smtClean="0">
                <a:solidFill>
                  <a:srgbClr val="0000CC"/>
                </a:solidFill>
              </a:rPr>
              <a:t>Charm</a:t>
            </a:r>
            <a:endParaRPr lang="de-DE" sz="2000" b="1" dirty="0">
              <a:solidFill>
                <a:srgbClr val="0000CC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-63515" y="1853825"/>
            <a:ext cx="5576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0000CC"/>
                </a:solidFill>
              </a:rPr>
              <a:t>30</a:t>
            </a:r>
            <a:endParaRPr lang="de-DE" sz="2000" b="1" dirty="0">
              <a:solidFill>
                <a:srgbClr val="0000CC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466655" y="5274205"/>
            <a:ext cx="49505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0000CC"/>
                </a:solidFill>
              </a:rPr>
              <a:t>??</a:t>
            </a:r>
            <a:endParaRPr lang="de-DE" sz="2000" b="1" dirty="0">
              <a:solidFill>
                <a:srgbClr val="0000CC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971600" y="1853825"/>
            <a:ext cx="2250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sz="2000" b="1" dirty="0">
              <a:solidFill>
                <a:srgbClr val="0000CC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581890" y="5634245"/>
            <a:ext cx="49505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0000CC"/>
                </a:solidFill>
              </a:rPr>
              <a:t>??</a:t>
            </a:r>
            <a:endParaRPr lang="de-DE" sz="2000" b="1" dirty="0">
              <a:solidFill>
                <a:srgbClr val="0000CC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061610" y="3248980"/>
            <a:ext cx="10801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solidFill>
                  <a:srgbClr val="0000CC"/>
                </a:solidFill>
              </a:rPr>
              <a:t>same??            </a:t>
            </a:r>
            <a:endParaRPr lang="de-DE" sz="12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55029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64" t="3643" r="7778" b="1248"/>
          <a:stretch/>
        </p:blipFill>
        <p:spPr bwMode="auto">
          <a:xfrm>
            <a:off x="791580" y="1133745"/>
            <a:ext cx="6684886" cy="506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527" name="Rectangle 31"/>
          <p:cNvSpPr>
            <a:spLocks noGrp="1" noChangeArrowheads="1"/>
          </p:cNvSpPr>
          <p:nvPr>
            <p:ph type="title"/>
          </p:nvPr>
        </p:nvSpPr>
        <p:spPr>
          <a:xfrm>
            <a:off x="-18509" y="8620"/>
            <a:ext cx="5535614" cy="928688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0000CC"/>
                </a:solidFill>
              </a:rPr>
              <a:t>FAIR Experiments</a:t>
            </a:r>
            <a:endParaRPr lang="en-GB" sz="3200" b="1" dirty="0">
              <a:solidFill>
                <a:srgbClr val="0000CC"/>
              </a:solidFill>
            </a:endParaRPr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EEC0-B0AD-428C-AE1C-15961A7F6460}" type="slidenum">
              <a:rPr lang="en-GB" altLang="en-US"/>
              <a:pPr/>
              <a:t>47</a:t>
            </a:fld>
            <a:endParaRPr lang="en-GB" altLang="en-US" dirty="0"/>
          </a:p>
        </p:txBody>
      </p:sp>
      <p:grpSp>
        <p:nvGrpSpPr>
          <p:cNvPr id="3" name="Group 7"/>
          <p:cNvGrpSpPr/>
          <p:nvPr/>
        </p:nvGrpSpPr>
        <p:grpSpPr>
          <a:xfrm>
            <a:off x="6192180" y="129370"/>
            <a:ext cx="2848520" cy="2624555"/>
            <a:chOff x="8246687" y="206447"/>
            <a:chExt cx="2848520" cy="2624555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8246687" y="206447"/>
              <a:ext cx="2848520" cy="2624555"/>
            </a:xfrm>
            <a:prstGeom prst="wedgeRoundRectCallout">
              <a:avLst>
                <a:gd name="adj1" fmla="val -70074"/>
                <a:gd name="adj2" fmla="val 60120"/>
                <a:gd name="adj3" fmla="val 16667"/>
              </a:avLst>
            </a:prstGeom>
            <a:ln>
              <a:solidFill>
                <a:srgbClr val="0000C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" name="Group 6"/>
            <p:cNvGrpSpPr/>
            <p:nvPr/>
          </p:nvGrpSpPr>
          <p:grpSpPr>
            <a:xfrm>
              <a:off x="8441220" y="329659"/>
              <a:ext cx="2459454" cy="2378132"/>
              <a:chOff x="8441220" y="329659"/>
              <a:chExt cx="2459454" cy="2378132"/>
            </a:xfrm>
          </p:grpSpPr>
          <p:pic>
            <p:nvPicPr>
              <p:cNvPr id="17" name="Picture 16" descr="HadesCBM_wo_2008.jpg"/>
              <p:cNvPicPr>
                <a:picLocks noChangeAspect="1"/>
              </p:cNvPicPr>
              <p:nvPr/>
            </p:nvPicPr>
            <p:blipFill rotWithShape="1">
              <a:blip r:embed="rId4" cstate="print">
                <a:lum bright="10000"/>
              </a:blip>
              <a:srcRect l="1729" t="980" r="1110" b="1201"/>
              <a:stretch/>
            </p:blipFill>
            <p:spPr>
              <a:xfrm>
                <a:off x="8441220" y="329659"/>
                <a:ext cx="2459454" cy="237813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8" name="Text Box 13"/>
              <p:cNvSpPr txBox="1">
                <a:spLocks noChangeArrowheads="1"/>
              </p:cNvSpPr>
              <p:nvPr/>
            </p:nvSpPr>
            <p:spPr bwMode="auto">
              <a:xfrm>
                <a:off x="9641842" y="2009297"/>
                <a:ext cx="93326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b="1" dirty="0" smtClean="0">
                    <a:solidFill>
                      <a:srgbClr val="0000CC"/>
                    </a:solidFill>
                    <a:latin typeface="+mn-lt"/>
                    <a:ea typeface="ＭＳ Ｐゴシック" charset="-128"/>
                  </a:rPr>
                  <a:t>CBM</a:t>
                </a:r>
                <a:endParaRPr lang="de-DE" b="1" dirty="0">
                  <a:solidFill>
                    <a:srgbClr val="0000CC"/>
                  </a:solidFill>
                  <a:latin typeface="+mn-lt"/>
                  <a:ea typeface="ＭＳ Ｐゴシック" charset="-128"/>
                </a:endParaRPr>
              </a:p>
            </p:txBody>
          </p:sp>
        </p:grpSp>
      </p:grpSp>
      <p:grpSp>
        <p:nvGrpSpPr>
          <p:cNvPr id="5" name="Group 8"/>
          <p:cNvGrpSpPr/>
          <p:nvPr/>
        </p:nvGrpSpPr>
        <p:grpSpPr>
          <a:xfrm>
            <a:off x="75086" y="4172121"/>
            <a:ext cx="3776834" cy="2166049"/>
            <a:chOff x="-1860129" y="3699029"/>
            <a:chExt cx="3776834" cy="2166049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-1860129" y="3699029"/>
              <a:ext cx="3776834" cy="2166049"/>
            </a:xfrm>
            <a:prstGeom prst="wedgeRoundRectCallout">
              <a:avLst>
                <a:gd name="adj1" fmla="val 61023"/>
                <a:gd name="adj2" fmla="val -69774"/>
                <a:gd name="adj3" fmla="val 16667"/>
              </a:avLst>
            </a:prstGeom>
            <a:ln>
              <a:solidFill>
                <a:srgbClr val="0000C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" name="Group 2"/>
            <p:cNvGrpSpPr/>
            <p:nvPr/>
          </p:nvGrpSpPr>
          <p:grpSpPr>
            <a:xfrm>
              <a:off x="-1648967" y="3789040"/>
              <a:ext cx="3297934" cy="2047188"/>
              <a:chOff x="-1648967" y="3789040"/>
              <a:chExt cx="3297934" cy="2047188"/>
            </a:xfrm>
          </p:grpSpPr>
          <p:pic>
            <p:nvPicPr>
              <p:cNvPr id="19" name="Picture 18" descr="Panda_v912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1648967" y="3789040"/>
                <a:ext cx="3297934" cy="193521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-828600" y="5374563"/>
                <a:ext cx="14851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smtClean="0">
                    <a:solidFill>
                      <a:srgbClr val="0000CC"/>
                    </a:solidFill>
                    <a:latin typeface="+mn-lt"/>
                  </a:rPr>
                  <a:t>PANDA</a:t>
                </a:r>
                <a:endParaRPr lang="en-GB" b="1" dirty="0">
                  <a:solidFill>
                    <a:srgbClr val="0000CC"/>
                  </a:solidFill>
                  <a:latin typeface="+mn-lt"/>
                </a:endParaRPr>
              </a:p>
            </p:txBody>
          </p:sp>
        </p:grpSp>
      </p:grpSp>
      <p:grpSp>
        <p:nvGrpSpPr>
          <p:cNvPr id="7" name="Group 11"/>
          <p:cNvGrpSpPr/>
          <p:nvPr/>
        </p:nvGrpSpPr>
        <p:grpSpPr>
          <a:xfrm>
            <a:off x="5832140" y="2998114"/>
            <a:ext cx="2610290" cy="3356211"/>
            <a:chOff x="7728685" y="3248546"/>
            <a:chExt cx="2610290" cy="3356211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8268745" y="3248546"/>
              <a:ext cx="1883875" cy="3356211"/>
            </a:xfrm>
            <a:prstGeom prst="wedgeRoundRectCallout">
              <a:avLst>
                <a:gd name="adj1" fmla="val -107883"/>
                <a:gd name="adj2" fmla="val -17705"/>
                <a:gd name="adj3" fmla="val 16667"/>
              </a:avLst>
            </a:prstGeom>
            <a:ln>
              <a:solidFill>
                <a:srgbClr val="0000C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0000CC"/>
                </a:solidFill>
              </a:endParaRPr>
            </a:p>
          </p:txBody>
        </p:sp>
        <p:pic>
          <p:nvPicPr>
            <p:cNvPr id="40965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lum/>
            </a:blip>
            <a:srcRect l="1772" t="9733" r="1561" b="16251"/>
            <a:stretch/>
          </p:blipFill>
          <p:spPr bwMode="auto">
            <a:xfrm rot="5400000">
              <a:off x="7740532" y="4311137"/>
              <a:ext cx="3087251" cy="12868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8" name="Group 10"/>
            <p:cNvGrpSpPr/>
            <p:nvPr/>
          </p:nvGrpSpPr>
          <p:grpSpPr>
            <a:xfrm>
              <a:off x="7728685" y="4117867"/>
              <a:ext cx="2610290" cy="1169551"/>
              <a:chOff x="7728685" y="4117867"/>
              <a:chExt cx="2610290" cy="1169551"/>
            </a:xfrm>
          </p:grpSpPr>
          <p:sp>
            <p:nvSpPr>
              <p:cNvPr id="362509" name="Text Box 13"/>
              <p:cNvSpPr txBox="1">
                <a:spLocks noChangeArrowheads="1"/>
              </p:cNvSpPr>
              <p:nvPr/>
            </p:nvSpPr>
            <p:spPr bwMode="auto">
              <a:xfrm>
                <a:off x="7728685" y="4117867"/>
                <a:ext cx="157286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b="1" dirty="0" smtClean="0">
                    <a:solidFill>
                      <a:srgbClr val="0000CC"/>
                    </a:solidFill>
                    <a:latin typeface="+mn-lt"/>
                    <a:ea typeface="ＭＳ Ｐゴシック" charset="-128"/>
                  </a:rPr>
                  <a:t>NuSTAR</a:t>
                </a:r>
                <a:endParaRPr lang="de-DE" sz="2000" b="1" dirty="0">
                  <a:solidFill>
                    <a:srgbClr val="0000CC"/>
                  </a:solidFill>
                  <a:latin typeface="+mn-lt"/>
                  <a:ea typeface="ＭＳ Ｐゴシック" charset="-128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9078835" y="4579532"/>
                <a:ext cx="12601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smtClean="0">
                    <a:solidFill>
                      <a:srgbClr val="0000CC"/>
                    </a:solidFill>
                    <a:latin typeface="+mn-lt"/>
                  </a:rPr>
                  <a:t>Super-        FRS</a:t>
                </a:r>
                <a:endParaRPr lang="en-GB" sz="2000" b="1" dirty="0">
                  <a:solidFill>
                    <a:srgbClr val="0000CC"/>
                  </a:solidFill>
                  <a:latin typeface="+mn-lt"/>
                </a:endParaRPr>
              </a:p>
            </p:txBody>
          </p:sp>
        </p:grpSp>
      </p:grpSp>
      <p:grpSp>
        <p:nvGrpSpPr>
          <p:cNvPr id="9" name="Group 3"/>
          <p:cNvGrpSpPr/>
          <p:nvPr/>
        </p:nvGrpSpPr>
        <p:grpSpPr>
          <a:xfrm>
            <a:off x="69908" y="1268761"/>
            <a:ext cx="3106937" cy="2081844"/>
            <a:chOff x="294933" y="1223756"/>
            <a:chExt cx="3106937" cy="2081844"/>
          </a:xfrm>
        </p:grpSpPr>
        <p:grpSp>
          <p:nvGrpSpPr>
            <p:cNvPr id="10" name="Group 9"/>
            <p:cNvGrpSpPr/>
            <p:nvPr/>
          </p:nvGrpSpPr>
          <p:grpSpPr>
            <a:xfrm>
              <a:off x="294933" y="1223756"/>
              <a:ext cx="3106937" cy="2081844"/>
              <a:chOff x="-1548680" y="1174967"/>
              <a:chExt cx="2627425" cy="1653714"/>
            </a:xfrm>
          </p:grpSpPr>
          <p:sp>
            <p:nvSpPr>
              <p:cNvPr id="20" name="Rounded Rectangular Callout 19"/>
              <p:cNvSpPr/>
              <p:nvPr/>
            </p:nvSpPr>
            <p:spPr>
              <a:xfrm>
                <a:off x="-1548680" y="1174967"/>
                <a:ext cx="2627425" cy="1623963"/>
              </a:xfrm>
              <a:prstGeom prst="wedgeRoundRectCallout">
                <a:avLst>
                  <a:gd name="adj1" fmla="val 97287"/>
                  <a:gd name="adj2" fmla="val 73354"/>
                  <a:gd name="adj3" fmla="val 16667"/>
                </a:avLst>
              </a:prstGeom>
              <a:ln>
                <a:solidFill>
                  <a:srgbClr val="0000CC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Text Box 13"/>
              <p:cNvSpPr txBox="1">
                <a:spLocks noChangeArrowheads="1"/>
              </p:cNvSpPr>
              <p:nvPr/>
            </p:nvSpPr>
            <p:spPr bwMode="auto">
              <a:xfrm>
                <a:off x="-443619" y="2461957"/>
                <a:ext cx="942415" cy="3667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b="1" dirty="0" smtClean="0">
                    <a:solidFill>
                      <a:srgbClr val="0000CC"/>
                    </a:solidFill>
                    <a:latin typeface="+mn-lt"/>
                    <a:ea typeface="ＭＳ Ｐゴシック" charset="-128"/>
                  </a:rPr>
                  <a:t>APPA</a:t>
                </a:r>
                <a:endParaRPr lang="de-DE" b="1" dirty="0">
                  <a:solidFill>
                    <a:srgbClr val="0000CC"/>
                  </a:solidFill>
                  <a:latin typeface="+mn-lt"/>
                  <a:ea typeface="ＭＳ Ｐゴシック" charset="-128"/>
                </a:endParaRPr>
              </a:p>
            </p:txBody>
          </p:sp>
        </p:grpSp>
        <p:pic>
          <p:nvPicPr>
            <p:cNvPr id="28" name="Picture 7"/>
            <p:cNvPicPr>
              <a:picLocks noChangeAspect="1" noChangeArrowheads="1"/>
            </p:cNvPicPr>
            <p:nvPr/>
          </p:nvPicPr>
          <p:blipFill rotWithShape="1">
            <a:blip r:embed="rId7" cstate="print">
              <a:lum contrast="20000"/>
            </a:blip>
            <a:srcRect l="7783" t="14027" r="5281" b="11645"/>
            <a:stretch/>
          </p:blipFill>
          <p:spPr bwMode="auto">
            <a:xfrm>
              <a:off x="397244" y="1358769"/>
              <a:ext cx="2869611" cy="15943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>
          <a:xfrm>
            <a:off x="214313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1" name="Fußzeilenplatzhalt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0676200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36" r="7631" b="8056"/>
          <a:stretch/>
        </p:blipFill>
        <p:spPr bwMode="auto">
          <a:xfrm>
            <a:off x="702439" y="-486435"/>
            <a:ext cx="8441561" cy="670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6303963"/>
            <a:ext cx="9109075" cy="517525"/>
            <a:chOff x="0" y="4011"/>
            <a:chExt cx="5738" cy="32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4011"/>
              <a:ext cx="340" cy="326"/>
              <a:chOff x="0" y="4011"/>
              <a:chExt cx="340" cy="326"/>
            </a:xfrm>
          </p:grpSpPr>
          <p:pic>
            <p:nvPicPr>
              <p:cNvPr id="1087" name="Picture 7" descr="austria"/>
              <p:cNvPicPr preferRelativeResize="0">
                <a:picLocks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" y="4011"/>
                <a:ext cx="317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88" name="Text Box 8"/>
              <p:cNvSpPr txBox="1">
                <a:spLocks noChangeArrowheads="1"/>
              </p:cNvSpPr>
              <p:nvPr/>
            </p:nvSpPr>
            <p:spPr bwMode="auto">
              <a:xfrm>
                <a:off x="0" y="4193"/>
                <a:ext cx="34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Austria</a:t>
                </a:r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1916" y="4014"/>
              <a:ext cx="379" cy="279"/>
              <a:chOff x="1916" y="4014"/>
              <a:chExt cx="379" cy="279"/>
            </a:xfrm>
          </p:grpSpPr>
          <p:pic>
            <p:nvPicPr>
              <p:cNvPr id="1085" name="Picture 10"/>
              <p:cNvPicPr preferRelativeResize="0">
                <a:picLocks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44" y="4014"/>
                <a:ext cx="351" cy="216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86" name="Text Box 11"/>
              <p:cNvSpPr txBox="1">
                <a:spLocks noChangeArrowheads="1"/>
              </p:cNvSpPr>
              <p:nvPr/>
            </p:nvSpPr>
            <p:spPr bwMode="auto">
              <a:xfrm>
                <a:off x="1916" y="4099"/>
                <a:ext cx="349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1400" dirty="0"/>
                  <a:t>India</a:t>
                </a:r>
              </a:p>
            </p:txBody>
          </p:sp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53" y="4011"/>
              <a:ext cx="318" cy="326"/>
              <a:chOff x="353" y="4011"/>
              <a:chExt cx="318" cy="326"/>
            </a:xfrm>
          </p:grpSpPr>
          <p:pic>
            <p:nvPicPr>
              <p:cNvPr id="1083" name="Picture 13" descr="China"/>
              <p:cNvPicPr preferRelativeResize="0">
                <a:picLocks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53" y="4011"/>
                <a:ext cx="317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84" name="Text Box 14"/>
              <p:cNvSpPr txBox="1">
                <a:spLocks noChangeArrowheads="1"/>
              </p:cNvSpPr>
              <p:nvPr/>
            </p:nvSpPr>
            <p:spPr bwMode="auto">
              <a:xfrm>
                <a:off x="367" y="4193"/>
                <a:ext cx="30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China</a:t>
                </a:r>
              </a:p>
            </p:txBody>
          </p:sp>
        </p:grpSp>
        <p:sp>
          <p:nvSpPr>
            <p:cNvPr id="1082" name="Text Box 17"/>
            <p:cNvSpPr txBox="1">
              <a:spLocks noChangeArrowheads="1"/>
            </p:cNvSpPr>
            <p:nvPr/>
          </p:nvSpPr>
          <p:spPr bwMode="auto">
            <a:xfrm>
              <a:off x="694" y="4193"/>
              <a:ext cx="392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12750">
                <a:spcBef>
                  <a:spcPct val="50000"/>
                </a:spcBef>
              </a:pPr>
              <a:r>
                <a:rPr lang="en-US" sz="900"/>
                <a:t>Finnland</a:t>
              </a:r>
            </a:p>
          </p:txBody>
        </p:sp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1102" y="4011"/>
              <a:ext cx="343" cy="326"/>
              <a:chOff x="1102" y="4011"/>
              <a:chExt cx="343" cy="326"/>
            </a:xfrm>
          </p:grpSpPr>
          <p:pic>
            <p:nvPicPr>
              <p:cNvPr id="1079" name="Picture 19"/>
              <p:cNvPicPr preferRelativeResize="0">
                <a:picLocks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102" y="4011"/>
                <a:ext cx="317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80" name="Text Box 20"/>
              <p:cNvSpPr txBox="1">
                <a:spLocks noChangeArrowheads="1"/>
              </p:cNvSpPr>
              <p:nvPr/>
            </p:nvSpPr>
            <p:spPr bwMode="auto">
              <a:xfrm>
                <a:off x="1105" y="4193"/>
                <a:ext cx="34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France</a:t>
                </a:r>
              </a:p>
            </p:txBody>
          </p:sp>
        </p:grpSp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1428" y="4011"/>
              <a:ext cx="412" cy="326"/>
              <a:chOff x="1428" y="4011"/>
              <a:chExt cx="412" cy="326"/>
            </a:xfrm>
          </p:grpSpPr>
          <p:pic>
            <p:nvPicPr>
              <p:cNvPr id="1077" name="Picture 22"/>
              <p:cNvPicPr preferRelativeResize="0">
                <a:picLocks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61" y="4011"/>
                <a:ext cx="317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78" name="Text Box 23"/>
              <p:cNvSpPr txBox="1">
                <a:spLocks noChangeArrowheads="1"/>
              </p:cNvSpPr>
              <p:nvPr/>
            </p:nvSpPr>
            <p:spPr bwMode="auto">
              <a:xfrm>
                <a:off x="1428" y="4193"/>
                <a:ext cx="41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Germany</a:t>
                </a:r>
              </a:p>
            </p:txBody>
          </p: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5422" y="4011"/>
              <a:ext cx="316" cy="326"/>
              <a:chOff x="5422" y="4011"/>
              <a:chExt cx="316" cy="326"/>
            </a:xfrm>
          </p:grpSpPr>
          <p:pic>
            <p:nvPicPr>
              <p:cNvPr id="1075" name="Picture 28"/>
              <p:cNvPicPr preferRelativeResize="0">
                <a:picLocks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422" y="4011"/>
                <a:ext cx="316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76" name="Text Box 29"/>
              <p:cNvSpPr txBox="1">
                <a:spLocks noChangeArrowheads="1"/>
              </p:cNvSpPr>
              <p:nvPr/>
            </p:nvSpPr>
            <p:spPr bwMode="auto">
              <a:xfrm>
                <a:off x="5470" y="4193"/>
                <a:ext cx="2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UK</a:t>
                </a:r>
              </a:p>
            </p:txBody>
          </p:sp>
        </p:grpSp>
        <p:grpSp>
          <p:nvGrpSpPr>
            <p:cNvPr id="9" name="Group 30"/>
            <p:cNvGrpSpPr>
              <a:grpSpLocks/>
            </p:cNvGrpSpPr>
            <p:nvPr/>
          </p:nvGrpSpPr>
          <p:grpSpPr bwMode="auto">
            <a:xfrm>
              <a:off x="2550" y="4011"/>
              <a:ext cx="317" cy="326"/>
              <a:chOff x="2550" y="4011"/>
              <a:chExt cx="317" cy="326"/>
            </a:xfrm>
          </p:grpSpPr>
          <p:pic>
            <p:nvPicPr>
              <p:cNvPr id="1073" name="Picture 31"/>
              <p:cNvPicPr preferRelativeResize="0">
                <a:picLocks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550" y="4011"/>
                <a:ext cx="317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74" name="Text Box 32"/>
              <p:cNvSpPr txBox="1">
                <a:spLocks noChangeArrowheads="1"/>
              </p:cNvSpPr>
              <p:nvPr/>
            </p:nvSpPr>
            <p:spPr bwMode="auto">
              <a:xfrm>
                <a:off x="2584" y="4193"/>
                <a:ext cx="248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Italy</a:t>
                </a:r>
              </a:p>
            </p:txBody>
          </p:sp>
        </p:grpSp>
        <p:grpSp>
          <p:nvGrpSpPr>
            <p:cNvPr id="10" name="Group 33"/>
            <p:cNvGrpSpPr>
              <a:grpSpLocks/>
            </p:cNvGrpSpPr>
            <p:nvPr/>
          </p:nvGrpSpPr>
          <p:grpSpPr bwMode="auto">
            <a:xfrm>
              <a:off x="2920" y="4011"/>
              <a:ext cx="341" cy="326"/>
              <a:chOff x="2920" y="4011"/>
              <a:chExt cx="341" cy="326"/>
            </a:xfrm>
          </p:grpSpPr>
          <p:pic>
            <p:nvPicPr>
              <p:cNvPr id="1071" name="Picture 34"/>
              <p:cNvPicPr preferRelativeResize="0">
                <a:picLocks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920" y="4011"/>
                <a:ext cx="317" cy="182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72" name="Text Box 35"/>
              <p:cNvSpPr txBox="1">
                <a:spLocks noChangeArrowheads="1"/>
              </p:cNvSpPr>
              <p:nvPr/>
            </p:nvSpPr>
            <p:spPr bwMode="auto">
              <a:xfrm>
                <a:off x="2921" y="4193"/>
                <a:ext cx="34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Poland</a:t>
                </a:r>
              </a:p>
            </p:txBody>
          </p:sp>
        </p:grpSp>
        <p:grpSp>
          <p:nvGrpSpPr>
            <p:cNvPr id="11" name="Group 39"/>
            <p:cNvGrpSpPr>
              <a:grpSpLocks/>
            </p:cNvGrpSpPr>
            <p:nvPr/>
          </p:nvGrpSpPr>
          <p:grpSpPr bwMode="auto">
            <a:xfrm>
              <a:off x="3557" y="4011"/>
              <a:ext cx="392" cy="326"/>
              <a:chOff x="3557" y="4011"/>
              <a:chExt cx="392" cy="326"/>
            </a:xfrm>
          </p:grpSpPr>
          <p:pic>
            <p:nvPicPr>
              <p:cNvPr id="1067" name="Picture 40" descr="800px-Flag_of_Slovenia_svg"/>
              <p:cNvPicPr preferRelativeResize="0">
                <a:picLocks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583" y="4011"/>
                <a:ext cx="317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68" name="Text Box 41"/>
              <p:cNvSpPr txBox="1">
                <a:spLocks noChangeArrowheads="1"/>
              </p:cNvSpPr>
              <p:nvPr/>
            </p:nvSpPr>
            <p:spPr bwMode="auto">
              <a:xfrm>
                <a:off x="3557" y="4193"/>
                <a:ext cx="39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Slovenia</a:t>
                </a:r>
              </a:p>
            </p:txBody>
          </p:sp>
        </p:grpSp>
        <p:grpSp>
          <p:nvGrpSpPr>
            <p:cNvPr id="12" name="Group 42"/>
            <p:cNvGrpSpPr>
              <a:grpSpLocks/>
            </p:cNvGrpSpPr>
            <p:nvPr/>
          </p:nvGrpSpPr>
          <p:grpSpPr bwMode="auto">
            <a:xfrm>
              <a:off x="3963" y="4011"/>
              <a:ext cx="329" cy="326"/>
              <a:chOff x="3963" y="4011"/>
              <a:chExt cx="329" cy="326"/>
            </a:xfrm>
          </p:grpSpPr>
          <p:pic>
            <p:nvPicPr>
              <p:cNvPr id="1065" name="Picture 43"/>
              <p:cNvPicPr preferRelativeResize="0">
                <a:picLocks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963" y="4011"/>
                <a:ext cx="317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66" name="Text Box 44"/>
              <p:cNvSpPr txBox="1">
                <a:spLocks noChangeArrowheads="1"/>
              </p:cNvSpPr>
              <p:nvPr/>
            </p:nvSpPr>
            <p:spPr bwMode="auto">
              <a:xfrm>
                <a:off x="3972" y="4193"/>
                <a:ext cx="32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Spain </a:t>
                </a:r>
              </a:p>
            </p:txBody>
          </p:sp>
        </p:grpSp>
        <p:grpSp>
          <p:nvGrpSpPr>
            <p:cNvPr id="13" name="Group 45"/>
            <p:cNvGrpSpPr>
              <a:grpSpLocks/>
            </p:cNvGrpSpPr>
            <p:nvPr/>
          </p:nvGrpSpPr>
          <p:grpSpPr bwMode="auto">
            <a:xfrm>
              <a:off x="4305" y="4011"/>
              <a:ext cx="376" cy="326"/>
              <a:chOff x="4305" y="4011"/>
              <a:chExt cx="376" cy="326"/>
            </a:xfrm>
          </p:grpSpPr>
          <p:pic>
            <p:nvPicPr>
              <p:cNvPr id="1063" name="Picture 46"/>
              <p:cNvPicPr preferRelativeResize="0">
                <a:picLocks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319" y="4011"/>
                <a:ext cx="317" cy="182"/>
              </a:xfrm>
              <a:prstGeom prst="rect">
                <a:avLst/>
              </a:prstGeom>
              <a:no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64" name="Text Box 47"/>
              <p:cNvSpPr txBox="1">
                <a:spLocks noChangeArrowheads="1"/>
              </p:cNvSpPr>
              <p:nvPr/>
            </p:nvSpPr>
            <p:spPr bwMode="auto">
              <a:xfrm>
                <a:off x="4305" y="4193"/>
                <a:ext cx="37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Sweden</a:t>
                </a:r>
              </a:p>
            </p:txBody>
          </p:sp>
        </p:grpSp>
        <p:grpSp>
          <p:nvGrpSpPr>
            <p:cNvPr id="14" name="Group 48"/>
            <p:cNvGrpSpPr>
              <a:grpSpLocks/>
            </p:cNvGrpSpPr>
            <p:nvPr/>
          </p:nvGrpSpPr>
          <p:grpSpPr bwMode="auto">
            <a:xfrm>
              <a:off x="4649" y="4011"/>
              <a:ext cx="404" cy="326"/>
              <a:chOff x="4649" y="4011"/>
              <a:chExt cx="404" cy="326"/>
            </a:xfrm>
          </p:grpSpPr>
          <p:graphicFrame>
            <p:nvGraphicFramePr>
              <p:cNvPr id="1027" name="Object 49"/>
              <p:cNvGraphicFramePr>
                <a:graphicFrameLocks/>
              </p:cNvGraphicFramePr>
              <p:nvPr/>
            </p:nvGraphicFramePr>
            <p:xfrm>
              <a:off x="4679" y="4011"/>
              <a:ext cx="317" cy="182"/>
            </p:xfrm>
            <a:graphic>
              <a:graphicData uri="http://schemas.openxmlformats.org/presentationml/2006/ole">
                <p:oleObj spid="_x0000_s1049603" name="Photo Editor Photo" r:id="rId16" imgW="2723810" imgH="1695687" progId="">
                  <p:embed/>
                </p:oleObj>
              </a:graphicData>
            </a:graphic>
          </p:graphicFrame>
          <p:sp>
            <p:nvSpPr>
              <p:cNvPr id="1062" name="Text Box 50"/>
              <p:cNvSpPr txBox="1">
                <a:spLocks noChangeArrowheads="1"/>
              </p:cNvSpPr>
              <p:nvPr/>
            </p:nvSpPr>
            <p:spPr bwMode="auto">
              <a:xfrm>
                <a:off x="4649" y="4193"/>
                <a:ext cx="40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900"/>
                  <a:t>Romania</a:t>
                </a:r>
              </a:p>
            </p:txBody>
          </p:sp>
        </p:grpSp>
        <p:grpSp>
          <p:nvGrpSpPr>
            <p:cNvPr id="15" name="Group 51"/>
            <p:cNvGrpSpPr>
              <a:grpSpLocks/>
            </p:cNvGrpSpPr>
            <p:nvPr/>
          </p:nvGrpSpPr>
          <p:grpSpPr bwMode="auto">
            <a:xfrm>
              <a:off x="5034" y="4014"/>
              <a:ext cx="419" cy="312"/>
              <a:chOff x="5034" y="4014"/>
              <a:chExt cx="419" cy="312"/>
            </a:xfrm>
          </p:grpSpPr>
          <p:pic>
            <p:nvPicPr>
              <p:cNvPr id="1060" name="Picture 52"/>
              <p:cNvPicPr preferRelativeResize="0">
                <a:picLocks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5091" y="4014"/>
                <a:ext cx="283" cy="261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</p:pic>
          <p:sp>
            <p:nvSpPr>
              <p:cNvPr id="1061" name="Text Box 53"/>
              <p:cNvSpPr txBox="1">
                <a:spLocks noChangeArrowheads="1"/>
              </p:cNvSpPr>
              <p:nvPr/>
            </p:nvSpPr>
            <p:spPr bwMode="auto">
              <a:xfrm>
                <a:off x="5034" y="4132"/>
                <a:ext cx="419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412750">
                  <a:spcBef>
                    <a:spcPct val="50000"/>
                  </a:spcBef>
                </a:pPr>
                <a:r>
                  <a:rPr lang="en-US" sz="1400" dirty="0"/>
                  <a:t>Russia</a:t>
                </a:r>
              </a:p>
            </p:txBody>
          </p:sp>
        </p:grpSp>
      </p:grpSp>
      <p:sp>
        <p:nvSpPr>
          <p:cNvPr id="1031" name="Text Box 54"/>
          <p:cNvSpPr txBox="1">
            <a:spLocks noChangeArrowheads="1"/>
          </p:cNvSpPr>
          <p:nvPr/>
        </p:nvSpPr>
        <p:spPr bwMode="auto">
          <a:xfrm>
            <a:off x="0" y="4133850"/>
            <a:ext cx="971550" cy="2032000"/>
          </a:xfrm>
          <a:prstGeom prst="rect">
            <a:avLst/>
          </a:prstGeom>
          <a:solidFill>
            <a:srgbClr val="CCECFF">
              <a:alpha val="25098"/>
            </a:srgbClr>
          </a:solidFill>
          <a:ln w="3175">
            <a:noFill/>
            <a:miter lim="800000"/>
            <a:headEnd/>
            <a:tailEnd/>
          </a:ln>
        </p:spPr>
        <p:txBody>
          <a:bodyPr wrap="none" lIns="54000" rIns="54000"/>
          <a:lstStyle/>
          <a:p>
            <a:pPr eaLnBrk="0" hangingPunct="0">
              <a:spcBef>
                <a:spcPct val="50000"/>
              </a:spcBef>
            </a:pPr>
            <a:r>
              <a:rPr lang="en-US" sz="1200"/>
              <a:t>Observers</a:t>
            </a:r>
          </a:p>
          <a:p>
            <a:pPr eaLnBrk="0" hangingPunct="0">
              <a:spcBef>
                <a:spcPct val="50000"/>
              </a:spcBef>
            </a:pPr>
            <a:endParaRPr lang="en-US" sz="1200"/>
          </a:p>
          <a:p>
            <a:pPr eaLnBrk="0" hangingPunct="0">
              <a:spcBef>
                <a:spcPct val="50000"/>
              </a:spcBef>
            </a:pPr>
            <a:endParaRPr lang="en-US" sz="1200"/>
          </a:p>
          <a:p>
            <a:pPr eaLnBrk="0" hangingPunct="0">
              <a:spcBef>
                <a:spcPct val="50000"/>
              </a:spcBef>
            </a:pPr>
            <a:endParaRPr lang="en-US" sz="1200"/>
          </a:p>
          <a:p>
            <a:pPr eaLnBrk="0" hangingPunct="0">
              <a:spcBef>
                <a:spcPct val="50000"/>
              </a:spcBef>
            </a:pPr>
            <a:endParaRPr lang="en-US" sz="1200"/>
          </a:p>
          <a:p>
            <a:pPr eaLnBrk="0" hangingPunct="0">
              <a:spcBef>
                <a:spcPct val="50000"/>
              </a:spcBef>
            </a:pPr>
            <a:endParaRPr lang="en-US" sz="1200"/>
          </a:p>
          <a:p>
            <a:pPr eaLnBrk="0" hangingPunct="0">
              <a:spcBef>
                <a:spcPct val="50000"/>
              </a:spcBef>
            </a:pPr>
            <a:endParaRPr lang="en-US" sz="1200"/>
          </a:p>
        </p:txBody>
      </p:sp>
      <p:grpSp>
        <p:nvGrpSpPr>
          <p:cNvPr id="16" name="Group 55"/>
          <p:cNvGrpSpPr>
            <a:grpSpLocks/>
          </p:cNvGrpSpPr>
          <p:nvPr/>
        </p:nvGrpSpPr>
        <p:grpSpPr bwMode="auto">
          <a:xfrm>
            <a:off x="179388" y="4483100"/>
            <a:ext cx="477837" cy="1511300"/>
            <a:chOff x="113" y="2824"/>
            <a:chExt cx="238" cy="817"/>
          </a:xfrm>
        </p:grpSpPr>
        <p:pic>
          <p:nvPicPr>
            <p:cNvPr id="1041" name="Picture 56"/>
            <p:cNvPicPr preferRelativeResize="0"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13" y="3482"/>
              <a:ext cx="238" cy="159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1042" name="Picture 57"/>
            <p:cNvPicPr preferRelativeResize="0"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13" y="3043"/>
              <a:ext cx="238" cy="159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1043" name="Picture 58" descr="Europe_800px-Flag"/>
            <p:cNvPicPr preferRelativeResize="0"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13" y="2824"/>
              <a:ext cx="238" cy="159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1044" name="Picture 59" descr="Saudi_Arabia_svg_750x500Px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13" y="3263"/>
              <a:ext cx="238" cy="158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pic>
      </p:grpSp>
      <p:sp>
        <p:nvSpPr>
          <p:cNvPr id="1033" name="Text Box 60"/>
          <p:cNvSpPr txBox="1">
            <a:spLocks noChangeArrowheads="1"/>
          </p:cNvSpPr>
          <p:nvPr/>
        </p:nvSpPr>
        <p:spPr bwMode="auto">
          <a:xfrm>
            <a:off x="6388100" y="3417888"/>
            <a:ext cx="322421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>
                <a:solidFill>
                  <a:schemeClr val="tx2"/>
                </a:solidFill>
              </a:rPr>
              <a:t>     </a:t>
            </a:r>
            <a:endParaRPr lang="en-GB">
              <a:solidFill>
                <a:schemeClr val="tx2"/>
              </a:solidFill>
            </a:endParaRPr>
          </a:p>
        </p:txBody>
      </p:sp>
      <p:pic>
        <p:nvPicPr>
          <p:cNvPr id="2059" name="Picture 63" descr="FAIR_V1"/>
          <p:cNvPicPr>
            <a:picLocks noChangeAspect="1" noChangeArrowheads="1"/>
          </p:cNvPicPr>
          <p:nvPr/>
        </p:nvPicPr>
        <p:blipFill>
          <a:blip r:embed="rId22" cstate="print"/>
          <a:srcRect l="9483" t="9261" r="17241"/>
          <a:stretch>
            <a:fillRect/>
          </a:stretch>
        </p:blipFill>
        <p:spPr bwMode="auto">
          <a:xfrm>
            <a:off x="6867255" y="3699030"/>
            <a:ext cx="1621199" cy="112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64"/>
          <p:cNvGraphicFramePr>
            <a:graphicFrameLocks noChangeAspect="1"/>
          </p:cNvGraphicFramePr>
          <p:nvPr/>
        </p:nvGraphicFramePr>
        <p:xfrm>
          <a:off x="2265602" y="3699030"/>
          <a:ext cx="1901353" cy="1170130"/>
        </p:xfrm>
        <a:graphic>
          <a:graphicData uri="http://schemas.openxmlformats.org/presentationml/2006/ole">
            <p:oleObj spid="_x0000_s1049602" name="Bild" r:id="rId23" imgW="3644726" imgH="1158839" progId="StaticMetafile">
              <p:embed/>
            </p:oleObj>
          </a:graphicData>
        </a:graphic>
      </p:graphicFrame>
      <p:sp>
        <p:nvSpPr>
          <p:cNvPr id="69" name="Rectangle 1"/>
          <p:cNvSpPr txBox="1">
            <a:spLocks noChangeArrowheads="1"/>
          </p:cNvSpPr>
          <p:nvPr/>
        </p:nvSpPr>
        <p:spPr bwMode="auto">
          <a:xfrm>
            <a:off x="1125125" y="745117"/>
            <a:ext cx="9567555" cy="9286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FAIR’s Charm and Beauty in 2020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FAIR</a:t>
            </a:r>
            <a:endParaRPr lang="en-GB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E9CD-7360-41CB-86AD-F5F3CE99B1B3}" type="slidenum">
              <a:rPr lang="en-GB" altLang="en-US"/>
              <a:pPr/>
              <a:t>5</a:t>
            </a:fld>
            <a:endParaRPr lang="en-GB" altLang="en-US" dirty="0"/>
          </a:p>
        </p:txBody>
      </p:sp>
      <p:grpSp>
        <p:nvGrpSpPr>
          <p:cNvPr id="2" name="Group 6"/>
          <p:cNvGrpSpPr/>
          <p:nvPr/>
        </p:nvGrpSpPr>
        <p:grpSpPr>
          <a:xfrm>
            <a:off x="26495" y="4554125"/>
            <a:ext cx="4163898" cy="1710190"/>
            <a:chOff x="125106" y="4734145"/>
            <a:chExt cx="4163898" cy="1710190"/>
          </a:xfrm>
        </p:grpSpPr>
        <p:sp>
          <p:nvSpPr>
            <p:cNvPr id="400397" name="Text Box 13"/>
            <p:cNvSpPr txBox="1">
              <a:spLocks noChangeArrowheads="1"/>
            </p:cNvSpPr>
            <p:nvPr/>
          </p:nvSpPr>
          <p:spPr bwMode="auto">
            <a:xfrm>
              <a:off x="125106" y="4734145"/>
              <a:ext cx="3417039" cy="919401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0">
              <a:spAutoFit/>
            </a:bodyPr>
            <a:lstStyle/>
            <a:p>
              <a:pPr marL="342900" indent="-342900"/>
              <a:r>
                <a:rPr lang="de-DE" sz="1600" dirty="0" smtClean="0">
                  <a:solidFill>
                    <a:schemeClr val="accent2"/>
                  </a:solidFill>
                  <a:latin typeface="+mn-lt"/>
                </a:rPr>
                <a:t>Dense </a:t>
              </a:r>
              <a:r>
                <a:rPr lang="de-DE" sz="1600" dirty="0">
                  <a:solidFill>
                    <a:schemeClr val="accent2"/>
                  </a:solidFill>
                  <a:latin typeface="+mn-lt"/>
                </a:rPr>
                <a:t>Bulk Plasmas </a:t>
              </a:r>
              <a:endParaRPr lang="de-DE" sz="1600" dirty="0">
                <a:solidFill>
                  <a:schemeClr val="tx1"/>
                </a:solidFill>
                <a:latin typeface="+mn-lt"/>
              </a:endParaRPr>
            </a:p>
            <a:p>
              <a:pPr marL="342900" indent="-342900"/>
              <a:r>
                <a:rPr lang="de-DE" sz="1600" dirty="0">
                  <a:solidFill>
                    <a:schemeClr val="accent5"/>
                  </a:solidFill>
                  <a:latin typeface="+mn-lt"/>
                </a:rPr>
                <a:t>(Ion-beam </a:t>
              </a:r>
              <a:r>
                <a:rPr lang="en-GB" sz="1600" dirty="0" smtClean="0">
                  <a:solidFill>
                    <a:schemeClr val="accent5"/>
                  </a:solidFill>
                  <a:latin typeface="+mn-lt"/>
                </a:rPr>
                <a:t>bunch</a:t>
              </a:r>
              <a:r>
                <a:rPr lang="de-DE" sz="1600" dirty="0" smtClean="0">
                  <a:solidFill>
                    <a:schemeClr val="accent5"/>
                  </a:solidFill>
                  <a:latin typeface="+mn-lt"/>
                </a:rPr>
                <a:t> </a:t>
              </a:r>
              <a:r>
                <a:rPr lang="de-DE" sz="1600" dirty="0" err="1" smtClean="0">
                  <a:solidFill>
                    <a:schemeClr val="accent5"/>
                  </a:solidFill>
                  <a:latin typeface="+mn-lt"/>
                </a:rPr>
                <a:t>compression</a:t>
              </a:r>
              <a:endParaRPr lang="de-DE" sz="1600" dirty="0">
                <a:solidFill>
                  <a:schemeClr val="accent5"/>
                </a:solidFill>
                <a:latin typeface="+mn-lt"/>
              </a:endParaRPr>
            </a:p>
            <a:p>
              <a:pPr marL="342900" indent="-342900"/>
              <a:r>
                <a:rPr lang="de-DE" sz="1600" dirty="0" smtClean="0">
                  <a:solidFill>
                    <a:schemeClr val="accent5"/>
                  </a:solidFill>
                  <a:latin typeface="+mn-lt"/>
                </a:rPr>
                <a:t>&amp; </a:t>
              </a:r>
              <a:r>
                <a:rPr lang="de-DE" sz="1600" dirty="0" err="1" smtClean="0">
                  <a:solidFill>
                    <a:srgbClr val="FF0000"/>
                  </a:solidFill>
                  <a:latin typeface="+mn-lt"/>
                </a:rPr>
                <a:t>Petawatt-laser</a:t>
              </a:r>
              <a:r>
                <a:rPr lang="de-DE" sz="1600" dirty="0" smtClean="0">
                  <a:solidFill>
                    <a:srgbClr val="FF0000"/>
                  </a:solidFill>
                  <a:latin typeface="+mn-lt"/>
                </a:rPr>
                <a:t> , Prior</a:t>
              </a:r>
              <a:r>
                <a:rPr lang="de-DE" sz="1600" dirty="0" smtClean="0">
                  <a:solidFill>
                    <a:schemeClr val="accent5"/>
                  </a:solidFill>
                  <a:latin typeface="+mn-lt"/>
                </a:rPr>
                <a:t>)</a:t>
              </a:r>
              <a:endParaRPr lang="en-GB" sz="1600" dirty="0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400398" name="Text Box 14"/>
            <p:cNvSpPr txBox="1">
              <a:spLocks noChangeArrowheads="1"/>
            </p:cNvSpPr>
            <p:nvPr/>
          </p:nvSpPr>
          <p:spPr bwMode="auto">
            <a:xfrm>
              <a:off x="125106" y="5797349"/>
              <a:ext cx="4163898" cy="646986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0">
              <a:spAutoFit/>
            </a:bodyPr>
            <a:lstStyle/>
            <a:p>
              <a:pPr marL="342900" indent="-342900"/>
              <a:r>
                <a:rPr lang="de-DE" sz="1600" dirty="0">
                  <a:solidFill>
                    <a:schemeClr val="accent2"/>
                  </a:solidFill>
                  <a:latin typeface="+mn-lt"/>
                </a:rPr>
                <a:t>Materials Science </a:t>
              </a:r>
              <a:r>
                <a:rPr lang="de-DE" sz="1600" dirty="0" smtClean="0">
                  <a:solidFill>
                    <a:schemeClr val="accent2"/>
                  </a:solidFill>
                  <a:latin typeface="+mn-lt"/>
                </a:rPr>
                <a:t>&amp; </a:t>
              </a:r>
              <a:r>
                <a:rPr lang="de-DE" sz="1600" dirty="0">
                  <a:solidFill>
                    <a:schemeClr val="accent2"/>
                  </a:solidFill>
                  <a:latin typeface="+mn-lt"/>
                </a:rPr>
                <a:t>Radiation Biology</a:t>
              </a:r>
              <a:r>
                <a:rPr lang="de-DE" sz="1600" dirty="0">
                  <a:solidFill>
                    <a:srgbClr val="669900"/>
                  </a:solidFill>
                  <a:latin typeface="+mn-lt"/>
                </a:rPr>
                <a:t> </a:t>
              </a:r>
              <a:endParaRPr lang="de-DE" sz="1600" dirty="0">
                <a:solidFill>
                  <a:schemeClr val="tx1"/>
                </a:solidFill>
                <a:latin typeface="+mn-lt"/>
              </a:endParaRPr>
            </a:p>
            <a:p>
              <a:pPr marL="342900" indent="-342900"/>
              <a:r>
                <a:rPr lang="de-DE" sz="1600" dirty="0">
                  <a:solidFill>
                    <a:schemeClr val="accent5"/>
                  </a:solidFill>
                  <a:latin typeface="+mn-lt"/>
                </a:rPr>
                <a:t>(</a:t>
              </a:r>
              <a:r>
                <a:rPr lang="de-DE" sz="1600" dirty="0" smtClean="0">
                  <a:solidFill>
                    <a:schemeClr val="accent5"/>
                  </a:solidFill>
                  <a:latin typeface="+mn-lt"/>
                </a:rPr>
                <a:t>Ion- &amp; antiproton </a:t>
              </a:r>
              <a:r>
                <a:rPr lang="de-DE" sz="1600" dirty="0">
                  <a:solidFill>
                    <a:schemeClr val="accent5"/>
                  </a:solidFill>
                  <a:latin typeface="+mn-lt"/>
                </a:rPr>
                <a:t>beams)</a:t>
              </a:r>
              <a:endParaRPr lang="en-GB" sz="1600" dirty="0">
                <a:solidFill>
                  <a:schemeClr val="accent5"/>
                </a:solidFill>
                <a:latin typeface="+mn-lt"/>
              </a:endParaRPr>
            </a:p>
          </p:txBody>
        </p:sp>
      </p:grpSp>
      <p:sp>
        <p:nvSpPr>
          <p:cNvPr id="400399" name="Text Box 15"/>
          <p:cNvSpPr txBox="1">
            <a:spLocks noChangeArrowheads="1"/>
          </p:cNvSpPr>
          <p:nvPr/>
        </p:nvSpPr>
        <p:spPr bwMode="auto">
          <a:xfrm>
            <a:off x="6931357" y="5889744"/>
            <a:ext cx="2186148" cy="37457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marL="342900" indent="-342900" algn="r"/>
            <a:r>
              <a:rPr lang="de-DE" sz="1600" dirty="0">
                <a:solidFill>
                  <a:schemeClr val="accent2"/>
                </a:solidFill>
                <a:latin typeface="+mn-lt"/>
              </a:rPr>
              <a:t>Accelerator Physics</a:t>
            </a:r>
            <a:endParaRPr lang="en-GB" sz="1600" dirty="0">
              <a:latin typeface="+mn-lt"/>
            </a:endParaRPr>
          </a:p>
        </p:txBody>
      </p:sp>
      <p:grpSp>
        <p:nvGrpSpPr>
          <p:cNvPr id="4" name="Gruppieren 12"/>
          <p:cNvGrpSpPr/>
          <p:nvPr/>
        </p:nvGrpSpPr>
        <p:grpSpPr>
          <a:xfrm>
            <a:off x="836585" y="998730"/>
            <a:ext cx="8685965" cy="5533307"/>
            <a:chOff x="881590" y="998730"/>
            <a:chExt cx="8685965" cy="5533307"/>
          </a:xfrm>
        </p:grpSpPr>
        <p:grpSp>
          <p:nvGrpSpPr>
            <p:cNvPr id="5" name="Group 7"/>
            <p:cNvGrpSpPr/>
            <p:nvPr/>
          </p:nvGrpSpPr>
          <p:grpSpPr>
            <a:xfrm>
              <a:off x="881590" y="998730"/>
              <a:ext cx="8685965" cy="5533307"/>
              <a:chOff x="881590" y="998730"/>
              <a:chExt cx="8685965" cy="5533307"/>
            </a:xfrm>
          </p:grpSpPr>
          <p:grpSp>
            <p:nvGrpSpPr>
              <p:cNvPr id="6" name="Group 4"/>
              <p:cNvGrpSpPr/>
              <p:nvPr/>
            </p:nvGrpSpPr>
            <p:grpSpPr>
              <a:xfrm>
                <a:off x="881590" y="998730"/>
                <a:ext cx="8685965" cy="5533307"/>
                <a:chOff x="881590" y="998730"/>
                <a:chExt cx="8685965" cy="5533307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3131" t="3344" r="7758"/>
                <a:stretch/>
              </p:blipFill>
              <p:spPr bwMode="auto">
                <a:xfrm>
                  <a:off x="881590" y="998730"/>
                  <a:ext cx="8685965" cy="5533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7" name="Group 3"/>
                <p:cNvGrpSpPr/>
                <p:nvPr/>
              </p:nvGrpSpPr>
              <p:grpSpPr>
                <a:xfrm>
                  <a:off x="1914883" y="1846856"/>
                  <a:ext cx="7310921" cy="4327449"/>
                  <a:chOff x="1914883" y="1846856"/>
                  <a:chExt cx="7310921" cy="4327449"/>
                </a:xfrm>
              </p:grpSpPr>
              <p:sp>
                <p:nvSpPr>
                  <p:cNvPr id="3" name="TextBox 2"/>
                  <p:cNvSpPr txBox="1"/>
                  <p:nvPr/>
                </p:nvSpPr>
                <p:spPr>
                  <a:xfrm rot="654431">
                    <a:off x="1914883" y="2357780"/>
                    <a:ext cx="85151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3"/>
                        </a:solidFill>
                        <a:latin typeface="+mj-lt"/>
                      </a:rPr>
                      <a:t>UNILAC</a:t>
                    </a:r>
                    <a:endParaRPr lang="en-GB" sz="1200" b="1" dirty="0">
                      <a:solidFill>
                        <a:schemeClr val="accent3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4140840" y="1846856"/>
                    <a:ext cx="70403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3"/>
                        </a:solidFill>
                        <a:latin typeface="+mj-lt"/>
                      </a:rPr>
                      <a:t>SIS18</a:t>
                    </a:r>
                    <a:endParaRPr lang="en-GB" sz="1200" b="1" dirty="0">
                      <a:solidFill>
                        <a:schemeClr val="accent3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7542330" y="1853825"/>
                    <a:ext cx="1683474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SIS100</a:t>
                    </a:r>
                    <a:r>
                      <a:rPr lang="en-GB" sz="1200" dirty="0" smtClean="0">
                        <a:solidFill>
                          <a:schemeClr val="accent2"/>
                        </a:solidFill>
                        <a:latin typeface="+mj-lt"/>
                      </a:rPr>
                      <a:t>/</a:t>
                    </a:r>
                    <a:r>
                      <a:rPr lang="en-GB" sz="1600" b="1" dirty="0" smtClean="0">
                        <a:solidFill>
                          <a:srgbClr val="FF0000"/>
                        </a:solidFill>
                        <a:latin typeface="+mj-lt"/>
                      </a:rPr>
                      <a:t>SiS300</a:t>
                    </a:r>
                    <a:endParaRPr lang="en-GB" sz="1200" b="1" dirty="0">
                      <a:solidFill>
                        <a:srgbClr val="FF0000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3079610" y="1853825"/>
                    <a:ext cx="81731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p-Linac</a:t>
                    </a:r>
                    <a:endParaRPr lang="en-GB" sz="1200" b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4481990" y="3161719"/>
                    <a:ext cx="647934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HESR</a:t>
                    </a:r>
                    <a:endParaRPr lang="en-GB" sz="1200" b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4752020" y="5139190"/>
                    <a:ext cx="62262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CR</a:t>
                    </a:r>
                    <a:r>
                      <a:rPr lang="en-GB" sz="1200" dirty="0" smtClean="0">
                        <a:solidFill>
                          <a:schemeClr val="accent2"/>
                        </a:solidFill>
                        <a:latin typeface="+mj-lt"/>
                      </a:rPr>
                      <a:t> &amp;</a:t>
                    </a:r>
                    <a:br>
                      <a:rPr lang="en-GB" sz="1200" dirty="0" smtClean="0">
                        <a:solidFill>
                          <a:schemeClr val="accent2"/>
                        </a:solidFill>
                        <a:latin typeface="+mj-lt"/>
                      </a:rPr>
                    </a:br>
                    <a:r>
                      <a:rPr lang="en-GB" sz="1200" i="1" dirty="0" smtClean="0">
                        <a:solidFill>
                          <a:schemeClr val="accent2"/>
                        </a:solidFill>
                        <a:latin typeface="+mj-lt"/>
                      </a:rPr>
                      <a:t>RESR</a:t>
                    </a:r>
                    <a:endParaRPr lang="en-GB" sz="1200" i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5884587" y="5897306"/>
                    <a:ext cx="62262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 dirty="0">
                        <a:solidFill>
                          <a:schemeClr val="accent2"/>
                        </a:solidFill>
                        <a:latin typeface="+mj-lt"/>
                      </a:rPr>
                      <a:t>N</a:t>
                    </a:r>
                    <a:r>
                      <a:rPr lang="en-GB" sz="1200" i="1" dirty="0" smtClean="0">
                        <a:solidFill>
                          <a:schemeClr val="accent2"/>
                        </a:solidFill>
                        <a:latin typeface="+mj-lt"/>
                      </a:rPr>
                      <a:t>ESR</a:t>
                    </a:r>
                    <a:endParaRPr lang="en-GB" sz="1200" i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7182290" y="5319211"/>
                    <a:ext cx="99011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 dirty="0" err="1" smtClean="0">
                        <a:solidFill>
                          <a:schemeClr val="accent2"/>
                        </a:solidFill>
                        <a:latin typeface="+mj-lt"/>
                      </a:rPr>
                      <a:t>Cryring</a:t>
                    </a:r>
                    <a:r>
                      <a:rPr lang="en-GB" sz="1200" i="1" dirty="0" smtClean="0">
                        <a:solidFill>
                          <a:schemeClr val="accent2"/>
                        </a:solidFill>
                        <a:latin typeface="+mj-lt"/>
                      </a:rPr>
                      <a:t> ?</a:t>
                    </a:r>
                    <a:endParaRPr lang="en-GB" sz="1200" i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</p:grpSp>
          </p:grpSp>
          <p:sp>
            <p:nvSpPr>
              <p:cNvPr id="37" name="TextBox 36"/>
              <p:cNvSpPr txBox="1"/>
              <p:nvPr/>
            </p:nvSpPr>
            <p:spPr>
              <a:xfrm>
                <a:off x="7137285" y="3327375"/>
                <a:ext cx="17551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rgbClr val="FF0000"/>
                    </a:solidFill>
                    <a:latin typeface="+mj-lt"/>
                  </a:rPr>
                  <a:t>Rare-Isotope</a:t>
                </a:r>
              </a:p>
              <a:p>
                <a:r>
                  <a:rPr lang="en-GB" sz="1200" b="1" dirty="0" smtClean="0">
                    <a:solidFill>
                      <a:srgbClr val="FF0000"/>
                    </a:solidFill>
                    <a:latin typeface="+mj-lt"/>
                  </a:rPr>
                  <a:t>Production Target</a:t>
                </a:r>
                <a:endParaRPr lang="en-GB" sz="1200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462210" y="4137465"/>
                <a:ext cx="25652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rgbClr val="FF0000"/>
                    </a:solidFill>
                    <a:latin typeface="+mj-lt"/>
                  </a:rPr>
                  <a:t>Anti-Proton</a:t>
                </a:r>
              </a:p>
              <a:p>
                <a:r>
                  <a:rPr lang="en-GB" sz="1200" b="1" dirty="0" smtClean="0">
                    <a:solidFill>
                      <a:srgbClr val="FF0000"/>
                    </a:solidFill>
                    <a:latin typeface="+mj-lt"/>
                  </a:rPr>
                  <a:t>Production Target</a:t>
                </a:r>
                <a:endParaRPr lang="en-GB" sz="1200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  <p:grpSp>
          <p:nvGrpSpPr>
            <p:cNvPr id="8" name="Gruppieren 11"/>
            <p:cNvGrpSpPr/>
            <p:nvPr/>
          </p:nvGrpSpPr>
          <p:grpSpPr>
            <a:xfrm>
              <a:off x="4427984" y="5805264"/>
              <a:ext cx="792088" cy="324036"/>
              <a:chOff x="4427984" y="5805264"/>
              <a:chExt cx="792088" cy="324036"/>
            </a:xfrm>
          </p:grpSpPr>
          <p:cxnSp>
            <p:nvCxnSpPr>
              <p:cNvPr id="9" name="Gerade Verbindung mit Pfeil 8"/>
              <p:cNvCxnSpPr/>
              <p:nvPr/>
            </p:nvCxnSpPr>
            <p:spPr>
              <a:xfrm>
                <a:off x="4427984" y="5805264"/>
                <a:ext cx="729081" cy="145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Textfeld 10"/>
              <p:cNvSpPr txBox="1"/>
              <p:nvPr/>
            </p:nvSpPr>
            <p:spPr>
              <a:xfrm>
                <a:off x="4490991" y="5852301"/>
                <a:ext cx="72908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>
                    <a:latin typeface="+mn-lt"/>
                  </a:rPr>
                  <a:t>100 m</a:t>
                </a:r>
                <a:endParaRPr lang="en-GB" sz="1200" dirty="0">
                  <a:latin typeface="+mn-lt"/>
                </a:endParaRPr>
              </a:p>
            </p:txBody>
          </p:sp>
        </p:grpSp>
      </p:grpSp>
      <p:grpSp>
        <p:nvGrpSpPr>
          <p:cNvPr id="10" name="Group 5"/>
          <p:cNvGrpSpPr/>
          <p:nvPr/>
        </p:nvGrpSpPr>
        <p:grpSpPr>
          <a:xfrm>
            <a:off x="25340" y="998730"/>
            <a:ext cx="4613185" cy="3439681"/>
            <a:chOff x="161510" y="1031782"/>
            <a:chExt cx="4613185" cy="3439681"/>
          </a:xfrm>
        </p:grpSpPr>
        <p:grpSp>
          <p:nvGrpSpPr>
            <p:cNvPr id="12" name="Group 23"/>
            <p:cNvGrpSpPr/>
            <p:nvPr/>
          </p:nvGrpSpPr>
          <p:grpSpPr>
            <a:xfrm>
              <a:off x="161510" y="1031782"/>
              <a:ext cx="4127354" cy="2402181"/>
              <a:chOff x="0" y="982426"/>
              <a:chExt cx="4127354" cy="2402181"/>
            </a:xfrm>
          </p:grpSpPr>
          <p:grpSp>
            <p:nvGrpSpPr>
              <p:cNvPr id="13" name="Group 20"/>
              <p:cNvGrpSpPr/>
              <p:nvPr/>
            </p:nvGrpSpPr>
            <p:grpSpPr>
              <a:xfrm>
                <a:off x="1155" y="1711184"/>
                <a:ext cx="4126199" cy="1673423"/>
                <a:chOff x="1155" y="1711184"/>
                <a:chExt cx="4126199" cy="1673423"/>
              </a:xfrm>
            </p:grpSpPr>
            <p:sp>
              <p:nvSpPr>
                <p:cNvPr id="40039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155" y="2737621"/>
                  <a:ext cx="3083701" cy="646986"/>
                </a:xfrm>
                <a:prstGeom prst="round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marL="342900" indent="-342900"/>
                  <a:r>
                    <a:rPr lang="de-DE" sz="1600" dirty="0">
                      <a:solidFill>
                        <a:schemeClr val="accent2"/>
                      </a:solidFill>
                      <a:latin typeface="+mn-lt"/>
                    </a:rPr>
                    <a:t>QCD-Phase </a:t>
                  </a:r>
                  <a:r>
                    <a:rPr lang="de-DE" sz="1600" dirty="0" smtClean="0">
                      <a:solidFill>
                        <a:schemeClr val="accent2"/>
                      </a:solidFill>
                      <a:latin typeface="+mn-lt"/>
                    </a:rPr>
                    <a:t>Diagram</a:t>
                  </a:r>
                  <a:endParaRPr lang="de-DE" sz="1600" dirty="0" smtClean="0">
                    <a:solidFill>
                      <a:srgbClr val="FF0000"/>
                    </a:solidFill>
                    <a:latin typeface="+mn-lt"/>
                  </a:endParaRPr>
                </a:p>
                <a:p>
                  <a:pPr marL="342900" indent="-342900"/>
                  <a:r>
                    <a:rPr lang="de-DE" sz="1600" dirty="0" smtClean="0">
                      <a:solidFill>
                        <a:schemeClr val="accent5"/>
                      </a:solidFill>
                      <a:latin typeface="+mn-lt"/>
                    </a:rPr>
                    <a:t>(HI beams 2 to </a:t>
                  </a:r>
                  <a:r>
                    <a:rPr lang="de-DE" sz="1600" b="1" dirty="0" smtClean="0">
                      <a:solidFill>
                        <a:srgbClr val="FF0000"/>
                      </a:solidFill>
                      <a:latin typeface="+mn-lt"/>
                    </a:rPr>
                    <a:t>45 GeV/u</a:t>
                  </a:r>
                  <a:r>
                    <a:rPr lang="de-DE" sz="1600" dirty="0" smtClean="0">
                      <a:solidFill>
                        <a:schemeClr val="accent5"/>
                      </a:solidFill>
                      <a:latin typeface="+mn-lt"/>
                    </a:rPr>
                    <a:t>)</a:t>
                  </a:r>
                  <a:endParaRPr lang="en-GB" sz="1600" dirty="0">
                    <a:solidFill>
                      <a:schemeClr val="accent5"/>
                    </a:solidFill>
                    <a:latin typeface="+mn-lt"/>
                  </a:endParaRPr>
                </a:p>
              </p:txBody>
            </p:sp>
            <p:sp>
              <p:nvSpPr>
                <p:cNvPr id="40039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155" y="1711184"/>
                  <a:ext cx="4126199" cy="953453"/>
                </a:xfrm>
                <a:prstGeom prst="round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anchor="ctr" anchorCtr="0">
                  <a:spAutoFit/>
                </a:bodyPr>
                <a:lstStyle/>
                <a:p>
                  <a:pPr marL="342900" indent="-342900"/>
                  <a:r>
                    <a:rPr lang="de-DE" sz="1600" dirty="0">
                      <a:solidFill>
                        <a:schemeClr val="accent2"/>
                      </a:solidFill>
                      <a:latin typeface="+mn-lt"/>
                    </a:rPr>
                    <a:t>Hadron </a:t>
                  </a:r>
                  <a:r>
                    <a:rPr lang="de-DE" sz="1600" dirty="0" smtClean="0">
                      <a:solidFill>
                        <a:schemeClr val="accent2"/>
                      </a:solidFill>
                      <a:latin typeface="+mn-lt"/>
                    </a:rPr>
                    <a:t>Physics </a:t>
                  </a:r>
                  <a:endParaRPr lang="de-DE" sz="1600" dirty="0">
                    <a:solidFill>
                      <a:schemeClr val="accent2"/>
                    </a:solidFill>
                    <a:latin typeface="+mn-lt"/>
                  </a:endParaRPr>
                </a:p>
                <a:p>
                  <a:pPr marL="342900" indent="-342900"/>
                  <a:r>
                    <a:rPr lang="de-DE" sz="1600" dirty="0">
                      <a:solidFill>
                        <a:schemeClr val="accent5"/>
                      </a:solidFill>
                      <a:latin typeface="+mn-lt"/>
                    </a:rPr>
                    <a:t>(Stored </a:t>
                  </a:r>
                  <a:r>
                    <a:rPr lang="en-GB" sz="1600" dirty="0" smtClean="0">
                      <a:solidFill>
                        <a:schemeClr val="accent5"/>
                      </a:solidFill>
                      <a:latin typeface="+mn-lt"/>
                    </a:rPr>
                    <a:t>and</a:t>
                  </a:r>
                  <a:r>
                    <a:rPr lang="de-DE" sz="1600" dirty="0" smtClean="0">
                      <a:solidFill>
                        <a:schemeClr val="accent5"/>
                      </a:solidFill>
                      <a:latin typeface="+mn-lt"/>
                    </a:rPr>
                    <a:t> </a:t>
                  </a:r>
                  <a:r>
                    <a:rPr lang="en-GB" sz="1600" dirty="0" smtClean="0">
                      <a:solidFill>
                        <a:schemeClr val="accent5"/>
                      </a:solidFill>
                      <a:latin typeface="+mn-lt"/>
                    </a:rPr>
                    <a:t>cooled          </a:t>
                  </a:r>
                  <a:r>
                    <a:rPr lang="en-GB" sz="1800" b="1" dirty="0" smtClean="0">
                      <a:solidFill>
                        <a:srgbClr val="FF0000"/>
                      </a:solidFill>
                      <a:latin typeface="+mn-lt"/>
                    </a:rPr>
                    <a:t>_</a:t>
                  </a:r>
                  <a:r>
                    <a:rPr lang="en-GB" sz="1600" dirty="0" smtClean="0">
                      <a:solidFill>
                        <a:schemeClr val="accent5"/>
                      </a:solidFill>
                      <a:latin typeface="+mn-lt"/>
                    </a:rPr>
                    <a:t> </a:t>
                  </a:r>
                </a:p>
                <a:p>
                  <a:pPr marL="342900" indent="-342900"/>
                  <a:r>
                    <a:rPr lang="de-DE" sz="1600" dirty="0" smtClean="0">
                      <a:solidFill>
                        <a:schemeClr val="accent5"/>
                      </a:solidFill>
                      <a:latin typeface="+mn-lt"/>
                    </a:rPr>
                    <a:t>14 </a:t>
                  </a:r>
                  <a:r>
                    <a:rPr lang="de-DE" sz="1600" dirty="0" err="1" smtClean="0">
                      <a:solidFill>
                        <a:schemeClr val="accent5"/>
                      </a:solidFill>
                      <a:latin typeface="+mn-lt"/>
                    </a:rPr>
                    <a:t>GeV</a:t>
                  </a:r>
                  <a:r>
                    <a:rPr lang="de-DE" sz="1600" dirty="0" smtClean="0">
                      <a:solidFill>
                        <a:schemeClr val="accent5"/>
                      </a:solidFill>
                      <a:latin typeface="+mn-lt"/>
                    </a:rPr>
                    <a:t>/c anti-</a:t>
                  </a:r>
                  <a:r>
                    <a:rPr lang="de-DE" sz="1600" dirty="0" err="1" smtClean="0">
                      <a:solidFill>
                        <a:schemeClr val="accent5"/>
                      </a:solidFill>
                      <a:latin typeface="+mn-lt"/>
                    </a:rPr>
                    <a:t>protons</a:t>
                  </a:r>
                  <a:r>
                    <a:rPr lang="de-DE" sz="1600" dirty="0" smtClean="0">
                      <a:solidFill>
                        <a:schemeClr val="accent5"/>
                      </a:solidFill>
                      <a:latin typeface="+mn-lt"/>
                    </a:rPr>
                    <a:t> /</a:t>
                  </a:r>
                  <a:r>
                    <a:rPr lang="de-DE" sz="1600" b="1" dirty="0" smtClean="0">
                      <a:solidFill>
                        <a:srgbClr val="FF0000"/>
                      </a:solidFill>
                      <a:latin typeface="+mn-lt"/>
                    </a:rPr>
                    <a:t>p-p </a:t>
                  </a:r>
                  <a:r>
                    <a:rPr lang="de-DE" sz="1600" b="1" dirty="0" err="1" smtClean="0">
                      <a:solidFill>
                        <a:srgbClr val="FF0000"/>
                      </a:solidFill>
                      <a:latin typeface="+mn-lt"/>
                    </a:rPr>
                    <a:t>collider</a:t>
                  </a:r>
                  <a:r>
                    <a:rPr lang="de-DE" sz="1600" dirty="0" smtClean="0">
                      <a:solidFill>
                        <a:schemeClr val="accent5"/>
                      </a:solidFill>
                      <a:latin typeface="+mn-lt"/>
                    </a:rPr>
                    <a:t>)</a:t>
                  </a:r>
                  <a:endParaRPr lang="en-GB" sz="1600" dirty="0">
                    <a:solidFill>
                      <a:schemeClr val="accent5"/>
                    </a:solidFill>
                    <a:latin typeface="+mn-lt"/>
                  </a:endParaRPr>
                </a:p>
              </p:txBody>
            </p:sp>
          </p:grpSp>
          <p:sp>
            <p:nvSpPr>
              <p:cNvPr id="400393" name="Text Box 9"/>
              <p:cNvSpPr txBox="1">
                <a:spLocks noChangeArrowheads="1"/>
              </p:cNvSpPr>
              <p:nvPr/>
            </p:nvSpPr>
            <p:spPr bwMode="auto">
              <a:xfrm>
                <a:off x="0" y="982426"/>
                <a:ext cx="3630244" cy="646986"/>
              </a:xfrm>
              <a:prstGeom prst="round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 anchorCtr="0">
                <a:spAutoFit/>
              </a:bodyPr>
              <a:lstStyle/>
              <a:p>
                <a:pPr marL="342900" indent="-342900"/>
                <a:r>
                  <a:rPr lang="de-DE" sz="1600" dirty="0">
                    <a:solidFill>
                      <a:schemeClr val="accent2"/>
                    </a:solidFill>
                    <a:latin typeface="+mn-lt"/>
                  </a:rPr>
                  <a:t>Nuclear Structure &amp; </a:t>
                </a:r>
                <a:r>
                  <a:rPr lang="de-DE" sz="1600" dirty="0" smtClean="0">
                    <a:solidFill>
                      <a:schemeClr val="accent2"/>
                    </a:solidFill>
                    <a:latin typeface="+mn-lt"/>
                  </a:rPr>
                  <a:t>Astrophysics</a:t>
                </a:r>
                <a:endParaRPr lang="de-DE" sz="1600" dirty="0">
                  <a:solidFill>
                    <a:schemeClr val="accent2"/>
                  </a:solidFill>
                  <a:latin typeface="+mn-lt"/>
                </a:endParaRPr>
              </a:p>
              <a:p>
                <a:pPr marL="342900" indent="-342900"/>
                <a:r>
                  <a:rPr lang="de-DE" sz="1600" dirty="0" smtClean="0">
                    <a:solidFill>
                      <a:schemeClr val="accent5"/>
                    </a:solidFill>
                    <a:latin typeface="+mn-lt"/>
                  </a:rPr>
                  <a:t>(RIBS Rare-isotope beams)</a:t>
                </a:r>
                <a:endParaRPr lang="en-GB" sz="1600" dirty="0">
                  <a:solidFill>
                    <a:schemeClr val="accent5"/>
                  </a:solidFill>
                  <a:latin typeface="+mn-lt"/>
                </a:endParaRPr>
              </a:p>
            </p:txBody>
          </p:sp>
        </p:grpSp>
        <p:sp>
          <p:nvSpPr>
            <p:cNvPr id="400396" name="Text Box 12"/>
            <p:cNvSpPr txBox="1">
              <a:spLocks noChangeArrowheads="1"/>
            </p:cNvSpPr>
            <p:nvPr/>
          </p:nvSpPr>
          <p:spPr bwMode="auto">
            <a:xfrm>
              <a:off x="170111" y="3552062"/>
              <a:ext cx="4604584" cy="919401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0">
              <a:spAutoFit/>
            </a:bodyPr>
            <a:lstStyle/>
            <a:p>
              <a:pPr marL="342900" indent="-342900"/>
              <a:r>
                <a:rPr lang="de-DE" sz="1600" dirty="0">
                  <a:solidFill>
                    <a:schemeClr val="accent2"/>
                  </a:solidFill>
                  <a:latin typeface="+mn-lt"/>
                </a:rPr>
                <a:t>Fundamental </a:t>
              </a:r>
              <a:r>
                <a:rPr lang="de-DE" sz="1600" dirty="0" err="1" smtClean="0">
                  <a:solidFill>
                    <a:schemeClr val="accent2"/>
                  </a:solidFill>
                  <a:latin typeface="+mn-lt"/>
                </a:rPr>
                <a:t>Symmetries</a:t>
              </a:r>
              <a:r>
                <a:rPr lang="de-DE" sz="1600" dirty="0" smtClean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de-DE" sz="1600" dirty="0" smtClean="0">
                  <a:solidFill>
                    <a:srgbClr val="FF0000"/>
                  </a:solidFill>
                  <a:latin typeface="+mn-lt"/>
                </a:rPr>
                <a:t>FLAIR</a:t>
              </a:r>
            </a:p>
            <a:p>
              <a:pPr marL="342900" indent="-342900"/>
              <a:r>
                <a:rPr lang="de-DE" sz="1600" dirty="0" smtClean="0">
                  <a:solidFill>
                    <a:schemeClr val="accent2"/>
                  </a:solidFill>
                  <a:latin typeface="+mn-lt"/>
                </a:rPr>
                <a:t>&amp; Ultra-High </a:t>
              </a:r>
              <a:r>
                <a:rPr lang="de-DE" sz="1600" dirty="0">
                  <a:solidFill>
                    <a:schemeClr val="accent2"/>
                  </a:solidFill>
                  <a:latin typeface="+mn-lt"/>
                </a:rPr>
                <a:t>EM </a:t>
              </a:r>
              <a:r>
                <a:rPr lang="de-DE" sz="1600" dirty="0" smtClean="0">
                  <a:solidFill>
                    <a:schemeClr val="accent2"/>
                  </a:solidFill>
                  <a:latin typeface="+mn-lt"/>
                </a:rPr>
                <a:t>Fields </a:t>
              </a:r>
              <a:endParaRPr lang="de-DE" sz="1600" dirty="0">
                <a:solidFill>
                  <a:schemeClr val="accent2"/>
                </a:solidFill>
                <a:latin typeface="+mn-lt"/>
              </a:endParaRPr>
            </a:p>
            <a:p>
              <a:pPr marL="342900" indent="-342900"/>
              <a:r>
                <a:rPr lang="de-DE" sz="1600" dirty="0">
                  <a:solidFill>
                    <a:schemeClr val="accent5"/>
                  </a:solidFill>
                  <a:latin typeface="+mn-lt"/>
                </a:rPr>
                <a:t>(Antiprotons </a:t>
              </a:r>
              <a:r>
                <a:rPr lang="de-DE" sz="1600" dirty="0" smtClean="0">
                  <a:solidFill>
                    <a:schemeClr val="accent5"/>
                  </a:solidFill>
                  <a:latin typeface="+mn-lt"/>
                </a:rPr>
                <a:t>&amp; </a:t>
              </a:r>
              <a:r>
                <a:rPr lang="de-DE" sz="1600" dirty="0" err="1" smtClean="0">
                  <a:solidFill>
                    <a:schemeClr val="accent5"/>
                  </a:solidFill>
                  <a:latin typeface="+mn-lt"/>
                </a:rPr>
                <a:t>naked</a:t>
              </a:r>
              <a:r>
                <a:rPr lang="de-DE" sz="1600" dirty="0" smtClean="0">
                  <a:solidFill>
                    <a:schemeClr val="accent5"/>
                  </a:solidFill>
                  <a:latin typeface="+mn-lt"/>
                </a:rPr>
                <a:t> </a:t>
              </a:r>
              <a:r>
                <a:rPr lang="de-DE" sz="1600" dirty="0" err="1" smtClean="0">
                  <a:solidFill>
                    <a:schemeClr val="accent5"/>
                  </a:solidFill>
                  <a:latin typeface="+mn-lt"/>
                </a:rPr>
                <a:t>ions</a:t>
              </a:r>
              <a:r>
                <a:rPr lang="de-DE" sz="1600" dirty="0" smtClean="0">
                  <a:solidFill>
                    <a:schemeClr val="accent5"/>
                  </a:solidFill>
                  <a:latin typeface="+mn-lt"/>
                </a:rPr>
                <a:t> in </a:t>
              </a:r>
              <a:r>
                <a:rPr lang="de-DE" sz="1600" dirty="0" err="1" smtClean="0">
                  <a:solidFill>
                    <a:schemeClr val="accent5"/>
                  </a:solidFill>
                  <a:latin typeface="+mn-lt"/>
                </a:rPr>
                <a:t>Cryring</a:t>
              </a:r>
              <a:r>
                <a:rPr lang="de-DE" sz="1600" dirty="0" smtClean="0">
                  <a:solidFill>
                    <a:schemeClr val="accent5"/>
                  </a:solidFill>
                  <a:latin typeface="+mn-lt"/>
                </a:rPr>
                <a:t>/ESR)</a:t>
              </a:r>
              <a:endParaRPr lang="en-GB" sz="1600" dirty="0">
                <a:solidFill>
                  <a:schemeClr val="accent5"/>
                </a:solidFill>
                <a:latin typeface="+mn-lt"/>
              </a:endParaRPr>
            </a:p>
          </p:txBody>
        </p:sp>
      </p:grpSp>
      <p:sp>
        <p:nvSpPr>
          <p:cNvPr id="35" name="Date Placeholder 3"/>
          <p:cNvSpPr>
            <a:spLocks noGrp="1"/>
          </p:cNvSpPr>
          <p:nvPr>
            <p:ph type="dt" sz="half" idx="10"/>
          </p:nvPr>
        </p:nvSpPr>
        <p:spPr>
          <a:xfrm>
            <a:off x="214313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6" name="Fußzeilenplatzhalt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39" name="TextBox 36"/>
          <p:cNvSpPr txBox="1"/>
          <p:nvPr/>
        </p:nvSpPr>
        <p:spPr>
          <a:xfrm>
            <a:off x="7227295" y="2933945"/>
            <a:ext cx="1755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  <a:latin typeface="+mj-lt"/>
              </a:rPr>
              <a:t>CBM Target</a:t>
            </a:r>
            <a:endParaRPr lang="en-GB" sz="1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" name="TextBox 36"/>
          <p:cNvSpPr txBox="1"/>
          <p:nvPr/>
        </p:nvSpPr>
        <p:spPr>
          <a:xfrm>
            <a:off x="4932040" y="3969060"/>
            <a:ext cx="85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  <a:latin typeface="+mj-lt"/>
              </a:rPr>
              <a:t>Panda</a:t>
            </a:r>
          </a:p>
          <a:p>
            <a:r>
              <a:rPr lang="en-GB" sz="1200" b="1" dirty="0" smtClean="0">
                <a:solidFill>
                  <a:srgbClr val="FF0000"/>
                </a:solidFill>
                <a:latin typeface="+mj-lt"/>
              </a:rPr>
              <a:t> Target</a:t>
            </a:r>
            <a:endParaRPr lang="en-GB" sz="1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1" name="TextBox 36"/>
          <p:cNvSpPr txBox="1"/>
          <p:nvPr/>
        </p:nvSpPr>
        <p:spPr>
          <a:xfrm>
            <a:off x="4526995" y="2843935"/>
            <a:ext cx="85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 smtClean="0">
                <a:solidFill>
                  <a:srgbClr val="FF0000"/>
                </a:solidFill>
                <a:latin typeface="+mj-lt"/>
              </a:rPr>
              <a:t>Sparc</a:t>
            </a:r>
            <a:endParaRPr lang="en-GB" sz="12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en-GB" sz="1200" b="1" dirty="0" smtClean="0">
                <a:solidFill>
                  <a:srgbClr val="FF0000"/>
                </a:solidFill>
                <a:latin typeface="+mj-lt"/>
              </a:rPr>
              <a:t> Target</a:t>
            </a:r>
            <a:endParaRPr lang="en-GB" sz="1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3356865" y="2934235"/>
            <a:ext cx="891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    ESR</a:t>
            </a:r>
          </a:p>
          <a:p>
            <a:r>
              <a:rPr lang="de-DE" sz="1600" b="1" dirty="0" err="1" smtClean="0">
                <a:solidFill>
                  <a:srgbClr val="FF0000"/>
                </a:solidFill>
              </a:rPr>
              <a:t>Cryring</a:t>
            </a:r>
            <a:endParaRPr lang="de-DE" sz="1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02185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0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0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 smtClean="0"/>
              <a:t>International </a:t>
            </a:r>
            <a:r>
              <a:rPr lang="en-GB" b="1" dirty="0" smtClean="0">
                <a:solidFill>
                  <a:srgbClr val="0000CC"/>
                </a:solidFill>
              </a:rPr>
              <a:t>Treaty</a:t>
            </a:r>
            <a:r>
              <a:rPr lang="en-GB" dirty="0" smtClean="0"/>
              <a:t> between </a:t>
            </a:r>
            <a:r>
              <a:rPr lang="en-GB" dirty="0" smtClean="0">
                <a:solidFill>
                  <a:srgbClr val="0000CC"/>
                </a:solidFill>
              </a:rPr>
              <a:t>Shareholders</a:t>
            </a:r>
            <a:endParaRPr lang="ru-RU" dirty="0" smtClean="0">
              <a:solidFill>
                <a:srgbClr val="0000CC"/>
              </a:solidFill>
            </a:endParaRPr>
          </a:p>
        </p:txBody>
      </p:sp>
      <p:sp>
        <p:nvSpPr>
          <p:cNvPr id="9218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A71B60-37F4-4684-8234-D0BB416E288D}" type="slidenum">
              <a:rPr lang="de-DE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4102" name="Picture 4" descr="2_GSI_FAIR_Gruendung_Gruppe_72d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981075"/>
            <a:ext cx="809625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Прямоугольник 7"/>
          <p:cNvSpPr>
            <a:spLocks noChangeArrowheads="1"/>
          </p:cNvSpPr>
          <p:nvPr/>
        </p:nvSpPr>
        <p:spPr bwMode="auto">
          <a:xfrm>
            <a:off x="323850" y="5340985"/>
            <a:ext cx="84963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 algn="ctr">
              <a:buClr>
                <a:srgbClr val="FFBD5D"/>
              </a:buClr>
              <a:buSzPct val="100000"/>
              <a:tabLst>
                <a:tab pos="177800" algn="l"/>
                <a:tab pos="625475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</a:tabLst>
              <a:defRPr/>
            </a:pPr>
            <a:r>
              <a:rPr lang="en-GB" sz="1800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Signing of the </a:t>
            </a:r>
            <a:r>
              <a:rPr lang="en-GB" sz="18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FAIR Convention </a:t>
            </a:r>
            <a:r>
              <a:rPr lang="en-GB" sz="1800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by representatives of</a:t>
            </a:r>
            <a:br>
              <a:rPr lang="en-GB" sz="1800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</a:br>
            <a:r>
              <a:rPr lang="en-GB" sz="1800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Finland, France, </a:t>
            </a:r>
            <a:r>
              <a:rPr lang="en-GB" sz="1800" dirty="0" smtClean="0">
                <a:solidFill>
                  <a:srgbClr val="1B587C">
                    <a:lumMod val="75000"/>
                  </a:srgbClr>
                </a:solidFill>
                <a:latin typeface="Verdana"/>
              </a:rPr>
              <a:t>India, Poland, Romania, Russia, Slovenia and Sweden</a:t>
            </a:r>
            <a:br>
              <a:rPr lang="en-GB" sz="1800" dirty="0" smtClean="0">
                <a:solidFill>
                  <a:srgbClr val="1B587C">
                    <a:lumMod val="75000"/>
                  </a:srgbClr>
                </a:solidFill>
                <a:latin typeface="Verdana"/>
              </a:rPr>
            </a:br>
            <a:r>
              <a:rPr lang="en-GB" sz="1800" dirty="0" smtClean="0">
                <a:solidFill>
                  <a:srgbClr val="1B587C">
                    <a:lumMod val="75000"/>
                  </a:srgbClr>
                </a:solidFill>
                <a:latin typeface="Verdana"/>
              </a:rPr>
              <a:t>in Wiesbaden on 4/10/2010</a:t>
            </a:r>
            <a:endParaRPr lang="en-GB" dirty="0">
              <a:solidFill>
                <a:schemeClr val="accent3">
                  <a:lumMod val="75000"/>
                </a:schemeClr>
              </a:solidFill>
              <a:latin typeface="Calibri" pitchFamily="34" charset="0"/>
              <a:cs typeface="+mn-cs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214313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Horst Stoecker GSI &amp; FIAS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 r="5185" b="17145"/>
          <a:stretch>
            <a:fillRect/>
          </a:stretch>
        </p:blipFill>
        <p:spPr bwMode="auto">
          <a:xfrm>
            <a:off x="5922150" y="2123855"/>
            <a:ext cx="426714" cy="495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3260988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6" name="Textfeld 5"/>
          <p:cNvSpPr txBox="1"/>
          <p:nvPr/>
        </p:nvSpPr>
        <p:spPr>
          <a:xfrm>
            <a:off x="1916705" y="593685"/>
            <a:ext cx="661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086469" name="Rectangle 5"/>
          <p:cNvSpPr>
            <a:spLocks noChangeArrowheads="1"/>
          </p:cNvSpPr>
          <p:nvPr/>
        </p:nvSpPr>
        <p:spPr bwMode="auto">
          <a:xfrm>
            <a:off x="18510" y="23709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</a:rPr>
              <a:t>"FAIR: The Cosmic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</a:rPr>
              <a:t> Matter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</a:rPr>
              <a:t>in the Laboratory"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</a:rPr>
              <a:t/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</a:rPr>
              <a:t>The international Facility for Antiproton and Ion Research FAIR is currently under construction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</a:rPr>
              <a:t> – a 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</a:rPr>
              <a:t>cutting edge accelerator complex with </a:t>
            </a:r>
          </a:p>
          <a:p>
            <a:pPr lvl="0"/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</a:rPr>
              <a:t>eight storage - and superconducting synchrotron rings and several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</a:rPr>
              <a:t>linacs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</a:rPr>
              <a:t>.</a:t>
            </a:r>
          </a:p>
          <a:p>
            <a:pPr lvl="0"/>
            <a:endParaRPr lang="en-US" sz="2000" dirty="0" smtClean="0">
              <a:solidFill>
                <a:srgbClr val="0000CC"/>
              </a:solidFill>
              <a:latin typeface="Arial" pitchFamily="34" charset="0"/>
            </a:endParaRPr>
          </a:p>
          <a:p>
            <a:pPr lvl="0"/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</a:rPr>
              <a:t>FAIR has been founded by Finland, France, Germany, with the GSI Helmholtz Centre for Heavy Ion Research and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</a:rPr>
              <a:t>Forschungszentrum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</a:rPr>
              <a:t>Juelich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</a:rPr>
              <a:t>, India, Poland, Romania, Russia, Slovenia, Sweden and the United Kingdom.</a:t>
            </a:r>
            <a:r>
              <a:rPr lang="en-US" sz="1050" dirty="0" smtClean="0">
                <a:solidFill>
                  <a:srgbClr val="0000CC"/>
                </a:solidFill>
                <a:latin typeface="Arial Unicode MS" pitchFamily="34" charset="-128"/>
              </a:rPr>
              <a:t> </a:t>
            </a:r>
            <a:endParaRPr lang="en-US" sz="2000" dirty="0" smtClean="0">
              <a:solidFill>
                <a:srgbClr val="0000CC"/>
              </a:solidFill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</a:rPr>
              <a:t>FAIR is the largest fundamental science facility being built worldwide,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</a:rPr>
              <a:t>with investment costs of 1.6 Billion Euro in its initial phase.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</a:endParaRPr>
          </a:p>
          <a:p>
            <a:pPr lvl="0"/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</a:rPr>
              <a:t>From 2018 onwards, FAIR will provide unique opportunities for 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</a:rPr>
              <a:t>a global community of 3.000 scientists, including many Japanese colleagues, from 51 countries.</a:t>
            </a:r>
          </a:p>
          <a:p>
            <a:pPr lvl="0"/>
            <a:endParaRPr lang="en-US" sz="2000" dirty="0" smtClean="0">
              <a:solidFill>
                <a:srgbClr val="0000CC"/>
              </a:solidFill>
              <a:latin typeface="Arial" pitchFamily="34" charset="0"/>
            </a:endParaRPr>
          </a:p>
          <a:p>
            <a:pPr lvl="0"/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</a:rPr>
              <a:t>They prepare for outstanding research in the  APPA, CBM, NUSTAR and PANDA detector collaborations to do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</a:rPr>
              <a:t>cutting-edge research in nuclear,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</a:rPr>
              <a:t>hadron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</a:rPr>
              <a:t> and particle physics,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</a:rPr>
              <a:t>atomic and anti-matter science, high density plasmas and applications in condensed matter, in the bio-medical-  and material sciences.  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2" descr="welt-coop_05_0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880989" y="1484784"/>
            <a:ext cx="9269413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121525" y="3733800"/>
          <a:ext cx="173038" cy="103188"/>
        </p:xfrm>
        <a:graphic>
          <a:graphicData uri="http://schemas.openxmlformats.org/presentationml/2006/ole">
            <p:oleObj spid="_x0000_s226306" name="CorelDRAW" r:id="rId5" imgW="173160" imgH="103320" progId="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7086600" y="3733800"/>
          <a:ext cx="111125" cy="163513"/>
        </p:xfrm>
        <a:graphic>
          <a:graphicData uri="http://schemas.openxmlformats.org/presentationml/2006/ole">
            <p:oleObj spid="_x0000_s226307" name="CorelDRAW" r:id="rId6" imgW="74880" imgH="110160" progId="">
              <p:embed/>
            </p:oleObj>
          </a:graphicData>
        </a:graphic>
      </p:graphicFrame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9318625" y="6334125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e-DE" sz="1600"/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-18510" y="188640"/>
            <a:ext cx="97930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b="1" dirty="0" smtClean="0">
                <a:solidFill>
                  <a:srgbClr val="0000CC"/>
                </a:solidFill>
              </a:rPr>
              <a:t>International </a:t>
            </a:r>
            <a:r>
              <a:rPr lang="de-DE" b="1" dirty="0" err="1" smtClean="0">
                <a:solidFill>
                  <a:srgbClr val="0000CC"/>
                </a:solidFill>
              </a:rPr>
              <a:t>Cooperation</a:t>
            </a:r>
            <a:r>
              <a:rPr lang="de-DE" b="1" dirty="0" smtClean="0">
                <a:solidFill>
                  <a:srgbClr val="0000CC"/>
                </a:solidFill>
              </a:rPr>
              <a:t> : 2800 FAIR </a:t>
            </a:r>
            <a:r>
              <a:rPr lang="de-DE" b="1" dirty="0" err="1" smtClean="0">
                <a:solidFill>
                  <a:srgbClr val="0000CC"/>
                </a:solidFill>
              </a:rPr>
              <a:t>users</a:t>
            </a:r>
            <a:r>
              <a:rPr lang="de-DE" b="1" dirty="0" smtClean="0">
                <a:solidFill>
                  <a:srgbClr val="0000CC"/>
                </a:solidFill>
              </a:rPr>
              <a:t> </a:t>
            </a:r>
            <a:r>
              <a:rPr lang="de-DE" b="1" dirty="0" err="1" smtClean="0">
                <a:solidFill>
                  <a:srgbClr val="0000CC"/>
                </a:solidFill>
              </a:rPr>
              <a:t>at</a:t>
            </a:r>
            <a:r>
              <a:rPr lang="de-DE" b="1" dirty="0" smtClean="0">
                <a:solidFill>
                  <a:srgbClr val="0000CC"/>
                </a:solidFill>
              </a:rPr>
              <a:t> 100+ Labs </a:t>
            </a:r>
            <a:r>
              <a:rPr lang="de-DE" b="1" dirty="0" err="1" smtClean="0">
                <a:solidFill>
                  <a:srgbClr val="0000CC"/>
                </a:solidFill>
              </a:rPr>
              <a:t>worldwide</a:t>
            </a:r>
            <a:r>
              <a:rPr lang="de-DE" b="1" dirty="0" smtClean="0">
                <a:solidFill>
                  <a:srgbClr val="0000CC"/>
                </a:solidFill>
              </a:rPr>
              <a:t> </a:t>
            </a:r>
            <a:endParaRPr lang="en-GB" b="1" dirty="0">
              <a:solidFill>
                <a:srgbClr val="0000CC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5676900"/>
            <a:ext cx="3213100" cy="825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61120" y="5736449"/>
            <a:ext cx="9191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000" dirty="0" smtClean="0">
                <a:solidFill>
                  <a:srgbClr val="0000CC"/>
                </a:solidFill>
              </a:rPr>
              <a:t>German </a:t>
            </a:r>
            <a:r>
              <a:rPr lang="de-DE" sz="2000" dirty="0" err="1" smtClean="0">
                <a:solidFill>
                  <a:srgbClr val="0000CC"/>
                </a:solidFill>
              </a:rPr>
              <a:t>participants</a:t>
            </a:r>
            <a:r>
              <a:rPr lang="de-DE" sz="2000" dirty="0" smtClean="0">
                <a:solidFill>
                  <a:srgbClr val="0000CC"/>
                </a:solidFill>
              </a:rPr>
              <a:t>: 4 </a:t>
            </a:r>
            <a:r>
              <a:rPr lang="de-DE" sz="2000" b="1" dirty="0" smtClean="0">
                <a:solidFill>
                  <a:srgbClr val="0000CC"/>
                </a:solidFill>
              </a:rPr>
              <a:t>Helmholtz </a:t>
            </a:r>
            <a:r>
              <a:rPr lang="de-DE" sz="2000" dirty="0" err="1" smtClean="0">
                <a:solidFill>
                  <a:srgbClr val="0000CC"/>
                </a:solidFill>
              </a:rPr>
              <a:t>centers</a:t>
            </a:r>
            <a:r>
              <a:rPr lang="de-DE" sz="2000" dirty="0" smtClean="0">
                <a:solidFill>
                  <a:srgbClr val="0000CC"/>
                </a:solidFill>
              </a:rPr>
              <a:t> FZ </a:t>
            </a:r>
            <a:r>
              <a:rPr lang="de-DE" sz="2000" dirty="0" err="1" smtClean="0">
                <a:solidFill>
                  <a:srgbClr val="0000CC"/>
                </a:solidFill>
              </a:rPr>
              <a:t>Juelich</a:t>
            </a:r>
            <a:r>
              <a:rPr lang="de-DE" sz="2000" dirty="0" smtClean="0">
                <a:solidFill>
                  <a:srgbClr val="0000CC"/>
                </a:solidFill>
              </a:rPr>
              <a:t>, HZDR, KIT, GSI </a:t>
            </a:r>
            <a:r>
              <a:rPr lang="de-DE" sz="2000" dirty="0" err="1" smtClean="0">
                <a:solidFill>
                  <a:srgbClr val="0000CC"/>
                </a:solidFill>
              </a:rPr>
              <a:t>with</a:t>
            </a:r>
            <a:r>
              <a:rPr lang="de-DE" sz="2000" dirty="0" smtClean="0">
                <a:solidFill>
                  <a:srgbClr val="0000CC"/>
                </a:solidFill>
              </a:rPr>
              <a:t> HIJ, HIM, HiC4FAIR, HA EMMI,  100 University </a:t>
            </a:r>
            <a:r>
              <a:rPr lang="de-DE" sz="2000" dirty="0" err="1" smtClean="0">
                <a:solidFill>
                  <a:srgbClr val="0000CC"/>
                </a:solidFill>
              </a:rPr>
              <a:t>groups</a:t>
            </a:r>
            <a:r>
              <a:rPr lang="de-DE" sz="2000" dirty="0" smtClean="0">
                <a:solidFill>
                  <a:srgbClr val="0000CC"/>
                </a:solidFill>
              </a:rPr>
              <a:t> , Max Planck </a:t>
            </a:r>
            <a:r>
              <a:rPr lang="de-DE" sz="2000" dirty="0" err="1" smtClean="0">
                <a:solidFill>
                  <a:srgbClr val="0000CC"/>
                </a:solidFill>
              </a:rPr>
              <a:t>Inst</a:t>
            </a:r>
            <a:r>
              <a:rPr lang="de-DE" sz="2000" dirty="0" smtClean="0">
                <a:solidFill>
                  <a:srgbClr val="0000CC"/>
                </a:solidFill>
              </a:rPr>
              <a:t>. f. Kernphysik</a:t>
            </a:r>
            <a:endParaRPr lang="de-DE" sz="2000" dirty="0">
              <a:solidFill>
                <a:srgbClr val="0000CC"/>
              </a:solidFill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251520" y="773705"/>
            <a:ext cx="8834636" cy="120032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400" dirty="0" smtClean="0">
                <a:solidFill>
                  <a:srgbClr val="0000CC"/>
                </a:solidFill>
              </a:rPr>
              <a:t>… </a:t>
            </a:r>
            <a:r>
              <a:rPr lang="de-DE" sz="2400" dirty="0" err="1" smtClean="0">
                <a:solidFill>
                  <a:srgbClr val="0000CC"/>
                </a:solidFill>
              </a:rPr>
              <a:t>from</a:t>
            </a:r>
            <a:r>
              <a:rPr lang="de-DE" sz="2400" dirty="0" smtClean="0">
                <a:solidFill>
                  <a:srgbClr val="0000CC"/>
                </a:solidFill>
              </a:rPr>
              <a:t> </a:t>
            </a:r>
            <a:r>
              <a:rPr lang="de-DE" sz="2400" dirty="0" err="1" smtClean="0">
                <a:solidFill>
                  <a:srgbClr val="0000CC"/>
                </a:solidFill>
              </a:rPr>
              <a:t>more</a:t>
            </a:r>
            <a:r>
              <a:rPr lang="de-DE" sz="2400" dirty="0" smtClean="0">
                <a:solidFill>
                  <a:srgbClr val="0000CC"/>
                </a:solidFill>
              </a:rPr>
              <a:t> </a:t>
            </a:r>
            <a:r>
              <a:rPr lang="de-DE" sz="2400" dirty="0" err="1" smtClean="0">
                <a:solidFill>
                  <a:srgbClr val="0000CC"/>
                </a:solidFill>
              </a:rPr>
              <a:t>than</a:t>
            </a:r>
            <a:r>
              <a:rPr lang="de-DE" sz="2400" dirty="0" smtClean="0">
                <a:solidFill>
                  <a:srgbClr val="0000CC"/>
                </a:solidFill>
              </a:rPr>
              <a:t> 50 countries, </a:t>
            </a:r>
            <a:r>
              <a:rPr lang="de-DE" sz="2400" dirty="0" err="1" smtClean="0">
                <a:solidFill>
                  <a:srgbClr val="0000CC"/>
                </a:solidFill>
              </a:rPr>
              <a:t>numbers</a:t>
            </a:r>
            <a:r>
              <a:rPr lang="de-DE" sz="2400" dirty="0" smtClean="0">
                <a:solidFill>
                  <a:srgbClr val="0000CC"/>
                </a:solidFill>
              </a:rPr>
              <a:t> </a:t>
            </a:r>
            <a:r>
              <a:rPr lang="de-DE" sz="2400" dirty="0" err="1" smtClean="0">
                <a:solidFill>
                  <a:srgbClr val="0000CC"/>
                </a:solidFill>
              </a:rPr>
              <a:t>rising</a:t>
            </a:r>
            <a:r>
              <a:rPr lang="de-DE" sz="2400" dirty="0" smtClean="0">
                <a:solidFill>
                  <a:srgbClr val="0000CC"/>
                </a:solidFill>
              </a:rPr>
              <a:t>  - </a:t>
            </a:r>
          </a:p>
          <a:p>
            <a:r>
              <a:rPr lang="de-DE" sz="2400" dirty="0" err="1" smtClean="0">
                <a:solidFill>
                  <a:srgbClr val="0000CC"/>
                </a:solidFill>
              </a:rPr>
              <a:t>World‘s</a:t>
            </a:r>
            <a:r>
              <a:rPr lang="de-DE" sz="2400" dirty="0" smtClean="0">
                <a:solidFill>
                  <a:srgbClr val="0000CC"/>
                </a:solidFill>
              </a:rPr>
              <a:t> </a:t>
            </a:r>
            <a:r>
              <a:rPr lang="de-DE" sz="2400" dirty="0" err="1" smtClean="0">
                <a:solidFill>
                  <a:srgbClr val="0000CC"/>
                </a:solidFill>
              </a:rPr>
              <a:t>largest</a:t>
            </a:r>
            <a:r>
              <a:rPr lang="de-DE" sz="2400" dirty="0" smtClean="0">
                <a:solidFill>
                  <a:srgbClr val="0000CC"/>
                </a:solidFill>
              </a:rPr>
              <a:t> fundamental </a:t>
            </a:r>
            <a:r>
              <a:rPr lang="de-DE" sz="2400" dirty="0" err="1" smtClean="0">
                <a:solidFill>
                  <a:srgbClr val="0000CC"/>
                </a:solidFill>
              </a:rPr>
              <a:t>science</a:t>
            </a:r>
            <a:r>
              <a:rPr lang="de-DE" sz="2400" dirty="0" smtClean="0">
                <a:solidFill>
                  <a:srgbClr val="0000CC"/>
                </a:solidFill>
              </a:rPr>
              <a:t> </a:t>
            </a:r>
            <a:r>
              <a:rPr lang="de-DE" sz="2400" dirty="0" err="1" smtClean="0">
                <a:solidFill>
                  <a:srgbClr val="0000CC"/>
                </a:solidFill>
              </a:rPr>
              <a:t>project</a:t>
            </a:r>
            <a:r>
              <a:rPr lang="de-DE" sz="2400" dirty="0" smtClean="0">
                <a:solidFill>
                  <a:srgbClr val="0000CC"/>
                </a:solidFill>
              </a:rPr>
              <a:t> </a:t>
            </a:r>
            <a:r>
              <a:rPr lang="de-DE" sz="2400" dirty="0" err="1" smtClean="0">
                <a:solidFill>
                  <a:srgbClr val="0000CC"/>
                </a:solidFill>
              </a:rPr>
              <a:t>of</a:t>
            </a:r>
            <a:r>
              <a:rPr lang="de-DE" sz="2400" dirty="0" smtClean="0">
                <a:solidFill>
                  <a:srgbClr val="0000CC"/>
                </a:solidFill>
              </a:rPr>
              <a:t> </a:t>
            </a:r>
            <a:r>
              <a:rPr lang="de-DE" sz="2400" dirty="0" err="1" smtClean="0">
                <a:solidFill>
                  <a:srgbClr val="0000CC"/>
                </a:solidFill>
              </a:rPr>
              <a:t>this</a:t>
            </a:r>
            <a:r>
              <a:rPr lang="de-DE" sz="2400" dirty="0" smtClean="0">
                <a:solidFill>
                  <a:srgbClr val="0000CC"/>
                </a:solidFill>
              </a:rPr>
              <a:t> </a:t>
            </a:r>
            <a:r>
              <a:rPr lang="de-DE" sz="2400" dirty="0" err="1" smtClean="0">
                <a:solidFill>
                  <a:srgbClr val="0000CC"/>
                </a:solidFill>
              </a:rPr>
              <a:t>decade</a:t>
            </a:r>
            <a:r>
              <a:rPr lang="de-DE" sz="2400" dirty="0" smtClean="0">
                <a:solidFill>
                  <a:srgbClr val="0000CC"/>
                </a:solidFill>
              </a:rPr>
              <a:t> … </a:t>
            </a:r>
            <a:r>
              <a:rPr lang="de-DE" sz="2400" dirty="0" err="1" smtClean="0">
                <a:solidFill>
                  <a:srgbClr val="0000CC"/>
                </a:solidFill>
              </a:rPr>
              <a:t>under</a:t>
            </a:r>
            <a:r>
              <a:rPr lang="de-DE" sz="2400" dirty="0" smtClean="0">
                <a:solidFill>
                  <a:srgbClr val="0000CC"/>
                </a:solidFill>
              </a:rPr>
              <a:t> </a:t>
            </a:r>
            <a:r>
              <a:rPr lang="de-DE" sz="2400" dirty="0" err="1" smtClean="0">
                <a:solidFill>
                  <a:srgbClr val="0000CC"/>
                </a:solidFill>
              </a:rPr>
              <a:t>construction</a:t>
            </a:r>
            <a:endParaRPr lang="de-DE" sz="2400" dirty="0">
              <a:solidFill>
                <a:srgbClr val="0000CC"/>
              </a:solidFill>
            </a:endParaRP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 flipV="1">
            <a:off x="228600" y="2667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225995" y="736600"/>
            <a:ext cx="902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Horst Stoecker GSI &amp; FIAS</a:t>
            </a:r>
            <a:endParaRPr lang="en-GB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FAIR's Charm and Beauty</a:t>
            </a:r>
            <a:endParaRPr lang="en-GB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feld 2"/>
          <p:cNvSpPr txBox="1">
            <a:spLocks noChangeArrowheads="1"/>
          </p:cNvSpPr>
          <p:nvPr/>
        </p:nvSpPr>
        <p:spPr bwMode="auto">
          <a:xfrm>
            <a:off x="1362967" y="-81390"/>
            <a:ext cx="7529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cs typeface="Arial" charset="0"/>
              </a:rPr>
              <a:t>Networking for FAIR</a:t>
            </a:r>
            <a:endParaRPr lang="en-US" sz="2800" b="1" dirty="0">
              <a:cs typeface="Arial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19"/>
            <a:ext cx="6507215" cy="5937481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/>
        </p:spPr>
      </p:pic>
      <p:pic>
        <p:nvPicPr>
          <p:cNvPr id="35848" name="Picture 2" descr="C:\Users\Thomas Stoehlker\Pictures\HI-Logos\GSI_Logo_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2837" y="-81390"/>
            <a:ext cx="989013" cy="40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9" name="Textfeld 19"/>
          <p:cNvSpPr txBox="1">
            <a:spLocks noChangeArrowheads="1"/>
          </p:cNvSpPr>
          <p:nvPr/>
        </p:nvSpPr>
        <p:spPr bwMode="auto">
          <a:xfrm>
            <a:off x="6508030" y="953725"/>
            <a:ext cx="2834500" cy="670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0000CC"/>
                </a:solidFill>
                <a:cs typeface="Arial" charset="0"/>
              </a:rPr>
              <a:t>Helmholtz </a:t>
            </a:r>
            <a:r>
              <a:rPr lang="en-US" sz="2000" b="1" dirty="0" smtClean="0">
                <a:solidFill>
                  <a:srgbClr val="0000CC"/>
                </a:solidFill>
              </a:rPr>
              <a:t>i</a:t>
            </a:r>
            <a:r>
              <a:rPr lang="en-US" sz="2000" b="1" dirty="0" smtClean="0">
                <a:solidFill>
                  <a:srgbClr val="0000CC"/>
                </a:solidFill>
                <a:cs typeface="Arial" charset="0"/>
              </a:rPr>
              <a:t>nternational Center </a:t>
            </a:r>
            <a:r>
              <a:rPr lang="en-US" sz="2000" b="1" dirty="0">
                <a:solidFill>
                  <a:srgbClr val="0000CC"/>
                </a:solidFill>
                <a:cs typeface="Arial" charset="0"/>
              </a:rPr>
              <a:t>for </a:t>
            </a:r>
            <a:r>
              <a:rPr lang="en-US" sz="2000" b="1" dirty="0" smtClean="0">
                <a:solidFill>
                  <a:srgbClr val="0000CC"/>
                </a:solidFill>
                <a:cs typeface="Arial" charset="0"/>
              </a:rPr>
              <a:t>FAIR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FF0000"/>
                </a:solidFill>
              </a:rPr>
              <a:t>HiC4FAiR</a:t>
            </a:r>
          </a:p>
          <a:p>
            <a:pPr>
              <a:spcAft>
                <a:spcPts val="600"/>
              </a:spcAft>
            </a:pPr>
            <a:endParaRPr lang="en-US" sz="2000" b="1" dirty="0" smtClean="0">
              <a:solidFill>
                <a:srgbClr val="0000CC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0000CC"/>
                </a:solidFill>
              </a:rPr>
              <a:t>Helmholtz international Graduate school </a:t>
            </a:r>
          </a:p>
          <a:p>
            <a:pPr>
              <a:spcAft>
                <a:spcPts val="600"/>
              </a:spcAft>
            </a:pPr>
            <a:r>
              <a:rPr lang="en-US" sz="2000" b="1" dirty="0" err="1" smtClean="0">
                <a:solidFill>
                  <a:srgbClr val="FF0000"/>
                </a:solidFill>
              </a:rPr>
              <a:t>HiRe</a:t>
            </a:r>
            <a:r>
              <a:rPr lang="en-US" sz="2000" b="1" dirty="0" smtClean="0">
                <a:solidFill>
                  <a:srgbClr val="FF0000"/>
                </a:solidFill>
              </a:rPr>
              <a:t> for FAIR</a:t>
            </a:r>
          </a:p>
          <a:p>
            <a:pPr>
              <a:spcAft>
                <a:spcPts val="600"/>
              </a:spcAft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0000CC"/>
                </a:solidFill>
              </a:rPr>
              <a:t>Helmholtz Alliance 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FF0000"/>
                </a:solidFill>
              </a:rPr>
              <a:t>Cosmic Matter in the Laboratory (</a:t>
            </a:r>
            <a:r>
              <a:rPr lang="en-US" sz="2000" b="1" dirty="0" err="1" smtClean="0">
                <a:solidFill>
                  <a:srgbClr val="FF0000"/>
                </a:solidFill>
              </a:rPr>
              <a:t>Emmi</a:t>
            </a:r>
            <a:r>
              <a:rPr lang="en-US" sz="2000" b="1" dirty="0" smtClean="0">
                <a:solidFill>
                  <a:srgbClr val="FF0000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endParaRPr lang="en-US" sz="2000" b="1" dirty="0" smtClean="0">
              <a:solidFill>
                <a:srgbClr val="FF0000"/>
              </a:solidFill>
              <a:cs typeface="Arial" charset="0"/>
            </a:endParaRPr>
          </a:p>
          <a:p>
            <a:pPr>
              <a:spcAft>
                <a:spcPts val="600"/>
              </a:spcAft>
            </a:pPr>
            <a:endParaRPr lang="en-US" sz="20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5854" name="Textfeld 3"/>
          <p:cNvSpPr txBox="1">
            <a:spLocks noChangeArrowheads="1"/>
          </p:cNvSpPr>
          <p:nvPr/>
        </p:nvSpPr>
        <p:spPr bwMode="auto">
          <a:xfrm>
            <a:off x="0" y="368660"/>
            <a:ext cx="100642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err="1">
                <a:cs typeface="Arial" charset="0"/>
              </a:rPr>
              <a:t>I</a:t>
            </a:r>
            <a:r>
              <a:rPr lang="de-DE" dirty="0" err="1" smtClean="0">
                <a:cs typeface="Arial" charset="0"/>
              </a:rPr>
              <a:t>nterdisciplinary</a:t>
            </a:r>
            <a:r>
              <a:rPr lang="de-DE" dirty="0" smtClean="0">
                <a:cs typeface="Arial" charset="0"/>
              </a:rPr>
              <a:t> </a:t>
            </a:r>
            <a:r>
              <a:rPr lang="de-DE" dirty="0" err="1" smtClean="0">
                <a:cs typeface="Arial" charset="0"/>
              </a:rPr>
              <a:t>research</a:t>
            </a:r>
            <a:r>
              <a:rPr lang="de-DE" dirty="0"/>
              <a:t> </a:t>
            </a:r>
            <a:r>
              <a:rPr lang="de-DE" dirty="0" smtClean="0"/>
              <a:t> 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en-GB" dirty="0" smtClean="0"/>
              <a:t>100+ </a:t>
            </a:r>
            <a:r>
              <a:rPr lang="en-GB" altLang="en-US" dirty="0" smtClean="0"/>
              <a:t>partner institutions  worldwide</a:t>
            </a:r>
            <a:endParaRPr lang="de-DE" dirty="0" smtClean="0"/>
          </a:p>
        </p:txBody>
      </p:sp>
      <p:sp>
        <p:nvSpPr>
          <p:cNvPr id="7" name="Rechteck 6"/>
          <p:cNvSpPr/>
          <p:nvPr/>
        </p:nvSpPr>
        <p:spPr>
          <a:xfrm>
            <a:off x="2451443" y="1358770"/>
            <a:ext cx="1580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rgbClr val="0000CC"/>
                </a:solidFill>
              </a:rPr>
              <a:t>HiC4FAiR</a:t>
            </a:r>
          </a:p>
        </p:txBody>
      </p:sp>
      <p:sp>
        <p:nvSpPr>
          <p:cNvPr id="8" name="Rechteck 7"/>
          <p:cNvSpPr/>
          <p:nvPr/>
        </p:nvSpPr>
        <p:spPr>
          <a:xfrm>
            <a:off x="4256965" y="1358770"/>
            <a:ext cx="21391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err="1" smtClean="0">
                <a:solidFill>
                  <a:srgbClr val="0000CC"/>
                </a:solidFill>
              </a:rPr>
              <a:t>HiRe</a:t>
            </a:r>
            <a:r>
              <a:rPr lang="en-US" b="1" dirty="0" smtClean="0">
                <a:solidFill>
                  <a:srgbClr val="0000CC"/>
                </a:solidFill>
              </a:rPr>
              <a:t> for FAIR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_2011_english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AIR_2011">
  <a:themeElements>
    <a:clrScheme name="GR2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Ganymed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2829</Words>
  <Application>Microsoft Office PowerPoint</Application>
  <PresentationFormat>Bildschirmpräsentation (4:3)</PresentationFormat>
  <Paragraphs>713</Paragraphs>
  <Slides>48</Slides>
  <Notes>19</Notes>
  <HiddenSlides>5</HiddenSlides>
  <MMClips>0</MMClips>
  <ScaleCrop>false</ScaleCrop>
  <HeadingPairs>
    <vt:vector size="6" baseType="variant">
      <vt:variant>
        <vt:lpstr>Design</vt:lpstr>
      </vt:variant>
      <vt:variant>
        <vt:i4>5</vt:i4>
      </vt:variant>
      <vt:variant>
        <vt:lpstr>Eingebettete OLE-Server</vt:lpstr>
      </vt:variant>
      <vt:variant>
        <vt:i4>6</vt:i4>
      </vt:variant>
      <vt:variant>
        <vt:lpstr>Folientitel</vt:lpstr>
      </vt:variant>
      <vt:variant>
        <vt:i4>48</vt:i4>
      </vt:variant>
    </vt:vector>
  </HeadingPairs>
  <TitlesOfParts>
    <vt:vector size="59" baseType="lpstr">
      <vt:lpstr>FAIR_2011_english</vt:lpstr>
      <vt:lpstr>Benutzerdefiniertes Design</vt:lpstr>
      <vt:lpstr>1_Benutzerdefiniertes Design</vt:lpstr>
      <vt:lpstr>2_Benutzerdefiniertes Design</vt:lpstr>
      <vt:lpstr>FAIR_2011</vt:lpstr>
      <vt:lpstr>Photo Editor Photo</vt:lpstr>
      <vt:lpstr>Bild</vt:lpstr>
      <vt:lpstr>CorelDRAW</vt:lpstr>
      <vt:lpstr>Folie</vt:lpstr>
      <vt:lpstr>Equation</vt:lpstr>
      <vt:lpstr>Acrobat Document</vt:lpstr>
      <vt:lpstr>Folie 1</vt:lpstr>
      <vt:lpstr>Folie 2</vt:lpstr>
      <vt:lpstr>Folie 3</vt:lpstr>
      <vt:lpstr>Folie 4</vt:lpstr>
      <vt:lpstr>FAIR</vt:lpstr>
      <vt:lpstr>International Treaty between Shareholders</vt:lpstr>
      <vt:lpstr>Folie 7</vt:lpstr>
      <vt:lpstr>Folie 8</vt:lpstr>
      <vt:lpstr>Folie 9</vt:lpstr>
      <vt:lpstr>Folie 10</vt:lpstr>
      <vt:lpstr>FAIR Accelerator Challenges</vt:lpstr>
      <vt:lpstr>Parallel Operation of Accelerator Complex</vt:lpstr>
      <vt:lpstr>FAIR Experiments</vt:lpstr>
      <vt:lpstr>Folie 14</vt:lpstr>
      <vt:lpstr>APPA</vt:lpstr>
      <vt:lpstr>Folie 16</vt:lpstr>
      <vt:lpstr>MSV for APPA (Status 2012): The Facilities  </vt:lpstr>
      <vt:lpstr>Folie 18</vt:lpstr>
      <vt:lpstr>Folie 19</vt:lpstr>
      <vt:lpstr>Folie 20</vt:lpstr>
      <vt:lpstr>Matter under extreme conditions</vt:lpstr>
      <vt:lpstr>Folie 22</vt:lpstr>
      <vt:lpstr>Folie 23</vt:lpstr>
      <vt:lpstr>Folie 24</vt:lpstr>
      <vt:lpstr>Hot Dense Plasmas</vt:lpstr>
      <vt:lpstr>Folie 26</vt:lpstr>
      <vt:lpstr>Folie 27</vt:lpstr>
      <vt:lpstr>Folie 28</vt:lpstr>
      <vt:lpstr>Particle Therapy at FAIR</vt:lpstr>
      <vt:lpstr>Folie 30</vt:lpstr>
      <vt:lpstr>Folie 31</vt:lpstr>
      <vt:lpstr>Big Bang, Supernovae, Neutron Stars :  Cosmic Matter – recreated in the FAIR - Laboratories</vt:lpstr>
      <vt:lpstr>Folie 33</vt:lpstr>
      <vt:lpstr>Anti-Proton ANnihilation in DA</vt:lpstr>
      <vt:lpstr>Why Antiprotons in PANDA?       </vt:lpstr>
      <vt:lpstr>Example:  χc1,2</vt:lpstr>
      <vt:lpstr>Particle production in pp collisions</vt:lpstr>
      <vt:lpstr>Charmonium Spectroscopy</vt:lpstr>
      <vt:lpstr>Open charm:  The Ds spectrum</vt:lpstr>
      <vt:lpstr>Search for Heavy Glueballs</vt:lpstr>
      <vt:lpstr>Beyond standard quark configurations</vt:lpstr>
      <vt:lpstr>Multi-Hypernuclei in Panda:  Production Mechanism and Detection Strategy</vt:lpstr>
      <vt:lpstr>Instrumentation Panda for Multi-Hypernuclei: T. SAITO </vt:lpstr>
      <vt:lpstr>Folie 44</vt:lpstr>
      <vt:lpstr>Folie 45</vt:lpstr>
      <vt:lpstr>Beauty baryon pairs and multi-Charm-nuclei  in Panda @ pBar-p collider:analogous to Hypernuclei ?!  </vt:lpstr>
      <vt:lpstr>FAIR Experiments</vt:lpstr>
      <vt:lpstr>Folie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KDGross/Walter Henning/Dieter Kraemer/Horst Stoecker/Boris Sharkov/G.Rosner</dc:creator>
  <cp:lastModifiedBy>Horst Stöcker</cp:lastModifiedBy>
  <cp:revision>49</cp:revision>
  <dcterms:created xsi:type="dcterms:W3CDTF">2006-03-05T18:10:42Z</dcterms:created>
  <dcterms:modified xsi:type="dcterms:W3CDTF">2014-06-12T05:31:56Z</dcterms:modified>
</cp:coreProperties>
</file>