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26" r:id="rId3"/>
    <p:sldId id="332" r:id="rId4"/>
    <p:sldId id="304" r:id="rId5"/>
    <p:sldId id="306" r:id="rId6"/>
    <p:sldId id="307" r:id="rId7"/>
    <p:sldId id="309" r:id="rId8"/>
    <p:sldId id="310" r:id="rId9"/>
    <p:sldId id="321" r:id="rId10"/>
    <p:sldId id="262" r:id="rId11"/>
    <p:sldId id="322" r:id="rId12"/>
    <p:sldId id="313" r:id="rId13"/>
    <p:sldId id="312" r:id="rId14"/>
    <p:sldId id="314" r:id="rId15"/>
    <p:sldId id="315" r:id="rId16"/>
    <p:sldId id="316" r:id="rId17"/>
    <p:sldId id="318" r:id="rId18"/>
    <p:sldId id="327" r:id="rId19"/>
    <p:sldId id="320" r:id="rId20"/>
    <p:sldId id="319" r:id="rId21"/>
    <p:sldId id="325" r:id="rId22"/>
    <p:sldId id="277" r:id="rId23"/>
    <p:sldId id="290" r:id="rId24"/>
    <p:sldId id="279" r:id="rId25"/>
    <p:sldId id="331" r:id="rId26"/>
    <p:sldId id="329" r:id="rId27"/>
    <p:sldId id="328" r:id="rId28"/>
    <p:sldId id="330" r:id="rId2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68A4"/>
    <a:srgbClr val="9179AF"/>
    <a:srgbClr val="461BFD"/>
    <a:srgbClr val="01F52A"/>
    <a:srgbClr val="00F66F"/>
    <a:srgbClr val="FA9500"/>
    <a:srgbClr val="EAB200"/>
    <a:srgbClr val="A996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0" autoAdjust="0"/>
  </p:normalViewPr>
  <p:slideViewPr>
    <p:cSldViewPr>
      <p:cViewPr>
        <p:scale>
          <a:sx n="70" d="100"/>
          <a:sy n="70" d="100"/>
        </p:scale>
        <p:origin x="-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2B44AEB-5FA7-46CB-A811-843E88F22884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E7AAE1-7A4E-4667-8665-25617853FF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D75A-409B-4775-9209-21E21254F48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AB899-EC6B-4DCF-85E0-4AB8582443BC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atz@subatech.in2p3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/>
        </p:nvCxnSpPr>
        <p:spPr>
          <a:xfrm>
            <a:off x="5359752" y="3140968"/>
            <a:ext cx="0" cy="792088"/>
          </a:xfrm>
          <a:prstGeom prst="line">
            <a:avLst/>
          </a:prstGeom>
          <a:ln w="114300">
            <a:solidFill>
              <a:schemeClr val="tx1">
                <a:alpha val="92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0" y="5127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NeD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-TURIC – 13th of June 2014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3" name="Picture 9" descr="C:\Users\rorolastronome\Desktop\LTH\Master thesis\Presentation\coll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92350"/>
            <a:ext cx="3092008" cy="257681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0" name="ZoneTexte 29"/>
          <p:cNvSpPr txBox="1"/>
          <p:nvPr/>
        </p:nvSpPr>
        <p:spPr>
          <a:xfrm>
            <a:off x="0" y="55596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Advisor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P.B.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Gossiaux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26964" y="620688"/>
            <a:ext cx="6342057" cy="1138773"/>
          </a:xfrm>
          <a:prstGeom prst="rect">
            <a:avLst/>
          </a:prstGeom>
          <a:noFill/>
          <a:ln>
            <a:solidFill>
              <a:srgbClr val="5C4775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C477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Dynamical</a:t>
            </a:r>
            <a:r>
              <a:rPr lang="fr-FR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C477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3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C477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approachES</a:t>
            </a:r>
            <a:r>
              <a:rPr lang="fr-FR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C477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to THE</a:t>
            </a:r>
          </a:p>
          <a:p>
            <a:pPr algn="ctr"/>
            <a:r>
              <a:rPr lang="fr-FR" sz="3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C477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quarkonia</a:t>
            </a:r>
            <a:r>
              <a:rPr lang="fr-FR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C477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C477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SUPPRESSION</a:t>
            </a:r>
            <a:endParaRPr lang="en-US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C4775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503768" y="3240740"/>
            <a:ext cx="230425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Roland Katz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04" y="6274944"/>
            <a:ext cx="1460908" cy="48117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547664" y="638568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and TOGETHER Pays de la Loire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EFC-2AB3-4C65-9CB0-3E589C9529A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7391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" name="Espace réservé du contenu 13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544616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endParaRPr lang="fr-FR" sz="900" dirty="0" smtClean="0">
              <a:solidFill>
                <a:srgbClr val="002060"/>
              </a:solidFill>
            </a:endParaRPr>
          </a:p>
          <a:p>
            <a:pPr marL="92075" indent="-3175">
              <a:buClr>
                <a:srgbClr val="002060"/>
              </a:buClr>
              <a:buNone/>
            </a:pPr>
            <a:endParaRPr lang="en-US" sz="2800" dirty="0" smtClean="0"/>
          </a:p>
          <a:p>
            <a:pPr marL="92075" indent="-3175">
              <a:buClr>
                <a:srgbClr val="002060"/>
              </a:buClr>
              <a:buNone/>
            </a:pPr>
            <a:r>
              <a:rPr lang="en-US" sz="500" dirty="0" smtClean="0"/>
              <a:t> </a:t>
            </a:r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2075" indent="11113">
              <a:buClr>
                <a:schemeClr val="accent1">
                  <a:lumMod val="75000"/>
                </a:schemeClr>
              </a:buClr>
              <a:buNone/>
            </a:pPr>
            <a:endParaRPr lang="fr-FR" sz="28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512256" y="623013"/>
            <a:ext cx="8136904" cy="31683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952750" lvl="0"/>
            <a:endParaRPr lang="en-US" sz="2400" dirty="0"/>
          </a:p>
        </p:txBody>
      </p:sp>
      <p:pic>
        <p:nvPicPr>
          <p:cNvPr id="37" name="Picture 7" descr="C:\Users\rorolastronome\Desktop\PhD\Workshops\Trento 2013\My talk\TimeSchrödingerQQ_PotInternalEnergy_TimeDependentT_LargeTime_TempScenario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917" y="1181661"/>
            <a:ext cx="3659701" cy="2160240"/>
          </a:xfrm>
          <a:prstGeom prst="rect">
            <a:avLst/>
          </a:prstGeom>
          <a:noFill/>
        </p:spPr>
      </p:pic>
      <p:grpSp>
        <p:nvGrpSpPr>
          <p:cNvPr id="41" name="Groupe 40"/>
          <p:cNvGrpSpPr/>
          <p:nvPr/>
        </p:nvGrpSpPr>
        <p:grpSpPr>
          <a:xfrm>
            <a:off x="3519176" y="548680"/>
            <a:ext cx="4869248" cy="3046988"/>
            <a:chOff x="3447168" y="3354665"/>
            <a:chExt cx="4869248" cy="3046988"/>
          </a:xfrm>
        </p:grpSpPr>
        <p:sp>
          <p:nvSpPr>
            <p:cNvPr id="42" name="ZoneTexte 41"/>
            <p:cNvSpPr txBox="1"/>
            <p:nvPr/>
          </p:nvSpPr>
          <p:spPr>
            <a:xfrm>
              <a:off x="3447168" y="3354665"/>
              <a:ext cx="486924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6075" lvl="0" indent="-346075"/>
              <a:endParaRPr lang="en-US" sz="800" b="1" dirty="0" smtClean="0"/>
            </a:p>
            <a:p>
              <a:pPr marL="268288" lvl="1">
                <a:tabLst/>
              </a:pPr>
              <a:endParaRPr lang="en-US" sz="2000" dirty="0" smtClean="0"/>
            </a:p>
            <a:p>
              <a:pPr marL="268288" lvl="1">
                <a:tabLst/>
              </a:pPr>
              <a:endParaRPr lang="en-US" sz="1200" dirty="0" smtClean="0"/>
            </a:p>
            <a:p>
              <a:pPr marL="268288" lvl="1"/>
              <a:endParaRPr lang="en-US" sz="800" dirty="0" smtClean="0"/>
            </a:p>
            <a:p>
              <a:pPr marL="814388" lvl="1" indent="-357188">
                <a:buFont typeface="Wingdings" pitchFamily="2" charset="2"/>
                <a:buChar char="Ø"/>
              </a:pPr>
              <a:r>
                <a:rPr lang="en-US" sz="2200" u="sng" dirty="0" smtClean="0"/>
                <a:t>Cooling</a:t>
              </a:r>
              <a:r>
                <a:rPr lang="en-US" sz="2200" dirty="0" smtClean="0"/>
                <a:t> over time by Kolb and Heinz* (hydrodynamic evolution and entropy conservation)</a:t>
              </a:r>
            </a:p>
            <a:p>
              <a:pPr marL="814388" lvl="1" indent="-357188">
                <a:buFont typeface="Wingdings" pitchFamily="2" charset="2"/>
                <a:buChar char="Ø"/>
              </a:pPr>
              <a:r>
                <a:rPr lang="en-US" sz="2000" dirty="0" smtClean="0"/>
                <a:t>At LHC (                                   ) and </a:t>
              </a:r>
            </a:p>
            <a:p>
              <a:pPr marL="814388" lvl="1" indent="-357188"/>
              <a:r>
                <a:rPr lang="en-US" sz="2000" dirty="0" smtClean="0"/>
                <a:t>       RHIC (                                     ) energies</a:t>
              </a:r>
            </a:p>
            <a:p>
              <a:pPr marL="268288" lvl="1"/>
              <a:endParaRPr lang="en-US" sz="2000" dirty="0" smtClean="0"/>
            </a:p>
            <a:p>
              <a:pPr marL="268288" lvl="1"/>
              <a:endParaRPr lang="en-US" dirty="0"/>
            </a:p>
          </p:txBody>
        </p:sp>
        <p:pic>
          <p:nvPicPr>
            <p:cNvPr id="4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92776" y="5144244"/>
              <a:ext cx="1926800" cy="314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66175" y="5436044"/>
              <a:ext cx="2043521" cy="32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ZoneTexte 44"/>
          <p:cNvSpPr txBox="1"/>
          <p:nvPr/>
        </p:nvSpPr>
        <p:spPr>
          <a:xfrm>
            <a:off x="755576" y="686890"/>
            <a:ext cx="76775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2"/>
                </a:solidFill>
              </a:rPr>
              <a:t>The QGP homogeneous temperature scenarios</a:t>
            </a:r>
          </a:p>
          <a:p>
            <a:pPr algn="ctr"/>
            <a:endParaRPr lang="en-US" dirty="0"/>
          </a:p>
        </p:txBody>
      </p:sp>
      <p:sp>
        <p:nvSpPr>
          <p:cNvPr id="60" name="ZoneTexte 59"/>
          <p:cNvSpPr txBox="1"/>
          <p:nvPr/>
        </p:nvSpPr>
        <p:spPr>
          <a:xfrm>
            <a:off x="5436096" y="6466984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err="1" smtClean="0"/>
              <a:t>arXiv:nucl-th</a:t>
            </a:r>
            <a:r>
              <a:rPr lang="en-US" sz="1600" dirty="0" smtClean="0"/>
              <a:t>/0305084v2</a:t>
            </a:r>
            <a:endParaRPr lang="en-US" sz="1600" dirty="0"/>
          </a:p>
        </p:txBody>
      </p:sp>
      <p:grpSp>
        <p:nvGrpSpPr>
          <p:cNvPr id="49" name="Groupe 48"/>
          <p:cNvGrpSpPr/>
          <p:nvPr/>
        </p:nvGrpSpPr>
        <p:grpSpPr>
          <a:xfrm>
            <a:off x="512256" y="4007390"/>
            <a:ext cx="8136904" cy="2088233"/>
            <a:chOff x="512256" y="3873843"/>
            <a:chExt cx="8136904" cy="2075864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512256" y="3873843"/>
              <a:ext cx="8136904" cy="20758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952750" lvl="0"/>
              <a:endParaRPr lang="en-US" sz="24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154792" y="3932603"/>
              <a:ext cx="619268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b="1" dirty="0" smtClean="0">
                  <a:solidFill>
                    <a:schemeClr val="tx2"/>
                  </a:solidFill>
                </a:rPr>
                <a:t>Initial QQ pair radial </a:t>
              </a:r>
              <a:r>
                <a:rPr lang="en-US" sz="2800" b="1" dirty="0" err="1" smtClean="0">
                  <a:solidFill>
                    <a:schemeClr val="tx2"/>
                  </a:solidFill>
                </a:rPr>
                <a:t>wavefunction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   </a:t>
              </a:r>
            </a:p>
            <a:p>
              <a:endParaRPr lang="en-US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755576" y="4947564"/>
              <a:ext cx="7632848" cy="428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2200" dirty="0" smtClean="0"/>
                <a:t> Gaussian shape with parameters (Heisenberg principle):                                   </a:t>
              </a:r>
              <a:endParaRPr lang="en-US" sz="2200" dirty="0"/>
            </a:p>
          </p:txBody>
        </p:sp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64672" y="5405962"/>
              <a:ext cx="2064881" cy="417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90400" y="5394366"/>
              <a:ext cx="2016224" cy="369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ZoneTexte 46"/>
            <p:cNvSpPr txBox="1"/>
            <p:nvPr/>
          </p:nvSpPr>
          <p:spPr>
            <a:xfrm>
              <a:off x="755576" y="4485900"/>
              <a:ext cx="6336704" cy="458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fr-FR" sz="2200" dirty="0" smtClean="0"/>
                <a:t> </a:t>
              </a:r>
              <a:r>
                <a:rPr lang="fr-FR" sz="2200" u="sng" dirty="0" err="1" smtClean="0"/>
                <a:t>Assumption</a:t>
              </a:r>
              <a:r>
                <a:rPr lang="fr-FR" sz="2200" dirty="0" smtClean="0"/>
                <a:t>: QQ pair </a:t>
              </a:r>
              <a:r>
                <a:rPr lang="fr-FR" sz="2200" dirty="0" err="1" smtClean="0"/>
                <a:t>created</a:t>
              </a:r>
              <a:r>
                <a:rPr lang="fr-FR" sz="2200" dirty="0" smtClean="0"/>
                <a:t> </a:t>
              </a:r>
              <a:r>
                <a:rPr lang="fr-FR" sz="2200" dirty="0" err="1" smtClean="0"/>
                <a:t>at</a:t>
              </a:r>
              <a:r>
                <a:rPr lang="fr-FR" sz="2200" dirty="0" smtClean="0"/>
                <a:t> </a:t>
              </a:r>
              <a:r>
                <a:rPr lang="fr-FR" sz="2400" dirty="0" smtClean="0">
                  <a:solidFill>
                    <a:srgbClr val="FF0000"/>
                  </a:solidFill>
                </a:rPr>
                <a:t>t</a:t>
              </a:r>
              <a:r>
                <a:rPr lang="fr-FR" dirty="0" smtClean="0">
                  <a:solidFill>
                    <a:srgbClr val="FF0000"/>
                  </a:solidFill>
                </a:rPr>
                <a:t>0</a:t>
              </a:r>
              <a:r>
                <a:rPr lang="fr-FR" dirty="0" smtClean="0"/>
                <a:t> </a:t>
              </a:r>
              <a:r>
                <a:rPr lang="fr-FR" sz="2200" dirty="0" smtClean="0"/>
                <a:t>in the QGP </a:t>
              </a:r>
              <a:r>
                <a:rPr lang="fr-FR" sz="2200" dirty="0" err="1" smtClean="0"/>
                <a:t>core</a:t>
              </a:r>
              <a:endParaRPr lang="fr-FR" sz="2200" dirty="0"/>
            </a:p>
          </p:txBody>
        </p:sp>
        <p:cxnSp>
          <p:nvCxnSpPr>
            <p:cNvPr id="48" name="Connecteur droit 47"/>
            <p:cNvCxnSpPr/>
            <p:nvPr/>
          </p:nvCxnSpPr>
          <p:spPr>
            <a:xfrm>
              <a:off x="3468368" y="4039875"/>
              <a:ext cx="1440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Connecteur droit 53"/>
          <p:cNvCxnSpPr/>
          <p:nvPr/>
        </p:nvCxnSpPr>
        <p:spPr>
          <a:xfrm>
            <a:off x="1070904" y="1641005"/>
            <a:ext cx="0" cy="1800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1070904" y="3355549"/>
            <a:ext cx="2808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1259632" y="335002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medium </a:t>
            </a:r>
            <a:r>
              <a:rPr lang="fr-FR" dirty="0" err="1" smtClean="0">
                <a:solidFill>
                  <a:srgbClr val="C00000"/>
                </a:solidFill>
              </a:rPr>
              <a:t>at</a:t>
            </a:r>
            <a:r>
              <a:rPr lang="fr-FR" dirty="0" smtClean="0">
                <a:solidFill>
                  <a:srgbClr val="C00000"/>
                </a:solidFill>
              </a:rPr>
              <a:t> thermal </a:t>
            </a:r>
            <a:r>
              <a:rPr lang="fr-FR" dirty="0" err="1" smtClean="0">
                <a:solidFill>
                  <a:srgbClr val="C00000"/>
                </a:solidFill>
              </a:rPr>
              <a:t>equilibrium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876064" y="3335789"/>
            <a:ext cx="5040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t</a:t>
            </a:r>
            <a:r>
              <a:rPr lang="fr-FR" dirty="0" smtClean="0">
                <a:solidFill>
                  <a:srgbClr val="FF0000"/>
                </a:solidFill>
              </a:rPr>
              <a:t>0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Schrödinger-Langevin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direct thermalisation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25" name="Groupe 24"/>
          <p:cNvGrpSpPr/>
          <p:nvPr/>
        </p:nvGrpSpPr>
        <p:grpSpPr>
          <a:xfrm>
            <a:off x="169632" y="2285873"/>
            <a:ext cx="4723724" cy="2952328"/>
            <a:chOff x="251520" y="1916832"/>
            <a:chExt cx="4723724" cy="2952328"/>
          </a:xfrm>
        </p:grpSpPr>
        <p:pic>
          <p:nvPicPr>
            <p:cNvPr id="152" name="Picture 2" descr="C:\Users\rorolastronome\Desktop\PhD\gnuplot\Charm_Plots\C_SNormedWeight_tDepT_LHC_UPot_NL2000NT150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916832"/>
              <a:ext cx="4723724" cy="29523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</p:pic>
        <p:sp>
          <p:nvSpPr>
            <p:cNvPr id="163" name="ZoneTexte 162"/>
            <p:cNvSpPr txBox="1"/>
            <p:nvPr/>
          </p:nvSpPr>
          <p:spPr>
            <a:xfrm>
              <a:off x="1317992" y="1935122"/>
              <a:ext cx="237626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V=U at LHC</a:t>
              </a:r>
              <a:endParaRPr lang="en-US" sz="2000" b="1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292080" y="2160152"/>
            <a:ext cx="3528392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err="1" smtClean="0">
                <a:solidFill>
                  <a:srgbClr val="002060"/>
                </a:solidFill>
              </a:rPr>
              <a:t>Already</a:t>
            </a:r>
            <a:r>
              <a:rPr lang="fr-FR" sz="2200" i="1" dirty="0" smtClean="0">
                <a:solidFill>
                  <a:srgbClr val="002060"/>
                </a:solidFill>
              </a:rPr>
              <a:t> an </a:t>
            </a:r>
            <a:r>
              <a:rPr lang="fr-FR" sz="2200" i="1" dirty="0" err="1" smtClean="0">
                <a:solidFill>
                  <a:srgbClr val="002060"/>
                </a:solidFill>
              </a:rPr>
              <a:t>actual</a:t>
            </a:r>
            <a:r>
              <a:rPr lang="fr-FR" sz="2200" i="1" dirty="0" smtClean="0">
                <a:solidFill>
                  <a:srgbClr val="002060"/>
                </a:solidFill>
              </a:rPr>
              <a:t> </a:t>
            </a:r>
            <a:r>
              <a:rPr lang="fr-FR" sz="2200" i="1" dirty="0" err="1" smtClean="0">
                <a:solidFill>
                  <a:srgbClr val="002060"/>
                </a:solidFill>
              </a:rPr>
              <a:t>evolution</a:t>
            </a:r>
            <a:r>
              <a:rPr lang="fr-FR" sz="2200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fr-FR" sz="2200" i="1" dirty="0" smtClean="0">
                <a:solidFill>
                  <a:srgbClr val="002060"/>
                </a:solidFill>
              </a:rPr>
              <a:t>=&gt; the scenario </a:t>
            </a:r>
            <a:r>
              <a:rPr lang="fr-FR" sz="2200" i="1" dirty="0" err="1" smtClean="0">
                <a:solidFill>
                  <a:srgbClr val="002060"/>
                </a:solidFill>
              </a:rPr>
              <a:t>can</a:t>
            </a:r>
            <a:r>
              <a:rPr lang="fr-FR" sz="2200" i="1" dirty="0" smtClean="0">
                <a:solidFill>
                  <a:srgbClr val="002060"/>
                </a:solidFill>
              </a:rPr>
              <a:t> not </a:t>
            </a:r>
            <a:r>
              <a:rPr lang="fr-FR" sz="2200" i="1" dirty="0" err="1" smtClean="0">
                <a:solidFill>
                  <a:srgbClr val="002060"/>
                </a:solidFill>
              </a:rPr>
              <a:t>be</a:t>
            </a:r>
            <a:r>
              <a:rPr lang="fr-FR" sz="2200" i="1" dirty="0" smtClean="0">
                <a:solidFill>
                  <a:srgbClr val="002060"/>
                </a:solidFill>
              </a:rPr>
              <a:t> </a:t>
            </a:r>
            <a:r>
              <a:rPr lang="fr-FR" sz="2200" i="1" dirty="0" err="1" smtClean="0">
                <a:solidFill>
                  <a:srgbClr val="002060"/>
                </a:solidFill>
              </a:rPr>
              <a:t>reduced</a:t>
            </a:r>
            <a:r>
              <a:rPr lang="fr-FR" sz="2200" i="1" dirty="0" smtClean="0">
                <a:solidFill>
                  <a:srgbClr val="002060"/>
                </a:solidFill>
              </a:rPr>
              <a:t> to </a:t>
            </a:r>
            <a:r>
              <a:rPr lang="fr-FR" sz="2200" i="1" dirty="0" err="1" smtClean="0">
                <a:solidFill>
                  <a:srgbClr val="002060"/>
                </a:solidFill>
              </a:rPr>
              <a:t>its</a:t>
            </a:r>
            <a:r>
              <a:rPr lang="fr-FR" sz="2200" i="1" dirty="0" smtClean="0">
                <a:solidFill>
                  <a:srgbClr val="002060"/>
                </a:solidFill>
              </a:rPr>
              <a:t> </a:t>
            </a:r>
            <a:r>
              <a:rPr lang="fr-FR" sz="2200" i="1" dirty="0" err="1" smtClean="0">
                <a:solidFill>
                  <a:srgbClr val="002060"/>
                </a:solidFill>
              </a:rPr>
              <a:t>very</a:t>
            </a:r>
            <a:r>
              <a:rPr lang="fr-FR" sz="2200" i="1" dirty="0" smtClean="0">
                <a:solidFill>
                  <a:srgbClr val="002060"/>
                </a:solidFill>
              </a:rPr>
              <a:t> </a:t>
            </a:r>
            <a:r>
              <a:rPr lang="fr-FR" sz="2200" i="1" dirty="0" err="1" smtClean="0">
                <a:solidFill>
                  <a:srgbClr val="002060"/>
                </a:solidFill>
              </a:rPr>
              <a:t>beginning</a:t>
            </a:r>
            <a:endParaRPr lang="fr-FR" sz="2200" i="1" dirty="0">
              <a:solidFill>
                <a:srgbClr val="00206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10864" y="1041410"/>
            <a:ext cx="8397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FR" sz="2200" dirty="0" smtClean="0"/>
              <a:t>Evolution: radial non </a:t>
            </a:r>
            <a:r>
              <a:rPr lang="fr-FR" sz="2200" dirty="0" err="1" smtClean="0"/>
              <a:t>relativistic</a:t>
            </a:r>
            <a:r>
              <a:rPr lang="fr-FR" sz="2200" dirty="0" smtClean="0"/>
              <a:t> Schrödinger </a:t>
            </a:r>
            <a:r>
              <a:rPr lang="fr-FR" sz="2200" dirty="0" err="1" smtClean="0"/>
              <a:t>equation</a:t>
            </a:r>
            <a:endParaRPr lang="fr-FR" sz="2200" dirty="0" smtClean="0"/>
          </a:p>
          <a:p>
            <a:endParaRPr lang="fr-FR" sz="4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FR" sz="2200" dirty="0" err="1" smtClean="0"/>
              <a:t>Weight</a:t>
            </a:r>
            <a:r>
              <a:rPr lang="fr-FR" sz="2200" dirty="0" smtClean="0"/>
              <a:t>(t) = </a:t>
            </a:r>
            <a:r>
              <a:rPr lang="el-GR" sz="2400" dirty="0" smtClean="0"/>
              <a:t>Ψ</a:t>
            </a:r>
            <a:r>
              <a:rPr lang="fr-FR" sz="1400" dirty="0" smtClean="0"/>
              <a:t>QQ</a:t>
            </a:r>
            <a:r>
              <a:rPr lang="fr-FR" sz="2000" dirty="0" smtClean="0"/>
              <a:t> </a:t>
            </a:r>
            <a:r>
              <a:rPr lang="fr-FR" sz="2200" dirty="0" smtClean="0"/>
              <a:t>(t) projection onto </a:t>
            </a:r>
            <a:r>
              <a:rPr lang="fr-FR" sz="2200" dirty="0" err="1" smtClean="0"/>
              <a:t>quarkonia</a:t>
            </a:r>
            <a:r>
              <a:rPr lang="fr-FR" sz="2200" dirty="0" smtClean="0"/>
              <a:t> T=0 </a:t>
            </a:r>
            <a:r>
              <a:rPr lang="fr-FR" sz="2200" dirty="0" err="1" smtClean="0"/>
              <a:t>eigenstates</a:t>
            </a:r>
            <a:endParaRPr lang="fr-FR" sz="2200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2754384" y="1632568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4184664" y="3492593"/>
            <a:ext cx="4824536" cy="3015335"/>
            <a:chOff x="4139952" y="3429000"/>
            <a:chExt cx="4824536" cy="3015335"/>
          </a:xfrm>
        </p:grpSpPr>
        <p:pic>
          <p:nvPicPr>
            <p:cNvPr id="19" name="Picture 4" descr="C:\Users\rorolastronome\Desktop\PhD\gnuplot\Charm_Plots\C_SNormedWeight_tDepT_LHC_WeakPot_NL2000NT150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952" y="3429000"/>
              <a:ext cx="4824536" cy="301533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65" name="ZoneTexte 164"/>
            <p:cNvSpPr txBox="1"/>
            <p:nvPr/>
          </p:nvSpPr>
          <p:spPr>
            <a:xfrm>
              <a:off x="5242680" y="3447290"/>
              <a:ext cx="235365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F&lt;V&lt;U at LHC</a:t>
              </a:r>
              <a:endParaRPr lang="en-US" sz="2000" b="1" dirty="0"/>
            </a:p>
          </p:txBody>
        </p:sp>
      </p:grpSp>
      <p:cxnSp>
        <p:nvCxnSpPr>
          <p:cNvPr id="27" name="Connecteur droit 26"/>
          <p:cNvCxnSpPr/>
          <p:nvPr/>
        </p:nvCxnSpPr>
        <p:spPr>
          <a:xfrm flipV="1">
            <a:off x="1619672" y="3717032"/>
            <a:ext cx="0" cy="10801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2727088" y="3705656"/>
            <a:ext cx="0" cy="10801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633320" y="3861048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706752" y="34972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T</a:t>
            </a:r>
            <a:r>
              <a:rPr lang="fr-FR" dirty="0" smtClean="0">
                <a:latin typeface="Arial"/>
                <a:cs typeface="Arial"/>
              </a:rPr>
              <a:t>  ̴  </a:t>
            </a:r>
            <a:r>
              <a:rPr lang="fr-FR" dirty="0" smtClean="0">
                <a:cs typeface="Arial"/>
              </a:rPr>
              <a:t>T</a:t>
            </a:r>
            <a:r>
              <a:rPr lang="fr-FR" sz="1600" dirty="0" smtClean="0">
                <a:cs typeface="Arial"/>
              </a:rPr>
              <a:t>c</a:t>
            </a:r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5994744" y="5507352"/>
            <a:ext cx="891392" cy="57606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7" y="4725144"/>
            <a:ext cx="2376263" cy="2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Connecteur droit avec flèche 37"/>
          <p:cNvCxnSpPr>
            <a:endCxn id="26" idx="0"/>
          </p:cNvCxnSpPr>
          <p:nvPr/>
        </p:nvCxnSpPr>
        <p:spPr>
          <a:xfrm flipH="1">
            <a:off x="6440440" y="5013176"/>
            <a:ext cx="3768" cy="49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Pure quantum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Schrödinger-Langevin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rme libre 41"/>
          <p:cNvSpPr/>
          <p:nvPr/>
        </p:nvSpPr>
        <p:spPr>
          <a:xfrm>
            <a:off x="2606722" y="2436125"/>
            <a:ext cx="3070747" cy="2033517"/>
          </a:xfrm>
          <a:custGeom>
            <a:avLst/>
            <a:gdLst>
              <a:gd name="connsiteX0" fmla="*/ 0 w 3070747"/>
              <a:gd name="connsiteY0" fmla="*/ 2033517 h 2033517"/>
              <a:gd name="connsiteX1" fmla="*/ 641445 w 3070747"/>
              <a:gd name="connsiteY1" fmla="*/ 1978926 h 2033517"/>
              <a:gd name="connsiteX2" fmla="*/ 1583141 w 3070747"/>
              <a:gd name="connsiteY2" fmla="*/ 1787857 h 2033517"/>
              <a:gd name="connsiteX3" fmla="*/ 2169994 w 3070747"/>
              <a:gd name="connsiteY3" fmla="*/ 1201003 h 2033517"/>
              <a:gd name="connsiteX4" fmla="*/ 3070747 w 3070747"/>
              <a:gd name="connsiteY4" fmla="*/ 0 h 2033517"/>
              <a:gd name="connsiteX5" fmla="*/ 3070747 w 3070747"/>
              <a:gd name="connsiteY5" fmla="*/ 0 h 203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0747" h="2033517">
                <a:moveTo>
                  <a:pt x="0" y="2033517"/>
                </a:moveTo>
                <a:cubicBezTo>
                  <a:pt x="188794" y="2026693"/>
                  <a:pt x="377588" y="2019869"/>
                  <a:pt x="641445" y="1978926"/>
                </a:cubicBezTo>
                <a:cubicBezTo>
                  <a:pt x="905302" y="1937983"/>
                  <a:pt x="1328383" y="1917511"/>
                  <a:pt x="1583141" y="1787857"/>
                </a:cubicBezTo>
                <a:cubicBezTo>
                  <a:pt x="1837899" y="1658203"/>
                  <a:pt x="1922060" y="1498979"/>
                  <a:pt x="2169994" y="1201003"/>
                </a:cubicBezTo>
                <a:cubicBezTo>
                  <a:pt x="2417928" y="903027"/>
                  <a:pt x="3070747" y="0"/>
                  <a:pt x="3070747" y="0"/>
                </a:cubicBezTo>
                <a:lnTo>
                  <a:pt x="3070747" y="0"/>
                </a:ln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orme libre 42"/>
          <p:cNvSpPr/>
          <p:nvPr/>
        </p:nvSpPr>
        <p:spPr>
          <a:xfrm>
            <a:off x="2565779" y="3239877"/>
            <a:ext cx="2838734" cy="1241947"/>
          </a:xfrm>
          <a:custGeom>
            <a:avLst/>
            <a:gdLst>
              <a:gd name="connsiteX0" fmla="*/ 0 w 2838734"/>
              <a:gd name="connsiteY0" fmla="*/ 1241947 h 1241947"/>
              <a:gd name="connsiteX1" fmla="*/ 1405720 w 2838734"/>
              <a:gd name="connsiteY1" fmla="*/ 1214651 h 1241947"/>
              <a:gd name="connsiteX2" fmla="*/ 1924334 w 2838734"/>
              <a:gd name="connsiteY2" fmla="*/ 955344 h 1241947"/>
              <a:gd name="connsiteX3" fmla="*/ 2838734 w 2838734"/>
              <a:gd name="connsiteY3" fmla="*/ 0 h 1241947"/>
              <a:gd name="connsiteX4" fmla="*/ 2838734 w 2838734"/>
              <a:gd name="connsiteY4" fmla="*/ 0 h 1241947"/>
              <a:gd name="connsiteX5" fmla="*/ 2838734 w 2838734"/>
              <a:gd name="connsiteY5" fmla="*/ 0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8734" h="1241947">
                <a:moveTo>
                  <a:pt x="0" y="1241947"/>
                </a:moveTo>
                <a:lnTo>
                  <a:pt x="1405720" y="1214651"/>
                </a:lnTo>
                <a:cubicBezTo>
                  <a:pt x="1726442" y="1166884"/>
                  <a:pt x="1685498" y="1157786"/>
                  <a:pt x="1924334" y="955344"/>
                </a:cubicBezTo>
                <a:cubicBezTo>
                  <a:pt x="2163170" y="752902"/>
                  <a:pt x="2838734" y="0"/>
                  <a:pt x="2838734" y="0"/>
                </a:cubicBezTo>
                <a:lnTo>
                  <a:pt x="2838734" y="0"/>
                </a:lnTo>
                <a:lnTo>
                  <a:pt x="2838734" y="0"/>
                </a:ln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251520" y="5241974"/>
            <a:ext cx="86409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The results are quite relevant for such a simple scenario !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Feed downs from exited states to lower states, etc… may slightly change these values.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Similarly to the data, the results exhibit less J/</a:t>
            </a:r>
            <a:r>
              <a:rPr lang="el-GR" dirty="0" smtClean="0"/>
              <a:t>ψ</a:t>
            </a:r>
            <a:r>
              <a:rPr lang="fr-FR" dirty="0" smtClean="0"/>
              <a:t> suppression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 err="1" smtClean="0">
                <a:latin typeface="Times New Roman"/>
                <a:cs typeface="Times New Roman"/>
              </a:rPr>
              <a:t>at</a:t>
            </a:r>
            <a:r>
              <a:rPr lang="fr-FR" dirty="0" smtClean="0">
                <a:latin typeface="Times New Roman"/>
                <a:cs typeface="Times New Roman"/>
              </a:rPr>
              <a:t> RHIC </a:t>
            </a:r>
            <a:r>
              <a:rPr lang="fr-FR" dirty="0" err="1" smtClean="0">
                <a:latin typeface="Times New Roman"/>
                <a:cs typeface="Times New Roman"/>
              </a:rPr>
              <a:t>than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 err="1" smtClean="0">
                <a:latin typeface="Times New Roman"/>
                <a:cs typeface="Times New Roman"/>
              </a:rPr>
              <a:t>at</a:t>
            </a:r>
            <a:r>
              <a:rPr lang="fr-FR" dirty="0" smtClean="0">
                <a:latin typeface="Times New Roman"/>
                <a:cs typeface="Times New Roman"/>
              </a:rPr>
              <a:t> LHC.</a:t>
            </a:r>
            <a:endParaRPr lang="en-US" dirty="0"/>
          </a:p>
        </p:txBody>
      </p:sp>
      <p:sp>
        <p:nvSpPr>
          <p:cNvPr id="45" name="ZoneTexte 44"/>
          <p:cNvSpPr txBox="1"/>
          <p:nvPr/>
        </p:nvSpPr>
        <p:spPr>
          <a:xfrm>
            <a:off x="1347632" y="102979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Total suppression data and </a:t>
            </a:r>
            <a:r>
              <a:rPr lang="fr-FR" u="sng" dirty="0" err="1" smtClean="0"/>
              <a:t>results</a:t>
            </a:r>
            <a:r>
              <a:rPr lang="fr-FR" u="sng" dirty="0" smtClean="0"/>
              <a:t> </a:t>
            </a:r>
            <a:r>
              <a:rPr lang="fr-FR" u="sng" dirty="0" err="1" smtClean="0"/>
              <a:t>at</a:t>
            </a:r>
            <a:r>
              <a:rPr lang="fr-FR" u="sng" dirty="0" smtClean="0"/>
              <a:t> the end of the </a:t>
            </a:r>
            <a:r>
              <a:rPr lang="fr-FR" u="sng" dirty="0" err="1" smtClean="0"/>
              <a:t>evolution</a:t>
            </a:r>
            <a:endParaRPr lang="fr-FR" u="sng" dirty="0"/>
          </a:p>
        </p:txBody>
      </p:sp>
      <p:pic>
        <p:nvPicPr>
          <p:cNvPr id="1026" name="Picture 2" descr="C:\Users\rorolastronome\Desktop\PhD\Before and admistrative\Comité de suivi de thèse\LHCquantumCentralCol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5787248" cy="3600400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3591184" y="1498432"/>
            <a:ext cx="747376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LHC</a:t>
            </a:r>
            <a:endParaRPr lang="en-US" b="1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0" y="404664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Without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direct 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thermalisation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24328" y="2636912"/>
            <a:ext cx="1368152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CMS data: High </a:t>
            </a:r>
            <a:r>
              <a:rPr lang="fr-FR" dirty="0" err="1" smtClean="0"/>
              <a:t>pT</a:t>
            </a:r>
            <a:r>
              <a:rPr lang="fr-FR" dirty="0" smtClean="0"/>
              <a:t> and </a:t>
            </a:r>
            <a:r>
              <a:rPr lang="fr-FR" dirty="0" err="1" smtClean="0"/>
              <a:t>most</a:t>
            </a:r>
            <a:r>
              <a:rPr lang="fr-FR" dirty="0" smtClean="0"/>
              <a:t> central data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289504" y="6593584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CMS Collaboration JHEP 05 (2012) 063 ; CMS-PAS-HIN-12-007 ; Phys. </a:t>
            </a:r>
            <a:r>
              <a:rPr lang="fr-FR" sz="1100" dirty="0" err="1" smtClean="0"/>
              <a:t>Rev</a:t>
            </a:r>
            <a:r>
              <a:rPr lang="fr-FR" sz="1100" dirty="0" smtClean="0"/>
              <a:t>. </a:t>
            </a:r>
            <a:r>
              <a:rPr lang="fr-FR" sz="1100" dirty="0" err="1" smtClean="0"/>
              <a:t>Lett</a:t>
            </a:r>
            <a:r>
              <a:rPr lang="fr-FR" sz="1100" dirty="0" smtClean="0"/>
              <a:t>. 109 (2012) 222301 </a:t>
            </a:r>
            <a:endParaRPr lang="fr-FR" sz="1100" dirty="0"/>
          </a:p>
        </p:txBody>
      </p:sp>
      <p:sp>
        <p:nvSpPr>
          <p:cNvPr id="22" name="ZoneTexte 21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Pure quantum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Schrödinger-Langevin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Thermalisation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95536" y="3545720"/>
            <a:ext cx="8424936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Thermalise</a:t>
            </a:r>
            <a:r>
              <a:rPr lang="en-US" sz="2000" dirty="0" smtClean="0"/>
              <a:t> our </a:t>
            </a:r>
            <a:r>
              <a:rPr lang="en-US" sz="2000" dirty="0" err="1" smtClean="0"/>
              <a:t>wavefunction</a:t>
            </a:r>
            <a:r>
              <a:rPr lang="en-US" sz="2000" dirty="0" smtClean="0"/>
              <a:t> ? =&gt; </a:t>
            </a:r>
            <a:r>
              <a:rPr lang="en-US" sz="2000" u="sng" dirty="0" smtClean="0"/>
              <a:t>Quantum friction/stochastic effects have been a long standing problem</a:t>
            </a:r>
            <a:r>
              <a:rPr lang="en-US" sz="2000" dirty="0" smtClean="0"/>
              <a:t> because of their irreversible nature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1547664" y="1403770"/>
            <a:ext cx="6048672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Experiments =&gt; </a:t>
            </a:r>
            <a:r>
              <a:rPr lang="en-US" sz="2000" u="sng" dirty="0" err="1" smtClean="0"/>
              <a:t>quarkonia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thermalise</a:t>
            </a:r>
            <a:r>
              <a:rPr lang="en-US" sz="2000" u="sng" dirty="0" smtClean="0"/>
              <a:t> partially</a:t>
            </a:r>
            <a:endParaRPr lang="fr-FR" sz="2000" dirty="0"/>
          </a:p>
        </p:txBody>
      </p:sp>
      <p:sp>
        <p:nvSpPr>
          <p:cNvPr id="27" name="Flèche droite 26"/>
          <p:cNvSpPr/>
          <p:nvPr/>
        </p:nvSpPr>
        <p:spPr>
          <a:xfrm rot="5400000">
            <a:off x="4463988" y="204226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èche droite 32"/>
          <p:cNvSpPr/>
          <p:nvPr/>
        </p:nvSpPr>
        <p:spPr>
          <a:xfrm rot="5400000">
            <a:off x="4463988" y="312150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ZoneTexte 33"/>
          <p:cNvSpPr txBox="1"/>
          <p:nvPr/>
        </p:nvSpPr>
        <p:spPr>
          <a:xfrm>
            <a:off x="755576" y="2466474"/>
            <a:ext cx="7848872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</a:t>
            </a:r>
            <a:r>
              <a:rPr lang="en-US" sz="1400" dirty="0" smtClean="0"/>
              <a:t>QQ</a:t>
            </a:r>
            <a:r>
              <a:rPr lang="en-US" sz="2000" dirty="0" smtClean="0"/>
              <a:t> &gt;&gt; T =&gt; </a:t>
            </a:r>
            <a:r>
              <a:rPr lang="en-US" sz="2000" u="sng" dirty="0" err="1" smtClean="0"/>
              <a:t>quarkonia</a:t>
            </a:r>
            <a:r>
              <a:rPr lang="en-US" sz="2000" u="sng" dirty="0" smtClean="0"/>
              <a:t> are Brownian particles</a:t>
            </a:r>
            <a:endParaRPr lang="fr-FR" sz="2000" u="sng" dirty="0"/>
          </a:p>
        </p:txBody>
      </p:sp>
      <p:sp>
        <p:nvSpPr>
          <p:cNvPr id="35" name="Flèche droite 34"/>
          <p:cNvSpPr/>
          <p:nvPr/>
        </p:nvSpPr>
        <p:spPr>
          <a:xfrm rot="5400000">
            <a:off x="4463988" y="451870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/>
          <p:cNvSpPr txBox="1"/>
          <p:nvPr/>
        </p:nvSpPr>
        <p:spPr>
          <a:xfrm>
            <a:off x="179512" y="4986754"/>
            <a:ext cx="8784976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Open quantum system </a:t>
            </a:r>
            <a:r>
              <a:rPr lang="fr-FR" sz="2000" b="1" dirty="0" err="1" smtClean="0"/>
              <a:t>described</a:t>
            </a:r>
            <a:r>
              <a:rPr lang="fr-FR" sz="2000" b="1" dirty="0" smtClean="0"/>
              <a:t> by a mixed state </a:t>
            </a:r>
          </a:p>
          <a:p>
            <a:pPr algn="ctr"/>
            <a:r>
              <a:rPr lang="fr-FR" sz="2000" dirty="0" smtClean="0"/>
              <a:t>(= not </a:t>
            </a: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 smtClean="0"/>
              <a:t>statistics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measurement</a:t>
            </a:r>
            <a:r>
              <a:rPr lang="fr-FR" sz="2000" dirty="0" smtClean="0"/>
              <a:t> (pure state) but </a:t>
            </a:r>
            <a:r>
              <a:rPr lang="fr-FR" sz="2000" dirty="0" err="1" smtClean="0"/>
              <a:t>also</a:t>
            </a:r>
            <a:r>
              <a:rPr lang="fr-FR" sz="2000" dirty="0" smtClean="0"/>
              <a:t> on the state </a:t>
            </a:r>
            <a:r>
              <a:rPr lang="fr-FR" sz="2000" dirty="0" err="1" smtClean="0"/>
              <a:t>itself</a:t>
            </a:r>
            <a:r>
              <a:rPr lang="fr-FR" sz="2000" dirty="0" smtClean="0"/>
              <a:t>)  </a:t>
            </a:r>
            <a:endParaRPr lang="fr-FR" sz="2000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686144" y="2592200"/>
            <a:ext cx="72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Schrödinger-Langevin</a:t>
            </a:r>
            <a:endParaRPr lang="fr-FR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0" y="6435508"/>
            <a:ext cx="1230136" cy="405164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Open quantum system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11560" y="970848"/>
            <a:ext cx="792088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The common open quantum approach</a:t>
            </a:r>
          </a:p>
          <a:p>
            <a:pPr algn="ctr"/>
            <a:endParaRPr lang="en-US" sz="500" dirty="0" smtClean="0"/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/>
              <a:t> density matrix and {</a:t>
            </a:r>
            <a:r>
              <a:rPr lang="en-US" sz="2000" dirty="0" err="1" smtClean="0"/>
              <a:t>quarkonia</a:t>
            </a:r>
            <a:r>
              <a:rPr lang="en-US" sz="2000" dirty="0" smtClean="0"/>
              <a:t> + bath} =&gt; bath integrated out</a:t>
            </a:r>
          </a:p>
          <a:p>
            <a:pPr algn="ctr">
              <a:buFont typeface="Symbol"/>
              <a:buChar char="Þ"/>
            </a:pPr>
            <a:r>
              <a:rPr lang="en-US" sz="2000" dirty="0" smtClean="0"/>
              <a:t> non unitary evolution + </a:t>
            </a:r>
            <a:r>
              <a:rPr lang="en-US" sz="2000" dirty="0" err="1" smtClean="0"/>
              <a:t>decoherence</a:t>
            </a:r>
            <a:r>
              <a:rPr lang="en-US" sz="2000" dirty="0" smtClean="0"/>
              <a:t> effects</a:t>
            </a:r>
          </a:p>
          <a:p>
            <a:pPr algn="ctr"/>
            <a:endParaRPr lang="en-US" sz="2000" dirty="0" smtClean="0"/>
          </a:p>
          <a:p>
            <a:pPr algn="ctr"/>
            <a:endParaRPr lang="en-US" sz="400" dirty="0" smtClean="0"/>
          </a:p>
          <a:p>
            <a:pPr algn="ctr"/>
            <a:endParaRPr lang="en-US" sz="2000" dirty="0" smtClean="0"/>
          </a:p>
          <a:p>
            <a:pPr algn="ctr"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But </a:t>
            </a:r>
            <a:r>
              <a:rPr lang="en-US" sz="2000" dirty="0" smtClean="0">
                <a:solidFill>
                  <a:srgbClr val="C00000"/>
                </a:solidFill>
              </a:rPr>
              <a:t>defining the bath is complicated and the calculation entangled…</a:t>
            </a:r>
          </a:p>
          <a:p>
            <a:pPr algn="ctr"/>
            <a:endParaRPr lang="en-US" dirty="0" smtClean="0"/>
          </a:p>
        </p:txBody>
      </p:sp>
      <p:sp>
        <p:nvSpPr>
          <p:cNvPr id="26" name="ZoneTexte 25"/>
          <p:cNvSpPr txBox="1"/>
          <p:nvPr/>
        </p:nvSpPr>
        <p:spPr>
          <a:xfrm>
            <a:off x="539552" y="3268141"/>
            <a:ext cx="806489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Langevin</a:t>
            </a:r>
            <a:r>
              <a:rPr lang="en-US" sz="2400" dirty="0" smtClean="0">
                <a:solidFill>
                  <a:srgbClr val="7030A0"/>
                </a:solidFill>
              </a:rPr>
              <a:t>-like approaches</a:t>
            </a:r>
          </a:p>
          <a:p>
            <a:pPr algn="ctr"/>
            <a:endParaRPr lang="en-US" sz="500" b="1" dirty="0" smtClean="0">
              <a:solidFill>
                <a:srgbClr val="01F52A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/>
              <a:t>  Unravel the common open quantum approach</a:t>
            </a:r>
          </a:p>
          <a:p>
            <a:pPr algn="ctr">
              <a:buFont typeface="Wingdings" pitchFamily="2" charset="2"/>
              <a:buChar char="Ø"/>
            </a:pPr>
            <a:endParaRPr lang="en-US" sz="2400" dirty="0" smtClean="0"/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/>
              <a:t> Knowledge of </a:t>
            </a:r>
            <a:r>
              <a:rPr lang="en-US" sz="2000" u="sng" dirty="0" smtClean="0"/>
              <a:t>Drag coefficient A(T) -&gt; need for an effective approach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073096" y="32658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1F52A"/>
                </a:solidFill>
              </a:rPr>
              <a:t>✓</a:t>
            </a:r>
            <a:endParaRPr lang="en-US" sz="2800" dirty="0"/>
          </a:p>
        </p:txBody>
      </p:sp>
      <p:sp>
        <p:nvSpPr>
          <p:cNvPr id="31" name="Multiplier 30"/>
          <p:cNvSpPr/>
          <p:nvPr/>
        </p:nvSpPr>
        <p:spPr>
          <a:xfrm>
            <a:off x="8172400" y="1052736"/>
            <a:ext cx="360040" cy="36004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9552" y="980728"/>
            <a:ext cx="8064896" cy="2160240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3320" y="3284984"/>
            <a:ext cx="8064896" cy="3024336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ZoneTexte 37"/>
          <p:cNvSpPr txBox="1"/>
          <p:nvPr/>
        </p:nvSpPr>
        <p:spPr>
          <a:xfrm>
            <a:off x="656272" y="4872929"/>
            <a:ext cx="2835608" cy="6771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FF0000"/>
                </a:solidFill>
              </a:rPr>
              <a:t>Semi-</a:t>
            </a:r>
            <a:r>
              <a:rPr lang="fr-FR" sz="2000" u="sng" dirty="0" err="1" smtClean="0">
                <a:solidFill>
                  <a:srgbClr val="FF0000"/>
                </a:solidFill>
              </a:rPr>
              <a:t>classical</a:t>
            </a:r>
            <a:endParaRPr lang="fr-FR" sz="2000" u="sng" dirty="0" smtClean="0">
              <a:solidFill>
                <a:srgbClr val="FF0000"/>
              </a:solidFill>
            </a:endParaRP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à la Young and </a:t>
            </a:r>
            <a:r>
              <a:rPr lang="fr-FR" dirty="0" err="1" smtClean="0">
                <a:solidFill>
                  <a:schemeClr val="tx2"/>
                </a:solidFill>
              </a:rPr>
              <a:t>Shuryak</a:t>
            </a:r>
            <a:r>
              <a:rPr lang="fr-FR" dirty="0" smtClean="0">
                <a:solidFill>
                  <a:schemeClr val="tx2"/>
                </a:solidFill>
              </a:rPr>
              <a:t>****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622248" y="4869160"/>
            <a:ext cx="306528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FF0000"/>
                </a:solidFill>
              </a:rPr>
              <a:t>Schrödinger-Langevin </a:t>
            </a:r>
            <a:r>
              <a:rPr lang="fr-FR" sz="2000" u="sng" dirty="0" err="1" smtClean="0">
                <a:solidFill>
                  <a:srgbClr val="FF0000"/>
                </a:solidFill>
              </a:rPr>
              <a:t>equation</a:t>
            </a:r>
            <a:endParaRPr lang="fr-FR" sz="2000" dirty="0" smtClean="0"/>
          </a:p>
        </p:txBody>
      </p:sp>
      <p:sp>
        <p:nvSpPr>
          <p:cNvPr id="40" name="ZoneTexte 39"/>
          <p:cNvSpPr txBox="1"/>
          <p:nvPr/>
        </p:nvSpPr>
        <p:spPr>
          <a:xfrm>
            <a:off x="6804248" y="4869161"/>
            <a:ext cx="1741840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 smtClean="0">
                <a:solidFill>
                  <a:srgbClr val="FF0000"/>
                </a:solidFill>
              </a:rPr>
              <a:t>Others</a:t>
            </a:r>
            <a:endParaRPr lang="fr-FR" sz="2000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/>
              <a:t>Failed at low/medium temperatures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Accolade ouvrante 40"/>
          <p:cNvSpPr/>
          <p:nvPr/>
        </p:nvSpPr>
        <p:spPr>
          <a:xfrm rot="16200000">
            <a:off x="3586245" y="2735044"/>
            <a:ext cx="216024" cy="607597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1088320" y="585374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Mixed state observables </a:t>
            </a:r>
            <a:r>
              <a:rPr lang="fr-FR" i="1" dirty="0" err="1" smtClean="0"/>
              <a:t>obtained</a:t>
            </a:r>
            <a:r>
              <a:rPr lang="fr-FR" i="1" dirty="0" smtClean="0"/>
              <a:t> </a:t>
            </a:r>
            <a:r>
              <a:rPr lang="fr-FR" i="1" dirty="0" err="1" smtClean="0"/>
              <a:t>from</a:t>
            </a:r>
            <a:r>
              <a:rPr lang="fr-FR" i="1" dirty="0" smtClean="0"/>
              <a:t> large </a:t>
            </a:r>
            <a:r>
              <a:rPr lang="fr-FR" i="1" dirty="0" err="1" smtClean="0"/>
              <a:t>statistics</a:t>
            </a:r>
            <a:endParaRPr lang="fr-FR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39552" y="20608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Akamatsu</a:t>
            </a:r>
            <a:r>
              <a:rPr lang="en-US" dirty="0" smtClean="0">
                <a:solidFill>
                  <a:schemeClr val="tx2"/>
                </a:solidFill>
              </a:rPr>
              <a:t>* -&gt; complex potential</a:t>
            </a:r>
          </a:p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Borghini</a:t>
            </a:r>
            <a:r>
              <a:rPr lang="en-US" dirty="0" smtClean="0">
                <a:solidFill>
                  <a:schemeClr val="tx2"/>
                </a:solidFill>
              </a:rPr>
              <a:t>** -&gt; a master equation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406412" y="6453336"/>
            <a:ext cx="5715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Y. </a:t>
            </a:r>
            <a:r>
              <a:rPr lang="en-US" sz="1100" dirty="0" err="1" smtClean="0"/>
              <a:t>Akamatsu</a:t>
            </a:r>
            <a:r>
              <a:rPr lang="en-US" sz="1100" dirty="0" smtClean="0"/>
              <a:t> </a:t>
            </a:r>
            <a:r>
              <a:rPr lang="fr-FR" sz="1100" dirty="0" err="1" smtClean="0"/>
              <a:t>Phys.Rev</a:t>
            </a:r>
            <a:r>
              <a:rPr lang="fr-FR" sz="1100" dirty="0" smtClean="0"/>
              <a:t>. D87 (2013) 045016 ; </a:t>
            </a:r>
            <a:r>
              <a:rPr lang="fr-FR" sz="1100" b="1" dirty="0" smtClean="0"/>
              <a:t>** </a:t>
            </a:r>
            <a:r>
              <a:rPr lang="en-US" sz="1100" dirty="0" smtClean="0"/>
              <a:t>N. </a:t>
            </a:r>
            <a:r>
              <a:rPr lang="en-US" sz="1100" dirty="0" err="1" smtClean="0"/>
              <a:t>Borghini</a:t>
            </a:r>
            <a:r>
              <a:rPr lang="en-US" sz="1100" dirty="0" smtClean="0"/>
              <a:t> et al., Eur. Phys. J. C 72 (2012) 2000 </a:t>
            </a:r>
            <a:endParaRPr lang="fr-FR" sz="11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39552" y="40367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Rothkopf</a:t>
            </a:r>
            <a:r>
              <a:rPr lang="en-US" dirty="0" smtClean="0">
                <a:solidFill>
                  <a:schemeClr val="tx2"/>
                </a:solidFill>
              </a:rPr>
              <a:t>*** -&gt; stochastic and complex potential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408684" y="6619384"/>
            <a:ext cx="7372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*** Y. </a:t>
            </a:r>
            <a:r>
              <a:rPr lang="en-US" sz="1100" dirty="0" err="1" smtClean="0"/>
              <a:t>Akamatsu</a:t>
            </a:r>
            <a:r>
              <a:rPr lang="en-US" sz="1100" dirty="0" smtClean="0"/>
              <a:t> and A. </a:t>
            </a:r>
            <a:r>
              <a:rPr lang="en-US" sz="1100" dirty="0" err="1" smtClean="0"/>
              <a:t>Rothkopf</a:t>
            </a:r>
            <a:r>
              <a:rPr lang="en-US" sz="1100" dirty="0" smtClean="0"/>
              <a:t>. Phys. Rev. D 85, 105011 (2012) ; **** C. Young and </a:t>
            </a:r>
            <a:r>
              <a:rPr lang="en-US" sz="1100" dirty="0" err="1" smtClean="0"/>
              <a:t>Shuryak</a:t>
            </a:r>
            <a:r>
              <a:rPr lang="en-US" sz="1100" dirty="0" smtClean="0"/>
              <a:t> E 2009 Phys. Rev. C 79: 034907</a:t>
            </a:r>
            <a:endParaRPr lang="fr-FR" sz="1100" dirty="0"/>
          </a:p>
        </p:txBody>
      </p:sp>
      <p:sp>
        <p:nvSpPr>
          <p:cNvPr id="34" name="ZoneTexte 33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Schrödinger-Langevin</a:t>
            </a:r>
            <a:endParaRPr lang="fr-FR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Stochastic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semi-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classical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approach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39552" y="1255986"/>
            <a:ext cx="8208912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 smtClean="0"/>
              <a:t>Ingredients</a:t>
            </a:r>
            <a:r>
              <a:rPr lang="fr-FR" sz="2000" i="1" dirty="0" smtClean="0"/>
              <a:t>:</a:t>
            </a:r>
            <a:r>
              <a:rPr lang="fr-FR" sz="2000" dirty="0" smtClean="0"/>
              <a:t> Quantum Wigner distribution + </a:t>
            </a:r>
            <a:r>
              <a:rPr lang="fr-FR" sz="2000" dirty="0" err="1" smtClean="0"/>
              <a:t>classical</a:t>
            </a:r>
            <a:r>
              <a:rPr lang="fr-FR" sz="2000" dirty="0" smtClean="0"/>
              <a:t> 1</a:t>
            </a:r>
            <a:r>
              <a:rPr lang="fr-FR" sz="1600" dirty="0" smtClean="0"/>
              <a:t>st</a:t>
            </a:r>
            <a:r>
              <a:rPr lang="fr-FR" sz="2000" dirty="0" smtClean="0"/>
              <a:t> </a:t>
            </a:r>
            <a:r>
              <a:rPr lang="fr-FR" sz="2000" dirty="0" err="1" smtClean="0"/>
              <a:t>order</a:t>
            </a:r>
            <a:r>
              <a:rPr lang="fr-FR" sz="2000" dirty="0" smtClean="0"/>
              <a:t> in ħ Wigner-</a:t>
            </a:r>
            <a:r>
              <a:rPr lang="fr-FR" sz="2000" dirty="0" err="1" smtClean="0"/>
              <a:t>Moyal</a:t>
            </a:r>
            <a:r>
              <a:rPr lang="fr-FR" sz="2000" dirty="0" smtClean="0"/>
              <a:t> </a:t>
            </a:r>
            <a:r>
              <a:rPr lang="fr-FR" sz="2000" dirty="0" err="1" smtClean="0"/>
              <a:t>equation</a:t>
            </a:r>
            <a:r>
              <a:rPr lang="fr-FR" sz="2000" dirty="0" smtClean="0"/>
              <a:t> + Fokker-Planck </a:t>
            </a:r>
            <a:r>
              <a:rPr lang="fr-FR" sz="2000" dirty="0" err="1" smtClean="0"/>
              <a:t>terms</a:t>
            </a:r>
            <a:r>
              <a:rPr lang="fr-FR" sz="2000" dirty="0" smtClean="0"/>
              <a:t> + </a:t>
            </a:r>
            <a:r>
              <a:rPr lang="fr-FR" sz="2000" dirty="0" err="1" smtClean="0"/>
              <a:t>classical</a:t>
            </a:r>
            <a:r>
              <a:rPr lang="fr-FR" sz="2000" dirty="0" smtClean="0"/>
              <a:t> Einstein </a:t>
            </a:r>
            <a:r>
              <a:rPr lang="fr-FR" sz="2000" dirty="0" err="1" smtClean="0"/>
              <a:t>law</a:t>
            </a:r>
            <a:r>
              <a:rPr lang="fr-FR" sz="2000" dirty="0" smtClean="0">
                <a:sym typeface="Wingdings" pitchFamily="2" charset="2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718" y="2132856"/>
            <a:ext cx="428245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32856"/>
            <a:ext cx="426686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3491880" y="6516633"/>
            <a:ext cx="766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J. </a:t>
            </a:r>
            <a:r>
              <a:rPr lang="en-US" sz="1400" dirty="0" err="1" smtClean="0"/>
              <a:t>Aichelin</a:t>
            </a:r>
            <a:r>
              <a:rPr lang="en-US" sz="1400" dirty="0" smtClean="0"/>
              <a:t> and P.B. </a:t>
            </a:r>
            <a:r>
              <a:rPr lang="en-US" sz="1400" dirty="0" err="1" smtClean="0"/>
              <a:t>Gossiaux’s</a:t>
            </a:r>
            <a:r>
              <a:rPr lang="en-US" sz="1400" dirty="0" smtClean="0"/>
              <a:t>, C. Young and E. </a:t>
            </a:r>
            <a:r>
              <a:rPr lang="en-US" sz="1400" dirty="0" err="1" smtClean="0"/>
              <a:t>Shuryak’s</a:t>
            </a:r>
            <a:r>
              <a:rPr lang="en-US" sz="1400" dirty="0" smtClean="0"/>
              <a:t> A(T)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9" name="Accolade fermante 28"/>
          <p:cNvSpPr/>
          <p:nvPr/>
        </p:nvSpPr>
        <p:spPr>
          <a:xfrm>
            <a:off x="3838272" y="3876814"/>
            <a:ext cx="216024" cy="36004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4044416" y="384951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0.3</a:t>
            </a:r>
            <a:endParaRPr lang="fr-FR" b="1" dirty="0"/>
          </a:p>
        </p:txBody>
      </p:sp>
      <p:sp>
        <p:nvSpPr>
          <p:cNvPr id="34" name="Accolade fermante 33"/>
          <p:cNvSpPr/>
          <p:nvPr/>
        </p:nvSpPr>
        <p:spPr>
          <a:xfrm>
            <a:off x="8212876" y="4011538"/>
            <a:ext cx="216024" cy="28803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8419020" y="3939530"/>
            <a:ext cx="69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0.25</a:t>
            </a:r>
            <a:endParaRPr lang="fr-FR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712150" y="468658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Data 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Arial"/>
                <a:cs typeface="Arial"/>
              </a:rPr>
              <a:t>̴ </a:t>
            </a:r>
            <a:r>
              <a:rPr lang="fr-FR" dirty="0" smtClean="0">
                <a:latin typeface="Arial"/>
                <a:cs typeface="Arial"/>
              </a:rPr>
              <a:t>0.6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6700708" y="468870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Data 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Arial"/>
                <a:cs typeface="Arial"/>
              </a:rPr>
              <a:t>̴ </a:t>
            </a:r>
            <a:r>
              <a:rPr lang="fr-FR" dirty="0" smtClean="0">
                <a:latin typeface="Arial"/>
                <a:cs typeface="Arial"/>
              </a:rPr>
              <a:t>0.2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323528" y="5229200"/>
            <a:ext cx="8496944" cy="9541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But</a:t>
            </a:r>
          </a:p>
          <a:p>
            <a:pPr algn="ctr"/>
            <a:r>
              <a:rPr lang="fr-FR" sz="2000" dirty="0" smtClean="0"/>
              <a:t> </a:t>
            </a:r>
            <a:r>
              <a:rPr lang="fr-FR" sz="2000" dirty="0" err="1" smtClean="0"/>
              <a:t>Harmonic</a:t>
            </a:r>
            <a:r>
              <a:rPr lang="fr-FR" sz="2000" dirty="0" smtClean="0"/>
              <a:t> case: violation of Heisenberg </a:t>
            </a:r>
            <a:r>
              <a:rPr lang="fr-FR" sz="2000" dirty="0" err="1" smtClean="0"/>
              <a:t>principle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</a:t>
            </a:r>
            <a:r>
              <a:rPr lang="fr-FR" sz="2000" dirty="0" err="1" smtClean="0"/>
              <a:t>low</a:t>
            </a:r>
            <a:r>
              <a:rPr lang="fr-FR" sz="2000" dirty="0" smtClean="0"/>
              <a:t> </a:t>
            </a:r>
            <a:r>
              <a:rPr lang="fr-FR" sz="2000" dirty="0" err="1" smtClean="0"/>
              <a:t>temperatures</a:t>
            </a:r>
            <a:endParaRPr lang="fr-FR" sz="2000" dirty="0" smtClean="0"/>
          </a:p>
          <a:p>
            <a:pPr algn="ctr"/>
            <a:r>
              <a:rPr lang="fr-FR" dirty="0" smtClean="0"/>
              <a:t>[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expect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T-&gt;0: W(</a:t>
            </a:r>
            <a:r>
              <a:rPr lang="fr-FR" dirty="0" err="1" smtClean="0"/>
              <a:t>x,p</a:t>
            </a:r>
            <a:r>
              <a:rPr lang="fr-FR" dirty="0" smtClean="0"/>
              <a:t>) </a:t>
            </a:r>
            <a:r>
              <a:rPr lang="el-GR" dirty="0" smtClean="0"/>
              <a:t>α</a:t>
            </a:r>
            <a:r>
              <a:rPr lang="fr-FR" dirty="0" smtClean="0"/>
              <a:t> </a:t>
            </a:r>
            <a:r>
              <a:rPr lang="fr-FR" dirty="0" err="1" smtClean="0"/>
              <a:t>exp</a:t>
            </a:r>
            <a:r>
              <a:rPr lang="fr-FR" dirty="0" smtClean="0"/>
              <a:t>(-H(</a:t>
            </a:r>
            <a:r>
              <a:rPr lang="fr-FR" dirty="0" err="1" smtClean="0"/>
              <a:t>x,p</a:t>
            </a:r>
            <a:r>
              <a:rPr lang="fr-FR" dirty="0" smtClean="0"/>
              <a:t>)) </a:t>
            </a:r>
            <a:r>
              <a:rPr lang="fr-FR" dirty="0" err="1" smtClean="0"/>
              <a:t>whereas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 W(</a:t>
            </a:r>
            <a:r>
              <a:rPr lang="fr-FR" dirty="0" err="1" smtClean="0"/>
              <a:t>x,p</a:t>
            </a:r>
            <a:r>
              <a:rPr lang="fr-FR" dirty="0" smtClean="0"/>
              <a:t>) </a:t>
            </a:r>
            <a:r>
              <a:rPr lang="el-GR" dirty="0" smtClean="0"/>
              <a:t>α</a:t>
            </a:r>
            <a:r>
              <a:rPr lang="fr-FR" dirty="0" smtClean="0"/>
              <a:t> </a:t>
            </a:r>
            <a:r>
              <a:rPr lang="fr-FR" dirty="0" err="1" smtClean="0"/>
              <a:t>exp</a:t>
            </a:r>
            <a:r>
              <a:rPr lang="fr-FR" dirty="0" smtClean="0"/>
              <a:t>(-H(</a:t>
            </a:r>
            <a:r>
              <a:rPr lang="fr-FR" dirty="0" err="1" smtClean="0"/>
              <a:t>x,p</a:t>
            </a:r>
            <a:r>
              <a:rPr lang="fr-FR" dirty="0" smtClean="0"/>
              <a:t>)/T)] 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Schrödinger-Langevin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165864" y="2636912"/>
            <a:ext cx="8798624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486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62445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Schrödinger-Langevin (SL)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equation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4883782" y="132968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826349"/>
            <a:ext cx="2312998" cy="3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3770"/>
            <a:ext cx="3528391" cy="39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556792"/>
            <a:ext cx="6792502" cy="8688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2" name="Groupe 31"/>
          <p:cNvGrpSpPr/>
          <p:nvPr/>
        </p:nvGrpSpPr>
        <p:grpSpPr>
          <a:xfrm>
            <a:off x="3495184" y="2148622"/>
            <a:ext cx="3155445" cy="0"/>
            <a:chOff x="2820108" y="5385661"/>
            <a:chExt cx="3155445" cy="0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2820108" y="5385661"/>
              <a:ext cx="900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3959553" y="5385661"/>
              <a:ext cx="2016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ZoneTexte 39"/>
          <p:cNvSpPr txBox="1"/>
          <p:nvPr/>
        </p:nvSpPr>
        <p:spPr>
          <a:xfrm>
            <a:off x="467544" y="2709714"/>
            <a:ext cx="39604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Warming term</a:t>
            </a:r>
            <a:r>
              <a:rPr lang="en-US" sz="2000" dirty="0" smtClean="0"/>
              <a:t>: stochastic operator 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833840" y="6309320"/>
            <a:ext cx="772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dirty="0" err="1" smtClean="0"/>
              <a:t>Kostin</a:t>
            </a:r>
            <a:r>
              <a:rPr lang="en-US" sz="1400" dirty="0" smtClean="0"/>
              <a:t> The J. of Chem. Phys. 57(9):3589–3590, (1972) </a:t>
            </a:r>
          </a:p>
          <a:p>
            <a:r>
              <a:rPr lang="en-US" sz="1400" dirty="0" smtClean="0"/>
              <a:t>** </a:t>
            </a:r>
            <a:r>
              <a:rPr lang="en-US" sz="1400" dirty="0" err="1" smtClean="0"/>
              <a:t>Garashchuk</a:t>
            </a:r>
            <a:r>
              <a:rPr lang="en-US" sz="1400" dirty="0" smtClean="0"/>
              <a:t> et al. J. of Chem. Phys. 138, 054107 (2013)</a:t>
            </a:r>
            <a:endParaRPr lang="en-US" sz="1400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4860032" y="2637706"/>
            <a:ext cx="0" cy="30235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2457290" y="2142382"/>
            <a:ext cx="1476164" cy="5768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5220072" y="2699834"/>
            <a:ext cx="357687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Cooling term</a:t>
            </a:r>
            <a:r>
              <a:rPr lang="en-US" sz="2000" dirty="0" smtClean="0"/>
              <a:t>: dissipative </a:t>
            </a:r>
          </a:p>
          <a:p>
            <a:pPr algn="ctr"/>
            <a:r>
              <a:rPr lang="en-US" sz="2000" dirty="0" smtClean="0"/>
              <a:t>non-linear </a:t>
            </a:r>
            <a:r>
              <a:rPr lang="en-US" sz="2000" dirty="0" err="1" smtClean="0"/>
              <a:t>wavefunction</a:t>
            </a:r>
            <a:r>
              <a:rPr lang="en-US" sz="2000" dirty="0" smtClean="0"/>
              <a:t> dependent potential</a:t>
            </a:r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5580112" y="2142382"/>
            <a:ext cx="1428396" cy="566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4114" y="3633589"/>
            <a:ext cx="2495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ZoneTexte 57"/>
          <p:cNvSpPr txBox="1"/>
          <p:nvPr/>
        </p:nvSpPr>
        <p:spPr>
          <a:xfrm>
            <a:off x="179512" y="3619941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Brownian</a:t>
            </a:r>
            <a:r>
              <a:rPr lang="fr-FR" dirty="0" smtClean="0"/>
              <a:t> </a:t>
            </a:r>
            <a:r>
              <a:rPr lang="fr-FR" dirty="0" err="1" smtClean="0"/>
              <a:t>hierarchy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323528" y="401783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>
              <a:buFont typeface="Wingdings" pitchFamily="2" charset="2"/>
              <a:buChar char="ü"/>
            </a:pPr>
            <a:r>
              <a:rPr lang="en-US" dirty="0" smtClean="0"/>
              <a:t>  </a:t>
            </a:r>
            <a:r>
              <a:rPr lang="el-GR" i="1" dirty="0" smtClean="0"/>
              <a:t>σ</a:t>
            </a:r>
            <a:r>
              <a:rPr lang="fr-FR" i="1" dirty="0" smtClean="0"/>
              <a:t> </a:t>
            </a:r>
            <a:r>
              <a:rPr lang="en-US" dirty="0" smtClean="0"/>
              <a:t> = </a:t>
            </a:r>
            <a:r>
              <a:rPr lang="en-US" dirty="0" err="1" smtClean="0"/>
              <a:t>quarkonia</a:t>
            </a:r>
            <a:r>
              <a:rPr lang="en-US" dirty="0" smtClean="0"/>
              <a:t> autocorrelation time with the </a:t>
            </a:r>
            <a:r>
              <a:rPr lang="en-US" dirty="0" err="1" smtClean="0"/>
              <a:t>gluonic</a:t>
            </a:r>
            <a:r>
              <a:rPr lang="en-US" dirty="0" smtClean="0"/>
              <a:t> fields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n-US" dirty="0" smtClean="0"/>
              <a:t>            = </a:t>
            </a:r>
            <a:r>
              <a:rPr lang="en-US" dirty="0" err="1" smtClean="0"/>
              <a:t>quarkonia</a:t>
            </a:r>
            <a:r>
              <a:rPr lang="en-US" dirty="0" smtClean="0"/>
              <a:t> relaxation time</a:t>
            </a:r>
            <a:endParaRPr lang="en-US" dirty="0"/>
          </a:p>
        </p:txBody>
      </p:sp>
      <p:sp>
        <p:nvSpPr>
          <p:cNvPr id="60" name="ZoneTexte 59"/>
          <p:cNvSpPr txBox="1"/>
          <p:nvPr/>
        </p:nvSpPr>
        <p:spPr>
          <a:xfrm>
            <a:off x="4225608" y="320447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616" y="4648494"/>
            <a:ext cx="657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ZoneTexte 71"/>
          <p:cNvSpPr txBox="1"/>
          <p:nvPr/>
        </p:nvSpPr>
        <p:spPr>
          <a:xfrm>
            <a:off x="5387616" y="37797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where</a:t>
            </a:r>
            <a:endParaRPr lang="fr-FR" dirty="0"/>
          </a:p>
        </p:txBody>
      </p:sp>
      <p:sp>
        <p:nvSpPr>
          <p:cNvPr id="73" name="ZoneTexte 72"/>
          <p:cNvSpPr txBox="1"/>
          <p:nvPr/>
        </p:nvSpPr>
        <p:spPr>
          <a:xfrm>
            <a:off x="5004048" y="3933056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Brings</a:t>
            </a:r>
            <a:r>
              <a:rPr lang="fr-FR" dirty="0" smtClean="0"/>
              <a:t> the system to the </a:t>
            </a:r>
            <a:r>
              <a:rPr lang="fr-FR" dirty="0" err="1" smtClean="0"/>
              <a:t>lower</a:t>
            </a:r>
            <a:r>
              <a:rPr lang="fr-FR" dirty="0" smtClean="0"/>
              <a:t> state </a:t>
            </a:r>
          </a:p>
          <a:p>
            <a:pPr algn="ctr"/>
            <a:r>
              <a:rPr lang="fr-FR" b="1" dirty="0" smtClean="0"/>
              <a:t>if</a:t>
            </a:r>
            <a:r>
              <a:rPr lang="fr-FR" dirty="0" smtClean="0"/>
              <a:t>  the latter has a constant phase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Memoryless</a:t>
            </a:r>
            <a:r>
              <a:rPr lang="fr-FR" dirty="0" smtClean="0"/>
              <a:t> friction</a:t>
            </a:r>
          </a:p>
          <a:p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323528" y="103339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Derived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from</a:t>
            </a:r>
            <a:r>
              <a:rPr lang="fr-FR" sz="2000" dirty="0" smtClean="0">
                <a:solidFill>
                  <a:srgbClr val="002060"/>
                </a:solidFill>
              </a:rPr>
              <a:t> the Heisenberg-Langevin </a:t>
            </a:r>
            <a:r>
              <a:rPr lang="fr-FR" sz="2000" dirty="0" err="1" smtClean="0">
                <a:solidFill>
                  <a:srgbClr val="002060"/>
                </a:solidFill>
              </a:rPr>
              <a:t>equation</a:t>
            </a:r>
            <a:r>
              <a:rPr lang="fr-FR" sz="2000" dirty="0" smtClean="0">
                <a:solidFill>
                  <a:srgbClr val="002060"/>
                </a:solidFill>
              </a:rPr>
              <a:t>*, in </a:t>
            </a:r>
            <a:r>
              <a:rPr lang="fr-FR" sz="2000" dirty="0" err="1" smtClean="0">
                <a:solidFill>
                  <a:srgbClr val="002060"/>
                </a:solidFill>
              </a:rPr>
              <a:t>Bohmian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mechanics</a:t>
            </a:r>
            <a:r>
              <a:rPr lang="fr-FR" sz="2000" dirty="0" smtClean="0">
                <a:solidFill>
                  <a:srgbClr val="002060"/>
                </a:solidFill>
              </a:rPr>
              <a:t>** …</a:t>
            </a:r>
          </a:p>
          <a:p>
            <a:endParaRPr lang="fr-FR" sz="2000" dirty="0" smtClean="0">
              <a:solidFill>
                <a:schemeClr val="tx2"/>
              </a:solidFill>
            </a:endParaRPr>
          </a:p>
        </p:txBody>
      </p: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/>
          <a:srcRect l="77153"/>
          <a:stretch>
            <a:fillRect/>
          </a:stretch>
        </p:blipFill>
        <p:spPr bwMode="auto">
          <a:xfrm>
            <a:off x="268936" y="5024145"/>
            <a:ext cx="806131" cy="39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ZoneTexte 54"/>
          <p:cNvSpPr txBox="1"/>
          <p:nvPr/>
        </p:nvSpPr>
        <p:spPr>
          <a:xfrm>
            <a:off x="1043608" y="4984140"/>
            <a:ext cx="33843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gaussian</a:t>
            </a:r>
            <a:r>
              <a:rPr lang="fr-FR" dirty="0" smtClean="0"/>
              <a:t> </a:t>
            </a:r>
            <a:r>
              <a:rPr lang="fr-FR" dirty="0" err="1" smtClean="0"/>
              <a:t>correlation</a:t>
            </a:r>
            <a:r>
              <a:rPr lang="fr-FR" dirty="0" smtClean="0"/>
              <a:t> of </a:t>
            </a:r>
            <a:r>
              <a:rPr lang="fr-FR" dirty="0" err="1" smtClean="0"/>
              <a:t>parameter</a:t>
            </a:r>
            <a:endParaRPr lang="fr-FR" dirty="0" smtClean="0"/>
          </a:p>
          <a:p>
            <a:pPr algn="ctr"/>
            <a:r>
              <a:rPr lang="fr-FR" dirty="0" smtClean="0"/>
              <a:t>and </a:t>
            </a:r>
            <a:r>
              <a:rPr lang="fr-FR" dirty="0" err="1" smtClean="0"/>
              <a:t>norm</a:t>
            </a:r>
            <a:r>
              <a:rPr lang="fr-FR" dirty="0" smtClean="0"/>
              <a:t> </a:t>
            </a:r>
            <a:r>
              <a:rPr lang="fr-FR" sz="2000" i="1" dirty="0" smtClean="0">
                <a:cs typeface="Arabic Typesetting" pitchFamily="66" charset="-78"/>
              </a:rPr>
              <a:t>B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901016" y="499308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:</a:t>
            </a:r>
            <a:endParaRPr lang="fr-FR" dirty="0"/>
          </a:p>
        </p:txBody>
      </p:sp>
      <p:cxnSp>
        <p:nvCxnSpPr>
          <p:cNvPr id="81" name="Connecteur droit 80"/>
          <p:cNvCxnSpPr/>
          <p:nvPr/>
        </p:nvCxnSpPr>
        <p:spPr>
          <a:xfrm>
            <a:off x="339294" y="5701724"/>
            <a:ext cx="84969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39552" y="578020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/>
              <a:t>3 parameters</a:t>
            </a:r>
            <a:r>
              <a:rPr lang="en-US" dirty="0" smtClean="0"/>
              <a:t>: </a:t>
            </a:r>
            <a:r>
              <a:rPr lang="en-US" sz="2000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(the Drag </a:t>
            </a:r>
            <a:r>
              <a:rPr lang="en-US" dirty="0" err="1" smtClean="0"/>
              <a:t>coef</a:t>
            </a:r>
            <a:r>
              <a:rPr lang="en-US" dirty="0" smtClean="0"/>
              <a:t>), </a:t>
            </a:r>
            <a:r>
              <a:rPr lang="en-US" sz="2000" i="1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(the diffusion </a:t>
            </a:r>
            <a:r>
              <a:rPr lang="en-US" dirty="0" err="1" smtClean="0"/>
              <a:t>coef</a:t>
            </a:r>
            <a:r>
              <a:rPr lang="en-US" dirty="0" smtClean="0"/>
              <a:t>) and </a:t>
            </a:r>
            <a:r>
              <a:rPr lang="el-GR" sz="2000" i="1" dirty="0" smtClean="0">
                <a:solidFill>
                  <a:srgbClr val="FF0000"/>
                </a:solidFill>
              </a:rPr>
              <a:t>σ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(</a:t>
            </a:r>
            <a:r>
              <a:rPr lang="fr-FR" dirty="0" err="1" smtClean="0"/>
              <a:t>autocorrelation</a:t>
            </a:r>
            <a:r>
              <a:rPr lang="fr-FR" dirty="0" smtClean="0"/>
              <a:t> time)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85" name="Rectangle 84"/>
          <p:cNvSpPr/>
          <p:nvPr/>
        </p:nvSpPr>
        <p:spPr>
          <a:xfrm>
            <a:off x="4259258" y="498811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/>
              <a:t>σ</a:t>
            </a:r>
            <a:endParaRPr lang="fr-FR" i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Schrödinger-Langevin</a:t>
            </a:r>
            <a:endParaRPr lang="fr-FR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65864" y="476672"/>
            <a:ext cx="879862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450" y="1243352"/>
            <a:ext cx="6053014" cy="7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772992" y="125087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Mixed state observable ? </a:t>
            </a:r>
            <a:endParaRPr lang="fr-FR" sz="2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267744" y="140423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2"/>
                </a:solidFill>
              </a:rPr>
              <a:t>=&gt;</a:t>
            </a:r>
            <a:endParaRPr lang="fr-FR" sz="2000" dirty="0">
              <a:solidFill>
                <a:schemeClr val="tx2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827584" y="733172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831974" y="81733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899592" y="51829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Fluctuation-dissipation </a:t>
            </a:r>
          </a:p>
          <a:p>
            <a:pPr algn="r"/>
            <a:r>
              <a:rPr lang="fr-FR" dirty="0" smtClean="0"/>
              <a:t>relation </a:t>
            </a:r>
            <a:r>
              <a:rPr lang="fr-FR" dirty="0" err="1" smtClean="0"/>
              <a:t>given</a:t>
            </a:r>
            <a:r>
              <a:rPr lang="fr-FR" dirty="0" smtClean="0"/>
              <a:t> by  :</a:t>
            </a:r>
            <a:endParaRPr lang="fr-FR" dirty="0"/>
          </a:p>
        </p:txBody>
      </p:sp>
      <p:grpSp>
        <p:nvGrpSpPr>
          <p:cNvPr id="51" name="Groupe 50"/>
          <p:cNvGrpSpPr/>
          <p:nvPr/>
        </p:nvGrpSpPr>
        <p:grpSpPr>
          <a:xfrm>
            <a:off x="6677648" y="693164"/>
            <a:ext cx="1763688" cy="369332"/>
            <a:chOff x="7740352" y="692696"/>
            <a:chExt cx="1763688" cy="369332"/>
          </a:xfrm>
        </p:grpSpPr>
        <p:sp>
          <p:nvSpPr>
            <p:cNvPr id="49" name="ZoneTexte 48"/>
            <p:cNvSpPr txBox="1"/>
            <p:nvPr/>
          </p:nvSpPr>
          <p:spPr>
            <a:xfrm>
              <a:off x="7740352" y="692696"/>
              <a:ext cx="176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,   (</a:t>
              </a:r>
              <a:r>
                <a:rPr lang="fr-FR" dirty="0" err="1" smtClean="0"/>
                <a:t>at</a:t>
              </a:r>
              <a:r>
                <a:rPr lang="fr-FR" dirty="0" smtClean="0"/>
                <a:t> t  &gt;&gt;           )</a:t>
              </a:r>
              <a:endParaRPr lang="fr-FR" sz="3200" dirty="0"/>
            </a:p>
          </p:txBody>
        </p:sp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0955" r="10955"/>
            <a:stretch>
              <a:fillRect/>
            </a:stretch>
          </p:blipFill>
          <p:spPr bwMode="auto">
            <a:xfrm>
              <a:off x="8809283" y="760809"/>
              <a:ext cx="506029" cy="262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ZoneTexte 52"/>
          <p:cNvSpPr txBox="1"/>
          <p:nvPr/>
        </p:nvSpPr>
        <p:spPr>
          <a:xfrm>
            <a:off x="611560" y="2312293"/>
            <a:ext cx="8064896" cy="169277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</a:rPr>
              <a:t>Properties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Unitary</a:t>
            </a:r>
            <a:endParaRPr lang="fr-FR" sz="2000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FR" sz="2000" dirty="0" smtClean="0">
                <a:solidFill>
                  <a:schemeClr val="tx2"/>
                </a:solidFill>
              </a:rPr>
              <a:t>Heisenberg </a:t>
            </a:r>
            <a:r>
              <a:rPr lang="fr-FR" sz="2000" dirty="0" err="1" smtClean="0">
                <a:solidFill>
                  <a:schemeClr val="tx2"/>
                </a:solidFill>
              </a:rPr>
              <a:t>principle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is</a:t>
            </a:r>
            <a:r>
              <a:rPr lang="fr-FR" sz="2000" dirty="0" smtClean="0">
                <a:solidFill>
                  <a:schemeClr val="tx2"/>
                </a:solidFill>
              </a:rPr>
              <a:t> ok </a:t>
            </a:r>
            <a:r>
              <a:rPr lang="fr-FR" sz="2000" dirty="0" err="1" smtClean="0">
                <a:solidFill>
                  <a:schemeClr val="tx2"/>
                </a:solidFill>
              </a:rPr>
              <a:t>at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any</a:t>
            </a:r>
            <a:r>
              <a:rPr lang="fr-FR" sz="2000" dirty="0" smtClean="0">
                <a:solidFill>
                  <a:schemeClr val="tx2"/>
                </a:solidFill>
              </a:rPr>
              <a:t> T</a:t>
            </a:r>
          </a:p>
          <a:p>
            <a:pPr algn="ctr"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FR" sz="2000" dirty="0" smtClean="0">
                <a:solidFill>
                  <a:schemeClr val="tx2"/>
                </a:solidFill>
              </a:rPr>
              <a:t>Non </a:t>
            </a:r>
            <a:r>
              <a:rPr lang="fr-FR" sz="2000" dirty="0" err="1" smtClean="0">
                <a:solidFill>
                  <a:schemeClr val="tx2"/>
                </a:solidFill>
              </a:rPr>
              <a:t>linear</a:t>
            </a:r>
            <a:endParaRPr lang="fr-FR" sz="2000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FR" sz="2000" dirty="0" smtClean="0">
                <a:solidFill>
                  <a:schemeClr val="tx2"/>
                </a:solidFill>
              </a:rPr>
              <a:t>=&gt; Violation of the superposition </a:t>
            </a:r>
            <a:r>
              <a:rPr lang="fr-FR" sz="2000" dirty="0" err="1" smtClean="0">
                <a:solidFill>
                  <a:schemeClr val="tx2"/>
                </a:solidFill>
              </a:rPr>
              <a:t>principle</a:t>
            </a:r>
            <a:r>
              <a:rPr lang="fr-FR" sz="2000" dirty="0" smtClean="0">
                <a:solidFill>
                  <a:schemeClr val="tx2"/>
                </a:solidFill>
              </a:rPr>
              <a:t> (=&gt; </a:t>
            </a:r>
            <a:r>
              <a:rPr lang="fr-FR" sz="2000" dirty="0" err="1" smtClean="0">
                <a:solidFill>
                  <a:schemeClr val="tx2"/>
                </a:solidFill>
              </a:rPr>
              <a:t>decoherence</a:t>
            </a:r>
            <a:r>
              <a:rPr lang="fr-FR" sz="2000" dirty="0" smtClean="0">
                <a:solidFill>
                  <a:schemeClr val="tx2"/>
                </a:solidFill>
              </a:rPr>
              <a:t>)</a:t>
            </a:r>
            <a:r>
              <a:rPr lang="fr-FR" dirty="0" smtClean="0"/>
              <a:t> </a:t>
            </a:r>
            <a:endParaRPr lang="fr-FR" sz="2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11560" y="4328517"/>
            <a:ext cx="8064896" cy="169277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</a:rPr>
              <a:t>Analytic</a:t>
            </a:r>
            <a:r>
              <a:rPr lang="fr-FR" sz="2400" dirty="0" smtClean="0">
                <a:solidFill>
                  <a:srgbClr val="FF0000"/>
                </a:solidFill>
              </a:rPr>
              <a:t> solutions*</a:t>
            </a:r>
          </a:p>
          <a:p>
            <a:pPr algn="ctr"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FR" sz="2000" dirty="0" smtClean="0">
                <a:solidFill>
                  <a:schemeClr val="tx2"/>
                </a:solidFill>
              </a:rPr>
              <a:t>Free </a:t>
            </a:r>
            <a:r>
              <a:rPr lang="fr-FR" sz="2000" dirty="0" err="1" smtClean="0">
                <a:solidFill>
                  <a:schemeClr val="tx2"/>
                </a:solidFill>
              </a:rPr>
              <a:t>wavepacket</a:t>
            </a:r>
            <a:r>
              <a:rPr lang="fr-FR" sz="2000" dirty="0" smtClean="0">
                <a:solidFill>
                  <a:schemeClr val="tx2"/>
                </a:solidFill>
              </a:rPr>
              <a:t> and </a:t>
            </a:r>
            <a:r>
              <a:rPr lang="fr-FR" sz="2000" dirty="0" err="1" smtClean="0">
                <a:solidFill>
                  <a:schemeClr val="tx2"/>
                </a:solidFill>
              </a:rPr>
              <a:t>harmonic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potential</a:t>
            </a:r>
            <a:endParaRPr lang="fr-FR" sz="2000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FR" sz="2000" dirty="0" smtClean="0">
                <a:solidFill>
                  <a:schemeClr val="tx2"/>
                </a:solidFill>
              </a:rPr>
              <a:t>Restriction to </a:t>
            </a:r>
            <a:r>
              <a:rPr lang="fr-FR" sz="2000" dirty="0" err="1" smtClean="0">
                <a:solidFill>
                  <a:schemeClr val="tx2"/>
                </a:solidFill>
              </a:rPr>
              <a:t>weak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coupling</a:t>
            </a:r>
            <a:endParaRPr lang="fr-FR" sz="2000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Asymptotic</a:t>
            </a:r>
            <a:r>
              <a:rPr lang="fr-FR" sz="2000" dirty="0" smtClean="0">
                <a:solidFill>
                  <a:schemeClr val="tx2"/>
                </a:solidFill>
              </a:rPr>
              <a:t> thermal distribution not </a:t>
            </a:r>
            <a:r>
              <a:rPr lang="fr-FR" sz="2000" dirty="0" err="1" smtClean="0">
                <a:solidFill>
                  <a:schemeClr val="tx2"/>
                </a:solidFill>
              </a:rPr>
              <a:t>demonstrated</a:t>
            </a:r>
            <a:r>
              <a:rPr lang="fr-FR" sz="2000" dirty="0" smtClean="0">
                <a:solidFill>
                  <a:schemeClr val="tx2"/>
                </a:solidFill>
              </a:rPr>
              <a:t> but </a:t>
            </a:r>
            <a:r>
              <a:rPr lang="fr-FR" sz="2000" dirty="0" err="1" smtClean="0">
                <a:solidFill>
                  <a:schemeClr val="tx2"/>
                </a:solidFill>
              </a:rPr>
              <a:t>assumed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=&gt;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numerical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approach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instead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! 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914624" y="6463216"/>
            <a:ext cx="3269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fr-FR" sz="1400" dirty="0" smtClean="0"/>
              <a:t>J. Messer, Acta Phys. </a:t>
            </a:r>
            <a:r>
              <a:rPr lang="fr-FR" sz="1400" dirty="0" err="1" smtClean="0"/>
              <a:t>Austr</a:t>
            </a:r>
            <a:r>
              <a:rPr lang="fr-FR" sz="1400" dirty="0" smtClean="0"/>
              <a:t>. 50 (1979) 75.</a:t>
            </a:r>
            <a:endParaRPr lang="fr-F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806" y="531264"/>
            <a:ext cx="278743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24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Schrödinger-Langevin</a:t>
            </a:r>
            <a:endParaRPr lang="fr-FR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SL: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some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numerical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tests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323528" y="1124744"/>
            <a:ext cx="8496944" cy="5184576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611560" y="1178168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Harmonic potential</a:t>
            </a:r>
            <a:endParaRPr lang="en-US" sz="2800" dirty="0" smtClean="0"/>
          </a:p>
          <a:p>
            <a:pPr algn="ctr"/>
            <a:endParaRPr lang="en-US" dirty="0" smtClean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44824"/>
            <a:ext cx="1601298" cy="101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4"/>
          <p:cNvSpPr txBox="1"/>
          <p:nvPr/>
        </p:nvSpPr>
        <p:spPr>
          <a:xfrm>
            <a:off x="7524328" y="18448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V(x)</a:t>
            </a:r>
            <a:endParaRPr lang="fr-FR" dirty="0"/>
          </a:p>
        </p:txBody>
      </p:sp>
      <p:grpSp>
        <p:nvGrpSpPr>
          <p:cNvPr id="51" name="Groupe 50"/>
          <p:cNvGrpSpPr/>
          <p:nvPr/>
        </p:nvGrpSpPr>
        <p:grpSpPr>
          <a:xfrm>
            <a:off x="357494" y="2996952"/>
            <a:ext cx="8534986" cy="2714701"/>
            <a:chOff x="395536" y="2623087"/>
            <a:chExt cx="8318962" cy="2570685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7984" y="2642196"/>
              <a:ext cx="4286514" cy="252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2623087"/>
              <a:ext cx="3888432" cy="2570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ZoneTexte 31"/>
            <p:cNvSpPr txBox="1"/>
            <p:nvPr/>
          </p:nvSpPr>
          <p:spPr>
            <a:xfrm>
              <a:off x="1187624" y="3033532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/>
                <a:t>Harmonic</a:t>
              </a:r>
              <a:r>
                <a:rPr lang="fr-FR" sz="2000" dirty="0" smtClean="0"/>
                <a:t> state </a:t>
              </a:r>
              <a:r>
                <a:rPr lang="fr-FR" sz="2000" dirty="0" err="1" smtClean="0"/>
                <a:t>weights</a:t>
              </a:r>
              <a:r>
                <a:rPr lang="fr-FR" sz="2000" dirty="0" smtClean="0"/>
                <a:t> (t)</a:t>
              </a:r>
              <a:endParaRPr lang="fr-FR" sz="2000" dirty="0"/>
            </a:p>
          </p:txBody>
        </p:sp>
        <p:sp>
          <p:nvSpPr>
            <p:cNvPr id="37" name="Accolade fermante 36"/>
            <p:cNvSpPr/>
            <p:nvPr/>
          </p:nvSpPr>
          <p:spPr>
            <a:xfrm>
              <a:off x="4171016" y="4419100"/>
              <a:ext cx="216024" cy="504056"/>
            </a:xfrm>
            <a:prstGeom prst="rightBrace">
              <a:avLst/>
            </a:prstGeom>
            <a:ln w="28575">
              <a:solidFill>
                <a:srgbClr val="461B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V="1">
              <a:off x="5580112" y="3537588"/>
              <a:ext cx="144016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4932040" y="3897628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Boltzmann distribution line</a:t>
              </a:r>
              <a:endParaRPr lang="fr-FR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755576" y="1916832"/>
            <a:ext cx="5256584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Asymptotic</a:t>
            </a:r>
            <a:r>
              <a:rPr lang="fr-FR" sz="2400" b="1" dirty="0" smtClean="0">
                <a:solidFill>
                  <a:srgbClr val="FF0000"/>
                </a:solidFill>
              </a:rPr>
              <a:t> thermal </a:t>
            </a:r>
            <a:r>
              <a:rPr lang="fr-FR" sz="2400" b="1" dirty="0" err="1" smtClean="0">
                <a:solidFill>
                  <a:srgbClr val="FF0000"/>
                </a:solidFill>
              </a:rPr>
              <a:t>equilibrium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2400" dirty="0" smtClean="0"/>
              <a:t>for </a:t>
            </a:r>
            <a:r>
              <a:rPr lang="fr-FR" sz="2400" dirty="0" err="1" smtClean="0"/>
              <a:t>any</a:t>
            </a:r>
            <a:r>
              <a:rPr lang="fr-FR" sz="2400" dirty="0" smtClean="0"/>
              <a:t> (A,B,</a:t>
            </a:r>
            <a:r>
              <a:rPr lang="el-GR" sz="2400" dirty="0" smtClean="0"/>
              <a:t>σ</a:t>
            </a:r>
            <a:r>
              <a:rPr lang="fr-FR" sz="2400" dirty="0" smtClean="0"/>
              <a:t>) and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any</a:t>
            </a:r>
            <a:r>
              <a:rPr lang="fr-FR" sz="2400" dirty="0" smtClean="0"/>
              <a:t> initial state</a:t>
            </a:r>
            <a:endParaRPr lang="fr-FR" sz="2400" dirty="0"/>
          </a:p>
        </p:txBody>
      </p:sp>
      <p:grpSp>
        <p:nvGrpSpPr>
          <p:cNvPr id="26" name="Groupe 25"/>
          <p:cNvGrpSpPr/>
          <p:nvPr/>
        </p:nvGrpSpPr>
        <p:grpSpPr>
          <a:xfrm>
            <a:off x="7339368" y="2956008"/>
            <a:ext cx="1440160" cy="369332"/>
            <a:chOff x="7304536" y="2956008"/>
            <a:chExt cx="1440160" cy="369332"/>
          </a:xfrm>
        </p:grpSpPr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10955" r="10955"/>
            <a:stretch>
              <a:fillRect/>
            </a:stretch>
          </p:blipFill>
          <p:spPr bwMode="auto">
            <a:xfrm>
              <a:off x="7940524" y="3015915"/>
              <a:ext cx="506029" cy="262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ZoneTexte 37"/>
            <p:cNvSpPr txBox="1"/>
            <p:nvPr/>
          </p:nvSpPr>
          <p:spPr>
            <a:xfrm>
              <a:off x="7304536" y="295600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(t  &gt;&gt;           )</a:t>
              </a:r>
              <a:endParaRPr lang="fr-FR" sz="3200" dirty="0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Schrödinger-Langevin</a:t>
            </a:r>
            <a:endParaRPr lang="fr-FR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7524328" y="2895908"/>
            <a:ext cx="1440160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Ok for</a:t>
            </a:r>
          </a:p>
          <a:p>
            <a:pPr algn="ctr"/>
            <a:endParaRPr lang="fr-FR" sz="200" dirty="0" smtClean="0"/>
          </a:p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SL: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some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numerical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tests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79512" y="127050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solidFill>
                  <a:srgbClr val="C00000"/>
                </a:solidFill>
              </a:rPr>
              <a:t>Derive</a:t>
            </a:r>
            <a:r>
              <a:rPr lang="fr-FR" dirty="0" smtClean="0">
                <a:solidFill>
                  <a:srgbClr val="C00000"/>
                </a:solidFill>
              </a:rPr>
              <a:t> the SL quantum fluctuation-dissipation relation</a:t>
            </a:r>
            <a:endParaRPr lang="fr-FR" dirty="0">
              <a:solidFill>
                <a:srgbClr val="C00000"/>
              </a:solidFill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2557202" y="4365104"/>
            <a:ext cx="6047246" cy="2088232"/>
            <a:chOff x="2413186" y="4149080"/>
            <a:chExt cx="6047246" cy="208823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3186" y="4149080"/>
              <a:ext cx="6047246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Connecteur droit avec flèche 24"/>
            <p:cNvCxnSpPr/>
            <p:nvPr/>
          </p:nvCxnSpPr>
          <p:spPr>
            <a:xfrm flipV="1">
              <a:off x="6300192" y="5157192"/>
              <a:ext cx="288032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578344" y="4896456"/>
              <a:ext cx="3481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 smtClean="0"/>
                <a:t>σ</a:t>
              </a:r>
              <a:endParaRPr lang="fr-FR" sz="2400" dirty="0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6858840" y="5023056"/>
              <a:ext cx="144016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ZoneTexte 32"/>
          <p:cNvSpPr txBox="1"/>
          <p:nvPr/>
        </p:nvSpPr>
        <p:spPr>
          <a:xfrm>
            <a:off x="426600" y="4854638"/>
            <a:ext cx="158417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Tune B/A or </a:t>
            </a:r>
            <a:r>
              <a:rPr lang="el-GR" dirty="0" smtClean="0"/>
              <a:t>σ</a:t>
            </a:r>
            <a:endParaRPr lang="fr-FR" dirty="0" smtClean="0"/>
          </a:p>
          <a:p>
            <a:pPr algn="ctr"/>
            <a:r>
              <a:rPr lang="fr-FR" dirty="0" smtClean="0"/>
              <a:t>to </a:t>
            </a:r>
            <a:r>
              <a:rPr lang="fr-FR" dirty="0" err="1" smtClean="0"/>
              <a:t>adjust</a:t>
            </a:r>
            <a:r>
              <a:rPr lang="fr-FR" dirty="0" smtClean="0"/>
              <a:t> the relaxation time</a:t>
            </a:r>
            <a:endParaRPr lang="fr-FR" dirty="0"/>
          </a:p>
        </p:txBody>
      </p:sp>
      <p:sp>
        <p:nvSpPr>
          <p:cNvPr id="35" name="Flèche droite 34"/>
          <p:cNvSpPr/>
          <p:nvPr/>
        </p:nvSpPr>
        <p:spPr>
          <a:xfrm>
            <a:off x="2096432" y="522920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611560" y="76470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Harmonic potential</a:t>
            </a:r>
            <a:endParaRPr lang="en-US" sz="2800" dirty="0" smtClean="0"/>
          </a:p>
          <a:p>
            <a:pPr algn="ctr"/>
            <a:endParaRPr lang="en-US" sz="2000" dirty="0" smtClean="0"/>
          </a:p>
        </p:txBody>
      </p:sp>
      <p:sp>
        <p:nvSpPr>
          <p:cNvPr id="32" name="Flèche droite 31"/>
          <p:cNvSpPr/>
          <p:nvPr/>
        </p:nvSpPr>
        <p:spPr>
          <a:xfrm rot="10800000">
            <a:off x="6961912" y="311193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e 51"/>
          <p:cNvGrpSpPr/>
          <p:nvPr/>
        </p:nvGrpSpPr>
        <p:grpSpPr>
          <a:xfrm>
            <a:off x="2627784" y="4406048"/>
            <a:ext cx="2880320" cy="2009023"/>
            <a:chOff x="2627784" y="4365104"/>
            <a:chExt cx="2880320" cy="2009023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784" y="4365104"/>
              <a:ext cx="2880320" cy="2009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6"/>
            <p:cNvSpPr/>
            <p:nvPr/>
          </p:nvSpPr>
          <p:spPr>
            <a:xfrm>
              <a:off x="3347864" y="5157192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smtClean="0"/>
                <a:t>A</a:t>
              </a:r>
              <a:endParaRPr lang="fr-FR" sz="2400" dirty="0"/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H="1">
              <a:off x="3032536" y="5538416"/>
              <a:ext cx="301680" cy="3107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 flipV="1">
              <a:off x="3649544" y="5270144"/>
              <a:ext cx="144016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ZoneTexte 45"/>
          <p:cNvSpPr txBox="1"/>
          <p:nvPr/>
        </p:nvSpPr>
        <p:spPr>
          <a:xfrm>
            <a:off x="3491880" y="1911022"/>
            <a:ext cx="1619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Measured</a:t>
            </a:r>
            <a:endParaRPr lang="fr-FR" sz="1600" dirty="0"/>
          </a:p>
        </p:txBody>
      </p:sp>
      <p:grpSp>
        <p:nvGrpSpPr>
          <p:cNvPr id="50" name="Groupe 49"/>
          <p:cNvGrpSpPr/>
          <p:nvPr/>
        </p:nvGrpSpPr>
        <p:grpSpPr>
          <a:xfrm>
            <a:off x="165864" y="1954691"/>
            <a:ext cx="3318107" cy="2311109"/>
            <a:chOff x="165864" y="1890124"/>
            <a:chExt cx="3318107" cy="2311109"/>
          </a:xfrm>
        </p:grpSpPr>
        <p:sp>
          <p:nvSpPr>
            <p:cNvPr id="47" name="Rectangle 46"/>
            <p:cNvSpPr/>
            <p:nvPr/>
          </p:nvSpPr>
          <p:spPr>
            <a:xfrm>
              <a:off x="2960528" y="1916832"/>
              <a:ext cx="50405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1961544"/>
              <a:ext cx="3304459" cy="2239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ZoneTexte 43"/>
            <p:cNvSpPr txBox="1"/>
            <p:nvPr/>
          </p:nvSpPr>
          <p:spPr>
            <a:xfrm>
              <a:off x="165864" y="1890124"/>
              <a:ext cx="33123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Measured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temperature</a:t>
              </a:r>
              <a:r>
                <a:rPr lang="fr-FR" sz="1600" dirty="0" smtClean="0"/>
                <a:t> [ħ</a:t>
              </a:r>
              <a:r>
                <a:rPr lang="el-GR" sz="1600" dirty="0" smtClean="0"/>
                <a:t>ω</a:t>
              </a:r>
              <a:r>
                <a:rPr lang="fr-FR" sz="1600" dirty="0" smtClean="0"/>
                <a:t>] </a:t>
              </a:r>
              <a:r>
                <a:rPr lang="fr-FR" sz="1600" dirty="0" err="1" smtClean="0"/>
                <a:t>at</a:t>
              </a:r>
              <a:r>
                <a:rPr lang="fr-FR" sz="1600" dirty="0" smtClean="0"/>
                <a:t> t-&gt;∞</a:t>
              </a:r>
              <a:endParaRPr lang="fr-FR" sz="1600" dirty="0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3563888" y="1974604"/>
            <a:ext cx="3293481" cy="2291196"/>
            <a:chOff x="3563888" y="1898828"/>
            <a:chExt cx="3293481" cy="229119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3888" y="1957776"/>
              <a:ext cx="3293481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ectangle 48"/>
            <p:cNvSpPr/>
            <p:nvPr/>
          </p:nvSpPr>
          <p:spPr>
            <a:xfrm>
              <a:off x="6344904" y="1898828"/>
              <a:ext cx="50405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2943112" y="4409816"/>
            <a:ext cx="25202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First </a:t>
            </a:r>
            <a:r>
              <a:rPr lang="fr-FR" sz="1600" dirty="0" err="1" smtClean="0"/>
              <a:t>excited</a:t>
            </a:r>
            <a:r>
              <a:rPr lang="fr-FR" sz="1600" dirty="0" smtClean="0"/>
              <a:t> state </a:t>
            </a:r>
            <a:r>
              <a:rPr lang="fr-FR" sz="1600" dirty="0" err="1" smtClean="0"/>
              <a:t>weight</a:t>
            </a:r>
            <a:r>
              <a:rPr lang="fr-FR" sz="1600" dirty="0" smtClean="0"/>
              <a:t> (t)</a:t>
            </a:r>
            <a:endParaRPr lang="fr-FR" sz="1600" dirty="0"/>
          </a:p>
        </p:txBody>
      </p:sp>
      <p:sp>
        <p:nvSpPr>
          <p:cNvPr id="54" name="ZoneTexte 53"/>
          <p:cNvSpPr txBox="1"/>
          <p:nvPr/>
        </p:nvSpPr>
        <p:spPr>
          <a:xfrm>
            <a:off x="6060640" y="4423464"/>
            <a:ext cx="25202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First </a:t>
            </a:r>
            <a:r>
              <a:rPr lang="fr-FR" sz="1600" dirty="0" err="1" smtClean="0"/>
              <a:t>excited</a:t>
            </a:r>
            <a:r>
              <a:rPr lang="fr-FR" sz="1600" dirty="0" smtClean="0"/>
              <a:t> state </a:t>
            </a:r>
            <a:r>
              <a:rPr lang="fr-FR" sz="1600" dirty="0" err="1" smtClean="0"/>
              <a:t>weight</a:t>
            </a:r>
            <a:r>
              <a:rPr lang="fr-FR" sz="1600" dirty="0" smtClean="0"/>
              <a:t> (t)</a:t>
            </a:r>
            <a:endParaRPr lang="fr-FR" sz="1600" dirty="0"/>
          </a:p>
        </p:txBody>
      </p:sp>
      <p:sp>
        <p:nvSpPr>
          <p:cNvPr id="55" name="ZoneTexte 54"/>
          <p:cNvSpPr txBox="1"/>
          <p:nvPr/>
        </p:nvSpPr>
        <p:spPr>
          <a:xfrm>
            <a:off x="3563888" y="1961544"/>
            <a:ext cx="3276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Measured</a:t>
            </a:r>
            <a:r>
              <a:rPr lang="fr-FR" sz="1600" dirty="0" smtClean="0"/>
              <a:t>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[ħ</a:t>
            </a:r>
            <a:r>
              <a:rPr lang="el-GR" sz="1600" dirty="0" smtClean="0"/>
              <a:t>ω</a:t>
            </a:r>
            <a:r>
              <a:rPr lang="fr-FR" sz="1600" dirty="0" smtClean="0"/>
              <a:t>] </a:t>
            </a:r>
            <a:r>
              <a:rPr lang="fr-FR" sz="1600" dirty="0" err="1" smtClean="0"/>
              <a:t>at</a:t>
            </a:r>
            <a:r>
              <a:rPr lang="fr-FR" sz="1600" dirty="0" smtClean="0"/>
              <a:t> t-&gt;∞</a:t>
            </a:r>
            <a:endParaRPr lang="fr-FR" sz="1600" dirty="0"/>
          </a:p>
        </p:txBody>
      </p:sp>
      <p:sp>
        <p:nvSpPr>
          <p:cNvPr id="56" name="Rectangle 55"/>
          <p:cNvSpPr/>
          <p:nvPr/>
        </p:nvSpPr>
        <p:spPr>
          <a:xfrm>
            <a:off x="755576" y="2753632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4009584" y="2810496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3190200" y="13892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=&gt;</a:t>
            </a:r>
            <a:endParaRPr lang="fr-FR" dirty="0"/>
          </a:p>
        </p:txBody>
      </p:sp>
      <p:sp>
        <p:nvSpPr>
          <p:cNvPr id="59" name="Accolade ouvrante 58"/>
          <p:cNvSpPr/>
          <p:nvPr/>
        </p:nvSpPr>
        <p:spPr>
          <a:xfrm rot="16200000">
            <a:off x="8426312" y="1333944"/>
            <a:ext cx="157664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4" name="Picture 6" descr="C:\Users\rorolastronome\Desktop\PhD\Workshops\Ned-Turic 2014\My Talk\Image1bi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268760"/>
            <a:ext cx="5370513" cy="635000"/>
          </a:xfrm>
          <a:prstGeom prst="rect">
            <a:avLst/>
          </a:prstGeom>
          <a:noFill/>
        </p:spPr>
      </p:pic>
      <p:pic>
        <p:nvPicPr>
          <p:cNvPr id="2055" name="Picture 7" descr="C:\Users\rorolastronome\Desktop\PhD\Workshops\Ned-Turic 2014\My Talk\Image2bi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9288" y="3199328"/>
            <a:ext cx="1139825" cy="379412"/>
          </a:xfrm>
          <a:prstGeom prst="rect">
            <a:avLst/>
          </a:prstGeom>
          <a:noFill/>
        </p:spPr>
      </p:pic>
      <p:sp>
        <p:nvSpPr>
          <p:cNvPr id="62" name="ZoneTexte 61"/>
          <p:cNvSpPr txBox="1"/>
          <p:nvPr/>
        </p:nvSpPr>
        <p:spPr>
          <a:xfrm>
            <a:off x="7826008" y="1790232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Classical</a:t>
            </a:r>
            <a:r>
              <a:rPr lang="fr-FR" dirty="0" smtClean="0"/>
              <a:t> Einstein </a:t>
            </a:r>
            <a:r>
              <a:rPr lang="fr-FR" dirty="0" err="1" smtClean="0"/>
              <a:t>law</a:t>
            </a:r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Schrödinger-Langevin</a:t>
            </a:r>
            <a:endParaRPr lang="fr-FR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In few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words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?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539552" y="1826821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461BFD"/>
                </a:solidFill>
              </a:rPr>
              <a:t>Go </a:t>
            </a:r>
            <a:r>
              <a:rPr lang="fr-FR" sz="2800" b="1" dirty="0" err="1" smtClean="0">
                <a:solidFill>
                  <a:srgbClr val="461BFD"/>
                </a:solidFill>
              </a:rPr>
              <a:t>beyond</a:t>
            </a:r>
            <a:r>
              <a:rPr lang="fr-FR" sz="2800" b="1" dirty="0" smtClean="0">
                <a:solidFill>
                  <a:srgbClr val="461BFD"/>
                </a:solidFill>
              </a:rPr>
              <a:t> the quasi-</a:t>
            </a:r>
            <a:r>
              <a:rPr lang="fr-FR" sz="2800" b="1" dirty="0" err="1" smtClean="0">
                <a:solidFill>
                  <a:srgbClr val="461BFD"/>
                </a:solidFill>
              </a:rPr>
              <a:t>stationnary</a:t>
            </a:r>
            <a:r>
              <a:rPr lang="fr-FR" sz="2800" b="1" dirty="0" smtClean="0">
                <a:solidFill>
                  <a:srgbClr val="461BFD"/>
                </a:solidFill>
              </a:rPr>
              <a:t> </a:t>
            </a:r>
            <a:r>
              <a:rPr lang="fr-FR" sz="2800" b="1" dirty="0" err="1" smtClean="0">
                <a:solidFill>
                  <a:srgbClr val="461BFD"/>
                </a:solidFill>
              </a:rPr>
              <a:t>sequential</a:t>
            </a:r>
            <a:r>
              <a:rPr lang="fr-FR" sz="2800" b="1" dirty="0" smtClean="0">
                <a:solidFill>
                  <a:srgbClr val="461BFD"/>
                </a:solidFill>
              </a:rPr>
              <a:t> suppression to </a:t>
            </a:r>
            <a:r>
              <a:rPr lang="fr-FR" sz="2800" b="1" dirty="0" err="1" smtClean="0">
                <a:solidFill>
                  <a:srgbClr val="461BFD"/>
                </a:solidFill>
              </a:rPr>
              <a:t>explain</a:t>
            </a:r>
            <a:r>
              <a:rPr lang="fr-FR" sz="2800" b="1" dirty="0" smtClean="0">
                <a:solidFill>
                  <a:srgbClr val="461BFD"/>
                </a:solidFill>
              </a:rPr>
              <a:t> </a:t>
            </a:r>
            <a:r>
              <a:rPr lang="fr-FR" sz="2800" b="1" dirty="0" err="1" smtClean="0">
                <a:solidFill>
                  <a:srgbClr val="461BFD"/>
                </a:solidFill>
              </a:rPr>
              <a:t>observed</a:t>
            </a:r>
            <a:r>
              <a:rPr lang="fr-FR" sz="2800" b="1" dirty="0" smtClean="0">
                <a:solidFill>
                  <a:srgbClr val="461BFD"/>
                </a:solidFill>
              </a:rPr>
              <a:t> </a:t>
            </a:r>
            <a:r>
              <a:rPr lang="fr-FR" sz="2800" b="1" dirty="0" err="1" smtClean="0">
                <a:solidFill>
                  <a:srgbClr val="461BFD"/>
                </a:solidFill>
              </a:rPr>
              <a:t>kinetic</a:t>
            </a:r>
            <a:r>
              <a:rPr lang="fr-FR" sz="2800" b="1" dirty="0" smtClean="0">
                <a:solidFill>
                  <a:srgbClr val="461BFD"/>
                </a:solidFill>
              </a:rPr>
              <a:t> </a:t>
            </a:r>
            <a:r>
              <a:rPr lang="fr-FR" sz="2800" b="1" dirty="0" err="1" smtClean="0">
                <a:solidFill>
                  <a:srgbClr val="461BFD"/>
                </a:solidFill>
              </a:rPr>
              <a:t>dependences</a:t>
            </a:r>
            <a:endParaRPr lang="fr-FR" sz="2800" b="1" dirty="0">
              <a:solidFill>
                <a:srgbClr val="461BFD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1520" y="3212976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 a more </a:t>
            </a:r>
            <a:r>
              <a:rPr lang="fr-FR" sz="2800" b="1" dirty="0" err="1" smtClean="0">
                <a:solidFill>
                  <a:srgbClr val="FF0000"/>
                </a:solidFill>
              </a:rPr>
              <a:t>dynamical</a:t>
            </a:r>
            <a:r>
              <a:rPr lang="fr-FR" sz="2800" b="1" dirty="0" smtClean="0">
                <a:solidFill>
                  <a:srgbClr val="FF0000"/>
                </a:solidFill>
              </a:rPr>
              <a:t> point of </a:t>
            </a:r>
            <a:r>
              <a:rPr lang="fr-FR" sz="2800" b="1" dirty="0" err="1" smtClean="0">
                <a:solidFill>
                  <a:srgbClr val="FF0000"/>
                </a:solidFill>
              </a:rPr>
              <a:t>view</a:t>
            </a:r>
            <a:r>
              <a:rPr lang="fr-FR" sz="2800" b="1" dirty="0" smtClean="0">
                <a:solidFill>
                  <a:srgbClr val="FF0000"/>
                </a:solidFill>
              </a:rPr>
              <a:t> :</a:t>
            </a:r>
            <a:r>
              <a:rPr lang="fr-FR" sz="2800" b="1" dirty="0" smtClean="0"/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fr-FR" sz="2400" b="1" dirty="0" smtClean="0"/>
              <a:t>QGP </a:t>
            </a:r>
            <a:r>
              <a:rPr lang="fr-FR" sz="2400" b="1" dirty="0" err="1" smtClean="0"/>
              <a:t>genuine</a:t>
            </a:r>
            <a:r>
              <a:rPr lang="fr-FR" sz="2400" b="1" dirty="0" smtClean="0"/>
              <a:t> time </a:t>
            </a:r>
            <a:r>
              <a:rPr lang="fr-FR" sz="2400" b="1" dirty="0" err="1" smtClean="0"/>
              <a:t>dependent</a:t>
            </a:r>
            <a:r>
              <a:rPr lang="fr-FR" sz="2400" b="1" dirty="0" smtClean="0"/>
              <a:t> scenario</a:t>
            </a:r>
          </a:p>
          <a:p>
            <a:pPr algn="ctr">
              <a:buFont typeface="Wingdings" pitchFamily="2" charset="2"/>
              <a:buChar char="ü"/>
            </a:pPr>
            <a:r>
              <a:rPr lang="fr-FR" sz="2400" b="1" dirty="0" smtClean="0"/>
              <a:t> quantum description of the QQ</a:t>
            </a:r>
          </a:p>
          <a:p>
            <a:pPr algn="ctr">
              <a:buFont typeface="Wingdings" pitchFamily="2" charset="2"/>
              <a:buChar char="ü"/>
            </a:pPr>
            <a:r>
              <a:rPr lang="fr-FR" sz="2400" b="1" dirty="0" smtClean="0"/>
              <a:t> diffusion, friction, thermalisation </a:t>
            </a:r>
            <a:endParaRPr lang="fr-FR" sz="2400" b="1" dirty="0"/>
          </a:p>
        </p:txBody>
      </p:sp>
      <p:sp>
        <p:nvSpPr>
          <p:cNvPr id="15" name="Flèche droite 14"/>
          <p:cNvSpPr/>
          <p:nvPr/>
        </p:nvSpPr>
        <p:spPr>
          <a:xfrm>
            <a:off x="1619672" y="3384288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15"/>
          <p:cNvCxnSpPr/>
          <p:nvPr/>
        </p:nvCxnSpPr>
        <p:spPr>
          <a:xfrm>
            <a:off x="6543512" y="4104368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Schrödinger-Langevin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SL: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some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numerical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tests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566848" y="84048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Other potentials</a:t>
            </a:r>
            <a:endParaRPr lang="en-US" sz="2800" dirty="0" smtClean="0"/>
          </a:p>
          <a:p>
            <a:pPr algn="ctr"/>
            <a:endParaRPr lang="en-US" sz="2000" dirty="0" smtClean="0"/>
          </a:p>
        </p:txBody>
      </p:sp>
      <p:cxnSp>
        <p:nvCxnSpPr>
          <p:cNvPr id="33" name="Connecteur droit 32"/>
          <p:cNvCxnSpPr/>
          <p:nvPr/>
        </p:nvCxnSpPr>
        <p:spPr>
          <a:xfrm>
            <a:off x="2483768" y="1363708"/>
            <a:ext cx="0" cy="5089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788024" y="1363708"/>
            <a:ext cx="0" cy="5305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827584" y="1723748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827584" y="232158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899592" y="34737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3419872" y="135006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V(x)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4788024" y="1340768"/>
            <a:ext cx="368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Asymptotic</a:t>
            </a:r>
            <a:r>
              <a:rPr lang="fr-FR" dirty="0" smtClean="0"/>
              <a:t> Boltzmann distributions ?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861794" y="1813172"/>
            <a:ext cx="153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Linear Abs[x]</a:t>
            </a:r>
            <a:endParaRPr lang="fr-FR" sz="2000" dirty="0"/>
          </a:p>
        </p:txBody>
      </p:sp>
      <p:sp>
        <p:nvSpPr>
          <p:cNvPr id="66" name="ZoneTexte 65"/>
          <p:cNvSpPr txBox="1"/>
          <p:nvPr/>
        </p:nvSpPr>
        <p:spPr>
          <a:xfrm>
            <a:off x="827584" y="2636912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Coulomb 1/r</a:t>
            </a:r>
            <a:endParaRPr lang="fr-FR" sz="2000" dirty="0"/>
          </a:p>
        </p:txBody>
      </p:sp>
      <p:sp>
        <p:nvSpPr>
          <p:cNvPr id="68" name="ZoneTexte 67"/>
          <p:cNvSpPr txBox="1"/>
          <p:nvPr/>
        </p:nvSpPr>
        <p:spPr>
          <a:xfrm>
            <a:off x="968511" y="4328230"/>
            <a:ext cx="1323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7030A0"/>
                </a:solidFill>
              </a:rPr>
              <a:t>Quarkonia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approx</a:t>
            </a:r>
            <a:endParaRPr lang="en-US" sz="2000" dirty="0" smtClean="0"/>
          </a:p>
        </p:txBody>
      </p:sp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28004"/>
            <a:ext cx="2119371" cy="148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ZoneTexte 69"/>
          <p:cNvSpPr txBox="1"/>
          <p:nvPr/>
        </p:nvSpPr>
        <p:spPr>
          <a:xfrm>
            <a:off x="6372200" y="176846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Yes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71" name="ZoneTexte 70"/>
          <p:cNvSpPr txBox="1"/>
          <p:nvPr/>
        </p:nvSpPr>
        <p:spPr>
          <a:xfrm>
            <a:off x="6385848" y="234888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No</a:t>
            </a:r>
            <a:endParaRPr lang="fr-FR" sz="2400" dirty="0"/>
          </a:p>
        </p:txBody>
      </p:sp>
      <p:sp>
        <p:nvSpPr>
          <p:cNvPr id="72" name="ZoneTexte 71"/>
          <p:cNvSpPr txBox="1"/>
          <p:nvPr/>
        </p:nvSpPr>
        <p:spPr>
          <a:xfrm>
            <a:off x="5076056" y="270892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Due to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of states and divergence </a:t>
            </a:r>
            <a:r>
              <a:rPr lang="fr-FR" dirty="0" err="1" smtClean="0"/>
              <a:t>effects</a:t>
            </a:r>
            <a:endParaRPr lang="fr-FR" dirty="0"/>
          </a:p>
        </p:txBody>
      </p:sp>
      <p:sp>
        <p:nvSpPr>
          <p:cNvPr id="73" name="ZoneTexte 72"/>
          <p:cNvSpPr txBox="1"/>
          <p:nvPr/>
        </p:nvSpPr>
        <p:spPr>
          <a:xfrm>
            <a:off x="5724128" y="347139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Close </a:t>
            </a:r>
            <a:r>
              <a:rPr lang="fr-FR" sz="2400" dirty="0" err="1" smtClean="0"/>
              <a:t>enough</a:t>
            </a:r>
            <a:endParaRPr lang="fr-FR" sz="2400" dirty="0"/>
          </a:p>
        </p:txBody>
      </p:sp>
      <p:sp>
        <p:nvSpPr>
          <p:cNvPr id="74" name="ZoneTexte 73"/>
          <p:cNvSpPr txBox="1"/>
          <p:nvPr/>
        </p:nvSpPr>
        <p:spPr>
          <a:xfrm>
            <a:off x="4932040" y="387846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Light </a:t>
            </a:r>
            <a:r>
              <a:rPr lang="fr-FR" dirty="0" err="1" smtClean="0"/>
              <a:t>discrepancies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3rd </a:t>
            </a:r>
            <a:r>
              <a:rPr lang="fr-FR" dirty="0" err="1" smtClean="0"/>
              <a:t>excited</a:t>
            </a:r>
            <a:r>
              <a:rPr lang="fr-FR" dirty="0" smtClean="0"/>
              <a:t> states for </a:t>
            </a:r>
            <a:r>
              <a:rPr lang="fr-FR" dirty="0" err="1" smtClean="0"/>
              <a:t>some</a:t>
            </a:r>
            <a:r>
              <a:rPr lang="fr-FR" dirty="0" smtClean="0"/>
              <a:t> (A,B,</a:t>
            </a:r>
            <a:r>
              <a:rPr lang="el-GR" dirty="0" smtClean="0"/>
              <a:t>σ</a:t>
            </a:r>
            <a:r>
              <a:rPr lang="fr-FR" dirty="0" smtClean="0"/>
              <a:t>) </a:t>
            </a:r>
          </a:p>
          <a:p>
            <a:pPr algn="ctr"/>
            <a:r>
              <a:rPr lang="fr-FR" dirty="0" smtClean="0"/>
              <a:t>(« saturation </a:t>
            </a:r>
            <a:r>
              <a:rPr lang="fr-FR" dirty="0" err="1" smtClean="0"/>
              <a:t>effects</a:t>
            </a:r>
            <a:r>
              <a:rPr lang="fr-FR" dirty="0" smtClean="0"/>
              <a:t> »)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4416" y="4795241"/>
            <a:ext cx="3168352" cy="200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2744" y="2420888"/>
            <a:ext cx="1584176" cy="97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772816"/>
            <a:ext cx="171449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ZoneTexte 31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Schrödinger-Langevin</a:t>
            </a:r>
            <a:endParaRPr lang="fr-FR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SL: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some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numerical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tests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11560" y="89013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Mastering numerically the fluctuation-dissipation relation for the </a:t>
            </a:r>
            <a:r>
              <a:rPr lang="en-US" sz="2400" dirty="0" err="1" smtClean="0">
                <a:solidFill>
                  <a:srgbClr val="7030A0"/>
                </a:solidFill>
              </a:rPr>
              <a:t>Quarkonia</a:t>
            </a:r>
            <a:r>
              <a:rPr lang="en-US" sz="2400" dirty="0" smtClean="0">
                <a:solidFill>
                  <a:srgbClr val="7030A0"/>
                </a:solidFill>
              </a:rPr>
              <a:t> approximated potential ?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1907704" y="5661248"/>
            <a:ext cx="553032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Typically T</a:t>
            </a:r>
            <a:r>
              <a:rPr lang="en-US" dirty="0" smtClean="0"/>
              <a:t> ∈ [0.1 ; 0.43] </a:t>
            </a:r>
            <a:r>
              <a:rPr lang="en-GB" dirty="0" err="1" smtClean="0"/>
              <a:t>GeV</a:t>
            </a:r>
            <a:r>
              <a:rPr lang="en-GB" dirty="0" smtClean="0"/>
              <a:t>  =&gt; A </a:t>
            </a:r>
            <a:r>
              <a:rPr lang="en-US" dirty="0" smtClean="0"/>
              <a:t>∈ [0.32 ; 1.75] (fm/c)</a:t>
            </a:r>
            <a:r>
              <a:rPr lang="en-US" baseline="30000" dirty="0" smtClean="0"/>
              <a:t>-1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195573"/>
            <a:ext cx="4817052" cy="270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2339752" y="170080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From</a:t>
            </a:r>
            <a:r>
              <a:rPr lang="fr-FR" b="1" dirty="0" smtClean="0">
                <a:solidFill>
                  <a:srgbClr val="FF0000"/>
                </a:solidFill>
              </a:rPr>
              <a:t> the </a:t>
            </a:r>
            <a:r>
              <a:rPr lang="fr-FR" b="1" dirty="0" err="1" smtClean="0">
                <a:solidFill>
                  <a:srgbClr val="FF0000"/>
                </a:solidFill>
              </a:rPr>
              <a:t>knowledge</a:t>
            </a:r>
            <a:r>
              <a:rPr lang="fr-FR" b="1" dirty="0" smtClean="0">
                <a:solidFill>
                  <a:srgbClr val="FF0000"/>
                </a:solidFill>
              </a:rPr>
              <a:t> of (A,T) =&gt; B ? </a:t>
            </a:r>
            <a:r>
              <a:rPr lang="fr-FR" b="1" dirty="0" err="1" smtClean="0">
                <a:solidFill>
                  <a:srgbClr val="FF0000"/>
                </a:solidFill>
              </a:rPr>
              <a:t>Yes</a:t>
            </a:r>
            <a:r>
              <a:rPr lang="fr-FR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rorolastronome\Desktop\PhD\Workshops\Ned-Turic 2014\My Talk\Image3b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2266" y="5172511"/>
            <a:ext cx="4048126" cy="354013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539552" y="515719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Drag coefficient for </a:t>
            </a:r>
            <a:r>
              <a:rPr lang="fr-FR" dirty="0" err="1" smtClean="0"/>
              <a:t>charm</a:t>
            </a:r>
            <a:r>
              <a:rPr lang="fr-FR" dirty="0" smtClean="0"/>
              <a:t> quarks*: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211960" y="6519446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err="1" smtClean="0"/>
              <a:t>Gossiaux</a:t>
            </a:r>
            <a:r>
              <a:rPr lang="en-US" sz="1600" dirty="0" smtClean="0"/>
              <a:t> P B and </a:t>
            </a:r>
            <a:r>
              <a:rPr lang="en-US" sz="1600" dirty="0" err="1" smtClean="0"/>
              <a:t>Aichelin</a:t>
            </a:r>
            <a:r>
              <a:rPr lang="en-US" sz="1600" dirty="0" smtClean="0"/>
              <a:t> J 2008 Phys. Rev. C 78 014904</a:t>
            </a:r>
            <a:endParaRPr lang="fr-FR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Schrödinger-Langevin</a:t>
            </a:r>
            <a:endParaRPr lang="fr-FR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611560" y="665400"/>
            <a:ext cx="806489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endParaRPr lang="en-US" sz="800" dirty="0" smtClean="0"/>
          </a:p>
          <a:p>
            <a:pPr marL="355600" indent="-355600"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Schrödinger equation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en-US" sz="2000" dirty="0" smtClean="0"/>
              <a:t>Interesting results are obtained with RHIC and LHC cooling scenarios. 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en-US" sz="2000" dirty="0" smtClean="0"/>
              <a:t>This dynamical approach (“continuous scenario”) </a:t>
            </a:r>
            <a:r>
              <a:rPr lang="en-US" sz="2000" u="sng" dirty="0" smtClean="0"/>
              <a:t>might replace the sequential suppression</a:t>
            </a:r>
            <a:r>
              <a:rPr lang="en-US" sz="2000" dirty="0" smtClean="0"/>
              <a:t> (“all-or-nothing scenario”).</a:t>
            </a:r>
          </a:p>
          <a:p>
            <a:pPr marL="355600" indent="-355600"/>
            <a:endParaRPr lang="en-US" sz="1200" dirty="0" smtClean="0"/>
          </a:p>
          <a:p>
            <a:pPr marL="355600" indent="-355600" algn="ctr"/>
            <a:r>
              <a:rPr lang="en-US" sz="2400" b="1" dirty="0" smtClean="0">
                <a:solidFill>
                  <a:srgbClr val="7030A0"/>
                </a:solidFill>
              </a:rPr>
              <a:t>Stochastic semi classical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en-US" sz="2000" dirty="0" smtClean="0"/>
              <a:t>Results with a classical stochastic evolution of a quantum distribution + classical Einstein law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en-US" sz="2000" dirty="0" smtClean="0"/>
              <a:t>Heisenberg principle violation at low T =&gt;  results comparison to a quantum evolution + quantum fluctuation-dissipation relation ?</a:t>
            </a:r>
            <a:endParaRPr lang="en-US" sz="2000" u="sng" dirty="0" smtClean="0"/>
          </a:p>
          <a:p>
            <a:pPr marL="355600" indent="-355600"/>
            <a:endParaRPr lang="en-US" sz="1200" dirty="0" smtClean="0"/>
          </a:p>
          <a:p>
            <a:pPr marL="355600" indent="-355600" algn="ctr"/>
            <a:r>
              <a:rPr lang="en-US" sz="2400" b="1" dirty="0" smtClean="0">
                <a:solidFill>
                  <a:srgbClr val="FF0000"/>
                </a:solidFill>
              </a:rPr>
              <a:t>Schrödinger-</a:t>
            </a:r>
            <a:r>
              <a:rPr lang="en-US" sz="2400" b="1" dirty="0" err="1" smtClean="0">
                <a:solidFill>
                  <a:srgbClr val="FF0000"/>
                </a:solidFill>
              </a:rPr>
              <a:t>Langevin</a:t>
            </a:r>
            <a:r>
              <a:rPr lang="en-US" sz="2400" b="1" dirty="0" smtClean="0">
                <a:solidFill>
                  <a:srgbClr val="FF0000"/>
                </a:solidFill>
              </a:rPr>
              <a:t> equation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en-US" sz="2000" dirty="0" smtClean="0"/>
              <a:t>Asymptotic thermal equilibrium for harmonic, linear and </a:t>
            </a:r>
            <a:r>
              <a:rPr lang="en-US" sz="2000" dirty="0" err="1" smtClean="0"/>
              <a:t>quarkonia</a:t>
            </a:r>
            <a:r>
              <a:rPr lang="en-US" sz="2000" dirty="0" smtClean="0"/>
              <a:t> approximation potentials but failed with Coulomb potential. 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en-US" sz="2000" u="sng" dirty="0" smtClean="0"/>
              <a:t>Will be applied to the </a:t>
            </a:r>
            <a:r>
              <a:rPr lang="en-US" sz="2000" u="sng" dirty="0" err="1" smtClean="0"/>
              <a:t>quarkonia</a:t>
            </a:r>
            <a:r>
              <a:rPr lang="en-US" sz="2000" u="sng" dirty="0" smtClean="0"/>
              <a:t> (1D and 3D) in the QGP </a:t>
            </a:r>
            <a:r>
              <a:rPr lang="en-US" sz="2000" dirty="0" smtClean="0"/>
              <a:t>case when related fluctuation-dissipation relation will be mastered.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en-US" sz="2000" dirty="0" smtClean="0"/>
              <a:t>Might be able to give an </a:t>
            </a:r>
            <a:r>
              <a:rPr lang="en-US" sz="2000" u="sng" dirty="0" smtClean="0"/>
              <a:t>alternative explanation to the regeneration</a:t>
            </a:r>
            <a:endParaRPr lang="en-US" sz="2000" dirty="0" smtClean="0"/>
          </a:p>
          <a:p>
            <a:pPr marL="723900" indent="-355600"/>
            <a:endParaRPr lang="en-US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55600" indent="-355600">
              <a:buFont typeface="Wingdings" pitchFamily="2" charset="2"/>
              <a:buChar char="§"/>
            </a:pPr>
            <a:endParaRPr lang="en-US" sz="2400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EFC-2AB3-4C65-9CB0-3E589C9529A9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 13/06/2014 – 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katz@subatech.in2p3.fr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http://rolandkatz.com/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572000" y="515719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</a:rPr>
              <a:t>Conclusion</a:t>
            </a:r>
            <a:endParaRPr lang="fr-FR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matrix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147" y="1772816"/>
            <a:ext cx="2804805" cy="118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04865"/>
            <a:ext cx="2664296" cy="69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Some plots of the potentials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5132902" cy="2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droite 5"/>
          <p:cNvSpPr/>
          <p:nvPr/>
        </p:nvSpPr>
        <p:spPr>
          <a:xfrm rot="10800000">
            <a:off x="5940152" y="2088143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6588224" y="1556792"/>
            <a:ext cx="194421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With weak potential F&lt;V&lt;U with </a:t>
            </a:r>
            <a:r>
              <a:rPr lang="en-US" sz="2000" dirty="0" err="1" smtClean="0"/>
              <a:t>Tred</a:t>
            </a:r>
            <a:r>
              <a:rPr lang="en-US" sz="2000" dirty="0" smtClean="0"/>
              <a:t> from  0.4 to 1.4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645" y="3708447"/>
            <a:ext cx="5300811" cy="29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67544" y="4509120"/>
            <a:ext cx="194421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With strong potential V=U with </a:t>
            </a:r>
            <a:r>
              <a:rPr lang="en-US" sz="2000" dirty="0" err="1" smtClean="0"/>
              <a:t>Tred</a:t>
            </a:r>
            <a:r>
              <a:rPr lang="en-US" sz="2000" dirty="0" smtClean="0"/>
              <a:t> from  0.4 to 1.4</a:t>
            </a:r>
            <a:endParaRPr lang="en-US" sz="2000" dirty="0"/>
          </a:p>
        </p:txBody>
      </p:sp>
      <p:sp>
        <p:nvSpPr>
          <p:cNvPr id="10" name="Flèche droite 9"/>
          <p:cNvSpPr/>
          <p:nvPr/>
        </p:nvSpPr>
        <p:spPr>
          <a:xfrm>
            <a:off x="2555776" y="508518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395536" y="908720"/>
            <a:ext cx="842493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EFC-2AB3-4C65-9CB0-3E589C9529A9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Quantum </a:t>
            </a:r>
            <a:r>
              <a:rPr lang="fr-FR" sz="4000" b="1" dirty="0" err="1" smtClean="0">
                <a:solidFill>
                  <a:srgbClr val="C00000"/>
                </a:solidFill>
              </a:rPr>
              <a:t>approach</a:t>
            </a:r>
            <a:endParaRPr lang="fr-FR" sz="4000" b="1" dirty="0">
              <a:solidFill>
                <a:srgbClr val="C00000"/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 26/07/2013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5536" y="868065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0" indent="-346075"/>
            <a:endParaRPr lang="en-US" sz="800" b="1" dirty="0" smtClean="0"/>
          </a:p>
          <a:p>
            <a:pPr marL="268288" lvl="1">
              <a:buFont typeface="Arial" pitchFamily="34" charset="0"/>
              <a:buChar char="•"/>
              <a:tabLst/>
            </a:pPr>
            <a:r>
              <a:rPr lang="en-US" sz="2400" dirty="0" smtClean="0"/>
              <a:t>  </a:t>
            </a:r>
            <a:r>
              <a:rPr lang="en-US" sz="2400" b="1" u="sng" dirty="0" smtClean="0"/>
              <a:t>Schrödinger equation for the QQ pair evolution</a:t>
            </a:r>
            <a:endParaRPr lang="en-US" sz="2400" b="1" dirty="0" smtClean="0"/>
          </a:p>
          <a:p>
            <a:pPr marL="268288" lvl="1">
              <a:tabLst/>
            </a:pPr>
            <a:r>
              <a:rPr lang="en-US" sz="1700" dirty="0" smtClean="0"/>
              <a:t> </a:t>
            </a:r>
          </a:p>
          <a:p>
            <a:pPr marL="268288" lvl="1">
              <a:tabLst/>
            </a:pPr>
            <a:r>
              <a:rPr lang="en-US" dirty="0" smtClean="0"/>
              <a:t> Where</a:t>
            </a:r>
            <a:endParaRPr lang="en-US" b="1" dirty="0" smtClean="0"/>
          </a:p>
          <a:p>
            <a:pPr marL="268288" lvl="1">
              <a:tabLst/>
            </a:pPr>
            <a:endParaRPr lang="en-US" sz="2800" dirty="0" smtClean="0"/>
          </a:p>
          <a:p>
            <a:pPr marL="268288" lvl="1">
              <a:tabLst/>
            </a:pPr>
            <a:endParaRPr lang="en-US" sz="2000" dirty="0" smtClean="0"/>
          </a:p>
          <a:p>
            <a:pPr marL="268288" lvl="1">
              <a:tabLst/>
            </a:pPr>
            <a:endParaRPr lang="en-US" sz="2600" dirty="0" smtClean="0"/>
          </a:p>
          <a:p>
            <a:pPr marL="268288" lvl="1">
              <a:tabLst/>
            </a:pPr>
            <a:endParaRPr lang="en-US" b="1" dirty="0" smtClean="0"/>
          </a:p>
          <a:p>
            <a:endParaRPr lang="en-US" dirty="0"/>
          </a:p>
        </p:txBody>
      </p:sp>
      <p:grpSp>
        <p:nvGrpSpPr>
          <p:cNvPr id="2" name="Groupe 34"/>
          <p:cNvGrpSpPr/>
          <p:nvPr/>
        </p:nvGrpSpPr>
        <p:grpSpPr>
          <a:xfrm>
            <a:off x="6372200" y="1556792"/>
            <a:ext cx="2088232" cy="2088232"/>
            <a:chOff x="5940152" y="2132856"/>
            <a:chExt cx="2376264" cy="2232248"/>
          </a:xfrm>
        </p:grpSpPr>
        <p:sp>
          <p:nvSpPr>
            <p:cNvPr id="19" name="Ellipse 18"/>
            <p:cNvSpPr/>
            <p:nvPr/>
          </p:nvSpPr>
          <p:spPr>
            <a:xfrm>
              <a:off x="5940152" y="2132856"/>
              <a:ext cx="2376264" cy="223224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onnecteur droit avec flèche 25"/>
            <p:cNvCxnSpPr>
              <a:stCxn id="21" idx="1"/>
              <a:endCxn id="23" idx="0"/>
            </p:cNvCxnSpPr>
            <p:nvPr/>
          </p:nvCxnSpPr>
          <p:spPr>
            <a:xfrm>
              <a:off x="6598769" y="2863481"/>
              <a:ext cx="241483" cy="63752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6804248" y="350100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588224" y="285293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761206" y="2954556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r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257074" y="2636912"/>
              <a:ext cx="144017" cy="39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Q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6841490" y="3025223"/>
              <a:ext cx="144016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6541718" y="3528820"/>
              <a:ext cx="144017" cy="39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Q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6656484" y="3609563"/>
              <a:ext cx="7200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7308304" y="3028890"/>
              <a:ext cx="9167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QGP</a:t>
              </a:r>
              <a:endParaRPr lang="en-US" sz="2000" b="1" dirty="0"/>
            </a:p>
          </p:txBody>
        </p:sp>
      </p:grpSp>
      <p:grpSp>
        <p:nvGrpSpPr>
          <p:cNvPr id="5" name="Groupe 60"/>
          <p:cNvGrpSpPr/>
          <p:nvPr/>
        </p:nvGrpSpPr>
        <p:grpSpPr>
          <a:xfrm>
            <a:off x="2051720" y="2696719"/>
            <a:ext cx="4104456" cy="1152128"/>
            <a:chOff x="1979712" y="4896456"/>
            <a:chExt cx="3109992" cy="1152128"/>
          </a:xfrm>
        </p:grpSpPr>
        <p:sp>
          <p:nvSpPr>
            <p:cNvPr id="47" name="ZoneTexte 46"/>
            <p:cNvSpPr txBox="1"/>
            <p:nvPr/>
          </p:nvSpPr>
          <p:spPr>
            <a:xfrm>
              <a:off x="1979712" y="5681455"/>
              <a:ext cx="2880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where                                  and   </a:t>
              </a:r>
              <a:endParaRPr lang="en-US" sz="16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79712" y="4896456"/>
              <a:ext cx="3109992" cy="1152128"/>
            </a:xfrm>
            <a:prstGeom prst="rect">
              <a:avLst/>
            </a:prstGeom>
            <a:noFill/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4" name="Connecteur droit 63"/>
          <p:cNvCxnSpPr/>
          <p:nvPr/>
        </p:nvCxnSpPr>
        <p:spPr>
          <a:xfrm>
            <a:off x="4922515" y="1081311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572000" y="515719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3648075" cy="714375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1691680" y="1412776"/>
            <a:ext cx="3672408" cy="747376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754487"/>
            <a:ext cx="3240360" cy="77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175" y="3501008"/>
            <a:ext cx="1440160" cy="29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3915"/>
            <a:ext cx="1440160" cy="2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715398" y="3903439"/>
            <a:ext cx="5872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</a:t>
            </a:r>
            <a:r>
              <a:rPr lang="en-US" sz="2400" b="1" u="sng" dirty="0" smtClean="0"/>
              <a:t>Projection onto the </a:t>
            </a:r>
            <a:r>
              <a:rPr lang="fr-FR" sz="2400" b="1" u="sng" dirty="0" smtClean="0"/>
              <a:t>S states: the S </a:t>
            </a:r>
            <a:r>
              <a:rPr lang="fr-FR" sz="2400" b="1" u="sng" dirty="0" err="1" smtClean="0"/>
              <a:t>weights</a:t>
            </a:r>
            <a:r>
              <a:rPr lang="fr-FR" sz="2400" b="1" u="sng" dirty="0" smtClean="0"/>
              <a:t> </a:t>
            </a:r>
            <a:endParaRPr lang="en-US" sz="2400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365104"/>
            <a:ext cx="5711362" cy="836800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5004048" y="4814568"/>
            <a:ext cx="13681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Forme 47"/>
          <p:cNvCxnSpPr>
            <a:stCxn id="62" idx="2"/>
            <a:endCxn id="51" idx="1"/>
          </p:cNvCxnSpPr>
          <p:nvPr/>
        </p:nvCxnSpPr>
        <p:spPr>
          <a:xfrm rot="16200000" flipH="1">
            <a:off x="5487701" y="4421511"/>
            <a:ext cx="580866" cy="1620180"/>
          </a:xfrm>
          <a:prstGeom prst="curved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869160"/>
            <a:ext cx="2219126" cy="130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2255912"/>
            <a:ext cx="3667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Connecteur droit 56"/>
          <p:cNvCxnSpPr/>
          <p:nvPr/>
        </p:nvCxnSpPr>
        <p:spPr>
          <a:xfrm>
            <a:off x="4393152" y="4968464"/>
            <a:ext cx="10801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283968" y="4509120"/>
            <a:ext cx="13681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691680" y="2247255"/>
            <a:ext cx="3672408" cy="360040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83568" y="4365104"/>
            <a:ext cx="5688632" cy="792088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ZoneTexte 74"/>
          <p:cNvSpPr txBox="1"/>
          <p:nvPr/>
        </p:nvSpPr>
        <p:spPr>
          <a:xfrm>
            <a:off x="467544" y="27089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</a:t>
            </a:r>
            <a:r>
              <a:rPr lang="en-US" dirty="0" err="1" smtClean="0"/>
              <a:t>wavefunction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77" name="Connecteur droit 76"/>
          <p:cNvCxnSpPr/>
          <p:nvPr/>
        </p:nvCxnSpPr>
        <p:spPr>
          <a:xfrm flipV="1">
            <a:off x="4283968" y="2276872"/>
            <a:ext cx="1008112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 flipV="1">
            <a:off x="4283968" y="2276872"/>
            <a:ext cx="1008112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3995936" y="53732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</a:t>
            </a:r>
            <a:r>
              <a:rPr lang="en-US" dirty="0" err="1" smtClean="0"/>
              <a:t>eigenstates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of the </a:t>
            </a:r>
            <a:r>
              <a:rPr lang="en-US" dirty="0" err="1" smtClean="0"/>
              <a:t>hamiltonian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 15/05/2014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161" name="Picture 5" descr="C:\Users\rorolastronome\Desktop\PhD\gnuplot\Charm_Plots\C_SWeightTimeInf_UPot_NL2400NT2400_0Tred26Step01_Normed_42fm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330" y="2708920"/>
            <a:ext cx="4954150" cy="30963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65" name="ZoneTexte 164"/>
          <p:cNvSpPr txBox="1"/>
          <p:nvPr/>
        </p:nvSpPr>
        <p:spPr>
          <a:xfrm>
            <a:off x="251520" y="3284984"/>
            <a:ext cx="302433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At fixed temperatures</a:t>
            </a:r>
          </a:p>
        </p:txBody>
      </p:sp>
      <p:sp>
        <p:nvSpPr>
          <p:cNvPr id="166" name="Flèche droite 165"/>
          <p:cNvSpPr/>
          <p:nvPr/>
        </p:nvSpPr>
        <p:spPr>
          <a:xfrm>
            <a:off x="3388808" y="338805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0" y="47667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Without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direct thermalisation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44152" y="4430722"/>
            <a:ext cx="2803716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Even without direct </a:t>
            </a:r>
          </a:p>
          <a:p>
            <a:pPr algn="ctr"/>
            <a:r>
              <a:rPr lang="en-US" sz="2200" dirty="0" err="1" smtClean="0"/>
              <a:t>thermalisation</a:t>
            </a:r>
            <a:endParaRPr lang="en-US" sz="2200" dirty="0" smtClean="0"/>
          </a:p>
          <a:p>
            <a:pPr algn="ctr"/>
            <a:r>
              <a:rPr lang="en-US" sz="2200" dirty="0" smtClean="0"/>
              <a:t> not a all-or-nothing </a:t>
            </a:r>
          </a:p>
          <a:p>
            <a:pPr algn="ctr"/>
            <a:r>
              <a:rPr lang="en-US" sz="2200" dirty="0" smtClean="0"/>
              <a:t>existence of the states </a:t>
            </a:r>
            <a:endParaRPr lang="fr-FR" sz="2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10864" y="1199074"/>
            <a:ext cx="8397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FR" sz="2200" dirty="0" smtClean="0"/>
              <a:t>Evolution: radial non </a:t>
            </a:r>
            <a:r>
              <a:rPr lang="fr-FR" sz="2200" dirty="0" err="1" smtClean="0"/>
              <a:t>relativistic</a:t>
            </a:r>
            <a:r>
              <a:rPr lang="fr-FR" sz="2200" dirty="0" smtClean="0"/>
              <a:t> Schrödinger </a:t>
            </a:r>
            <a:r>
              <a:rPr lang="fr-FR" sz="2200" dirty="0" err="1" smtClean="0"/>
              <a:t>equation</a:t>
            </a:r>
            <a:endParaRPr lang="fr-FR" sz="2200" dirty="0" smtClean="0"/>
          </a:p>
          <a:p>
            <a:endParaRPr lang="fr-FR" sz="4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FR" sz="2200" dirty="0" err="1" smtClean="0"/>
              <a:t>Weight</a:t>
            </a:r>
            <a:r>
              <a:rPr lang="fr-FR" sz="2200" dirty="0" smtClean="0"/>
              <a:t>(t) = </a:t>
            </a:r>
            <a:r>
              <a:rPr lang="el-GR" sz="2400" dirty="0" smtClean="0"/>
              <a:t>Ψ</a:t>
            </a:r>
            <a:r>
              <a:rPr lang="fr-FR" sz="1400" dirty="0" smtClean="0"/>
              <a:t>QQ</a:t>
            </a:r>
            <a:r>
              <a:rPr lang="fr-FR" sz="2000" dirty="0" smtClean="0"/>
              <a:t> </a:t>
            </a:r>
            <a:r>
              <a:rPr lang="fr-FR" sz="2200" dirty="0" smtClean="0"/>
              <a:t>(t) projection onto </a:t>
            </a:r>
            <a:r>
              <a:rPr lang="fr-FR" sz="2200" dirty="0" err="1" smtClean="0"/>
              <a:t>quarkonia</a:t>
            </a:r>
            <a:r>
              <a:rPr lang="fr-FR" sz="2200" dirty="0" smtClean="0"/>
              <a:t> T=0 </a:t>
            </a:r>
            <a:r>
              <a:rPr lang="fr-FR" sz="2200" dirty="0" err="1" smtClean="0"/>
              <a:t>eigenstates</a:t>
            </a:r>
            <a:endParaRPr lang="fr-FR" sz="2200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2754384" y="1769048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395536" y="908720"/>
            <a:ext cx="842493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EFC-2AB3-4C65-9CB0-3E589C9529A9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</a:rPr>
              <a:t>Semi-</a:t>
            </a:r>
            <a:r>
              <a:rPr lang="fr-FR" sz="4000" b="1" dirty="0" err="1" smtClean="0">
                <a:solidFill>
                  <a:srgbClr val="7030A0"/>
                </a:solidFill>
              </a:rPr>
              <a:t>classical</a:t>
            </a:r>
            <a:r>
              <a:rPr lang="fr-FR" sz="4000" b="1" dirty="0" smtClean="0">
                <a:solidFill>
                  <a:srgbClr val="7030A0"/>
                </a:solidFill>
              </a:rPr>
              <a:t> </a:t>
            </a:r>
            <a:r>
              <a:rPr lang="fr-FR" sz="4000" b="1" dirty="0" err="1" smtClean="0">
                <a:solidFill>
                  <a:srgbClr val="7030A0"/>
                </a:solidFill>
              </a:rPr>
              <a:t>approach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 26/07/2013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5536" y="836712"/>
            <a:ext cx="8352928" cy="943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>
              <a:tabLst/>
            </a:pPr>
            <a:endParaRPr lang="en-US" sz="800" dirty="0" smtClean="0"/>
          </a:p>
          <a:p>
            <a:pPr marL="268288" lvl="1">
              <a:tabLst/>
            </a:pPr>
            <a:r>
              <a:rPr lang="en-US" sz="2000" dirty="0" err="1" smtClean="0"/>
              <a:t>The“Quantum</a:t>
            </a:r>
            <a:r>
              <a:rPr lang="en-US" sz="2000" dirty="0" smtClean="0"/>
              <a:t>” </a:t>
            </a:r>
            <a:r>
              <a:rPr lang="en-US" sz="2000" b="1" dirty="0" smtClean="0"/>
              <a:t>Wigner distribution of the cc pair</a:t>
            </a:r>
            <a:r>
              <a:rPr lang="en-US" sz="2000" dirty="0" smtClean="0"/>
              <a:t>:</a:t>
            </a:r>
          </a:p>
          <a:p>
            <a:pPr marL="268288" lvl="1">
              <a:tabLst/>
            </a:pPr>
            <a:endParaRPr lang="en-US" sz="800" dirty="0" smtClean="0"/>
          </a:p>
          <a:p>
            <a:pPr marL="268288" lvl="1">
              <a:buFont typeface="Arial" pitchFamily="34" charset="0"/>
              <a:buChar char="•"/>
              <a:tabLst/>
            </a:pPr>
            <a:endParaRPr lang="en-US" sz="2400" b="1" u="sng" dirty="0" smtClean="0"/>
          </a:p>
          <a:p>
            <a:pPr marL="268288" lvl="1">
              <a:buFont typeface="Arial" pitchFamily="34" charset="0"/>
              <a:buChar char="•"/>
              <a:tabLst/>
            </a:pPr>
            <a:endParaRPr lang="en-US" sz="1600" b="1" u="sng" dirty="0" smtClean="0"/>
          </a:p>
          <a:p>
            <a:pPr marL="268288" lvl="1">
              <a:tabLst/>
            </a:pPr>
            <a:endParaRPr lang="en-US" sz="1600" b="1" u="sng" dirty="0" smtClean="0"/>
          </a:p>
          <a:p>
            <a:pPr marL="268288" lvl="1">
              <a:buFont typeface="Arial" pitchFamily="34" charset="0"/>
              <a:buChar char="•"/>
              <a:tabLst/>
            </a:pPr>
            <a:endParaRPr lang="en-US" sz="100" b="1" u="sng" dirty="0" smtClean="0"/>
          </a:p>
          <a:p>
            <a:pPr marL="268288" lvl="1"/>
            <a:r>
              <a:rPr lang="en-US" sz="2000" dirty="0" smtClean="0"/>
              <a:t>… is </a:t>
            </a:r>
            <a:r>
              <a:rPr lang="en-US" sz="2000" b="1" dirty="0" smtClean="0"/>
              <a:t>evolved</a:t>
            </a:r>
            <a:r>
              <a:rPr lang="en-US" sz="2000" dirty="0" smtClean="0"/>
              <a:t> with the “classical”,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 in </a:t>
            </a:r>
            <a:r>
              <a:rPr lang="fr-FR" sz="2000" dirty="0" smtClean="0"/>
              <a:t>ħ,</a:t>
            </a:r>
            <a:r>
              <a:rPr lang="en-US" sz="2000" dirty="0" smtClean="0"/>
              <a:t> Wigner-</a:t>
            </a:r>
            <a:r>
              <a:rPr lang="en-US" sz="2000" dirty="0" err="1" smtClean="0"/>
              <a:t>Moyal</a:t>
            </a:r>
            <a:r>
              <a:rPr lang="en-US" sz="2000" dirty="0" smtClean="0"/>
              <a:t> equation + FP:</a:t>
            </a:r>
          </a:p>
          <a:p>
            <a:pPr marL="268288" lvl="1"/>
            <a:r>
              <a:rPr lang="en-US" sz="800" dirty="0" smtClean="0"/>
              <a:t>  </a:t>
            </a:r>
          </a:p>
          <a:p>
            <a:pPr marL="268288" lvl="1"/>
            <a:endParaRPr lang="en-US" sz="2400" dirty="0" smtClean="0"/>
          </a:p>
          <a:p>
            <a:pPr marL="268288" lvl="1"/>
            <a:endParaRPr lang="en-US" sz="2400" dirty="0" smtClean="0"/>
          </a:p>
          <a:p>
            <a:pPr marL="268288" lvl="1"/>
            <a:endParaRPr lang="en-US" sz="500" dirty="0" smtClean="0"/>
          </a:p>
          <a:p>
            <a:pPr marL="268288" lvl="1"/>
            <a:r>
              <a:rPr lang="en-US" sz="2000" dirty="0" smtClean="0"/>
              <a:t>Finally the </a:t>
            </a:r>
            <a:r>
              <a:rPr lang="en-US" sz="2000" b="1" dirty="0" smtClean="0"/>
              <a:t>projection</a:t>
            </a:r>
            <a:r>
              <a:rPr lang="en-US" sz="2000" dirty="0" smtClean="0"/>
              <a:t> onto the </a:t>
            </a:r>
            <a:r>
              <a:rPr lang="fr-FR" sz="2000" dirty="0" smtClean="0"/>
              <a:t>J/</a:t>
            </a:r>
            <a:r>
              <a:rPr lang="el-GR" sz="2000" dirty="0" smtClean="0"/>
              <a:t>ψ</a:t>
            </a:r>
            <a:r>
              <a:rPr lang="fr-FR" sz="2000" dirty="0" smtClean="0"/>
              <a:t> state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given</a:t>
            </a:r>
            <a:r>
              <a:rPr lang="fr-FR" sz="2000" dirty="0" smtClean="0"/>
              <a:t> by:</a:t>
            </a:r>
          </a:p>
          <a:p>
            <a:pPr marL="268288" lvl="1"/>
            <a:endParaRPr lang="fr-FR" sz="2000" dirty="0" smtClean="0"/>
          </a:p>
          <a:p>
            <a:pPr marL="268288" lvl="1"/>
            <a:endParaRPr lang="fr-FR" sz="2000" dirty="0" smtClean="0"/>
          </a:p>
          <a:p>
            <a:pPr marL="268288" lvl="1"/>
            <a:endParaRPr lang="fr-FR" sz="2000" dirty="0" smtClean="0"/>
          </a:p>
          <a:p>
            <a:pPr marL="268288" lvl="1"/>
            <a:r>
              <a:rPr lang="fr-FR" sz="2000" b="1" dirty="0" smtClean="0"/>
              <a:t>But in practice</a:t>
            </a:r>
            <a:r>
              <a:rPr lang="fr-FR" sz="2000" dirty="0" smtClean="0"/>
              <a:t>: </a:t>
            </a:r>
            <a:r>
              <a:rPr lang="fr-FR" sz="2000" u="sng" dirty="0" smtClean="0"/>
              <a:t>N test </a:t>
            </a:r>
            <a:r>
              <a:rPr lang="fr-FR" sz="2000" u="sng" dirty="0" err="1" smtClean="0"/>
              <a:t>particles</a:t>
            </a:r>
            <a:r>
              <a:rPr lang="fr-FR" sz="2000" dirty="0" smtClean="0"/>
              <a:t> (</a:t>
            </a:r>
            <a:r>
              <a:rPr lang="fr-FR" sz="2000" dirty="0" err="1" smtClean="0"/>
              <a:t>initially</a:t>
            </a:r>
            <a:r>
              <a:rPr lang="fr-FR" sz="2000" dirty="0" smtClean="0"/>
              <a:t> </a:t>
            </a:r>
            <a:r>
              <a:rPr lang="fr-FR" sz="2000" dirty="0" err="1" smtClean="0"/>
              <a:t>distributed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</a:t>
            </a:r>
            <a:r>
              <a:rPr lang="fr-FR" sz="2000" dirty="0" err="1" smtClean="0"/>
              <a:t>gaussian</a:t>
            </a:r>
            <a:r>
              <a:rPr lang="fr-FR" sz="2000" dirty="0" smtClean="0"/>
              <a:t> distribution in (r, p) as in the quantum case), 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evolve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Newton’s</a:t>
            </a:r>
            <a:r>
              <a:rPr lang="fr-FR" sz="2000" dirty="0" smtClean="0"/>
              <a:t> </a:t>
            </a:r>
            <a:r>
              <a:rPr lang="fr-FR" sz="2000" dirty="0" err="1" smtClean="0"/>
              <a:t>laws</a:t>
            </a:r>
            <a:r>
              <a:rPr lang="fr-FR" sz="2000" dirty="0" smtClean="0"/>
              <a:t>, and </a:t>
            </a:r>
            <a:r>
              <a:rPr lang="fr-FR" sz="2000" dirty="0" err="1" smtClean="0"/>
              <a:t>give</a:t>
            </a:r>
            <a:r>
              <a:rPr lang="fr-FR" sz="2000" dirty="0" smtClean="0"/>
              <a:t> the J/</a:t>
            </a:r>
            <a:r>
              <a:rPr lang="el-GR" sz="2000" dirty="0" smtClean="0"/>
              <a:t>ψ</a:t>
            </a:r>
            <a:r>
              <a:rPr lang="fr-FR" sz="2000" dirty="0" smtClean="0"/>
              <a:t> </a:t>
            </a:r>
            <a:r>
              <a:rPr lang="fr-FR" sz="2000" dirty="0" err="1" smtClean="0"/>
              <a:t>weight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t </a:t>
            </a:r>
            <a:r>
              <a:rPr lang="fr-FR" sz="2000" dirty="0" err="1" smtClean="0"/>
              <a:t>with</a:t>
            </a:r>
            <a:r>
              <a:rPr lang="fr-FR" sz="2000" dirty="0" smtClean="0"/>
              <a:t>:</a:t>
            </a:r>
          </a:p>
          <a:p>
            <a:pPr marL="268288" lvl="1"/>
            <a:endParaRPr lang="fr-FR" sz="2000" dirty="0" smtClean="0"/>
          </a:p>
          <a:p>
            <a:pPr marL="268288" lvl="1"/>
            <a:endParaRPr lang="fr-FR" sz="2400" dirty="0" smtClean="0"/>
          </a:p>
          <a:p>
            <a:pPr marL="268288" lvl="1"/>
            <a:endParaRPr lang="fr-FR" sz="2000" dirty="0" smtClean="0"/>
          </a:p>
          <a:p>
            <a:pPr marL="268288" lvl="1"/>
            <a:r>
              <a:rPr lang="en-US" sz="1000" dirty="0" smtClean="0"/>
              <a:t> </a:t>
            </a:r>
          </a:p>
          <a:p>
            <a:pPr marL="268288" lvl="1">
              <a:tabLst/>
            </a:pPr>
            <a:endParaRPr lang="en-US" sz="1000" dirty="0" smtClean="0"/>
          </a:p>
          <a:p>
            <a:pPr marL="268288" lvl="1">
              <a:tabLst/>
            </a:pPr>
            <a:r>
              <a:rPr lang="en-US" sz="1400" dirty="0" smtClean="0"/>
              <a:t>                                                      </a:t>
            </a:r>
          </a:p>
          <a:p>
            <a:pPr marL="268288" lvl="1">
              <a:tabLst/>
            </a:pPr>
            <a:r>
              <a:rPr lang="en-US" sz="2400" dirty="0" smtClean="0"/>
              <a:t>  </a:t>
            </a:r>
          </a:p>
          <a:p>
            <a:pPr marL="268288" lvl="1">
              <a:tabLst/>
            </a:pPr>
            <a:endParaRPr lang="en-US" sz="2000" dirty="0" smtClean="0"/>
          </a:p>
          <a:p>
            <a:pPr marL="268288" lvl="1">
              <a:tabLst/>
            </a:pPr>
            <a:endParaRPr lang="en-US" sz="700" dirty="0" smtClean="0"/>
          </a:p>
          <a:p>
            <a:pPr marL="268288" lvl="1">
              <a:tabLst/>
            </a:pPr>
            <a:endParaRPr lang="en-US" sz="1400" dirty="0" smtClean="0"/>
          </a:p>
          <a:p>
            <a:pPr marL="268288" lvl="1">
              <a:tabLst/>
            </a:pPr>
            <a:endParaRPr lang="en-US" sz="2800" dirty="0" smtClean="0"/>
          </a:p>
          <a:p>
            <a:pPr marL="268288" lvl="1">
              <a:tabLst/>
            </a:pPr>
            <a:endParaRPr lang="en-US" sz="2000" dirty="0" smtClean="0"/>
          </a:p>
          <a:p>
            <a:pPr marL="268288" lvl="1">
              <a:tabLst/>
            </a:pPr>
            <a:endParaRPr lang="en-US" sz="2600" dirty="0" smtClean="0"/>
          </a:p>
          <a:p>
            <a:pPr marL="268288" lvl="1">
              <a:tabLst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572000" y="515719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Connecteur droit 51"/>
          <p:cNvCxnSpPr/>
          <p:nvPr/>
        </p:nvCxnSpPr>
        <p:spPr>
          <a:xfrm>
            <a:off x="5280205" y="1448401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868144" y="1916832"/>
            <a:ext cx="7200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127"/>
          <a:stretch>
            <a:fillRect/>
          </a:stretch>
        </p:blipFill>
        <p:spPr bwMode="auto">
          <a:xfrm>
            <a:off x="1979712" y="1367054"/>
            <a:ext cx="4824536" cy="83781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08637"/>
            <a:ext cx="3390900" cy="8286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0074" y="3933056"/>
            <a:ext cx="4248150" cy="7048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8021" y="2726336"/>
            <a:ext cx="7154379" cy="70884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EFC-2AB3-4C65-9CB0-3E589C9529A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2051720" y="1711349"/>
            <a:ext cx="7488832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Background and motivations</a:t>
            </a:r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6"/>
                </a:solidFill>
              </a:rPr>
              <a:t>Pure quantum </a:t>
            </a:r>
            <a:r>
              <a:rPr lang="en-US" b="1" dirty="0" smtClean="0">
                <a:solidFill>
                  <a:schemeClr val="accent6"/>
                </a:solidFill>
              </a:rPr>
              <a:t>approach</a:t>
            </a:r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Quantum </a:t>
            </a:r>
            <a:r>
              <a:rPr lang="en-US" b="1" dirty="0" err="1" smtClean="0">
                <a:solidFill>
                  <a:schemeClr val="accent2"/>
                </a:solidFill>
              </a:rPr>
              <a:t>thermalisation</a:t>
            </a:r>
            <a:r>
              <a:rPr lang="en-US" b="1" dirty="0" smtClean="0">
                <a:solidFill>
                  <a:schemeClr val="accent2"/>
                </a:solidFill>
              </a:rPr>
              <a:t> ?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Stochastic semi-classical </a:t>
            </a:r>
            <a:r>
              <a:rPr lang="en-US" b="1" dirty="0" smtClean="0">
                <a:solidFill>
                  <a:schemeClr val="accent2"/>
                </a:solidFill>
              </a:rPr>
              <a:t>approach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The </a:t>
            </a:r>
            <a:r>
              <a:rPr lang="en-US" b="1" dirty="0" smtClean="0">
                <a:solidFill>
                  <a:schemeClr val="accent2"/>
                </a:solidFill>
              </a:rPr>
              <a:t>Schrödinger-</a:t>
            </a:r>
            <a:r>
              <a:rPr lang="en-US" b="1" dirty="0" err="1" smtClean="0">
                <a:solidFill>
                  <a:schemeClr val="accent2"/>
                </a:solidFill>
              </a:rPr>
              <a:t>Langevin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approach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err="1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endParaRPr lang="fr-F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979712" y="1844824"/>
            <a:ext cx="360040" cy="3600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Ellipse 20"/>
          <p:cNvSpPr/>
          <p:nvPr/>
        </p:nvSpPr>
        <p:spPr>
          <a:xfrm>
            <a:off x="1979712" y="2420888"/>
            <a:ext cx="360040" cy="3600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Ellipse 22"/>
          <p:cNvSpPr/>
          <p:nvPr/>
        </p:nvSpPr>
        <p:spPr>
          <a:xfrm>
            <a:off x="1979712" y="2996952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Ellipse 23"/>
          <p:cNvSpPr/>
          <p:nvPr/>
        </p:nvSpPr>
        <p:spPr>
          <a:xfrm>
            <a:off x="1979712" y="3573016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Ellipse 24"/>
          <p:cNvSpPr/>
          <p:nvPr/>
        </p:nvSpPr>
        <p:spPr>
          <a:xfrm>
            <a:off x="1979712" y="4149080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Ellipse 25"/>
          <p:cNvSpPr/>
          <p:nvPr/>
        </p:nvSpPr>
        <p:spPr>
          <a:xfrm>
            <a:off x="1979712" y="4725144"/>
            <a:ext cx="360040" cy="36004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orme 29"/>
          <p:cNvSpPr/>
          <p:nvPr/>
        </p:nvSpPr>
        <p:spPr>
          <a:xfrm rot="2700257" flipV="1">
            <a:off x="95392" y="1715675"/>
            <a:ext cx="2832637" cy="3786689"/>
          </a:xfrm>
          <a:prstGeom prst="swooshArrow">
            <a:avLst>
              <a:gd name="adj1" fmla="val 11555"/>
              <a:gd name="adj2" fmla="val 25000"/>
            </a:avLst>
          </a:prstGeom>
          <a:solidFill>
            <a:srgbClr val="DFA6A5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Schrödinger-Langevin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Quarkonia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suppression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6" name="Espace réservé du contenu 12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41"/>
          <a:stretch>
            <a:fillRect/>
          </a:stretch>
        </p:blipFill>
        <p:spPr>
          <a:xfrm>
            <a:off x="1475656" y="2568771"/>
            <a:ext cx="3439403" cy="352452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5076003" y="281427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0% </a:t>
            </a:r>
            <a:r>
              <a:rPr lang="fr-FR" dirty="0" err="1" smtClean="0"/>
              <a:t>suppressed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062947" y="547856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100% </a:t>
            </a:r>
            <a:r>
              <a:rPr lang="fr-FR" dirty="0" err="1" smtClean="0"/>
              <a:t>suppressed</a:t>
            </a:r>
            <a:endParaRPr lang="fr-FR" dirty="0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4777338" y="3000819"/>
            <a:ext cx="0" cy="26642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endCxn id="28" idx="1"/>
          </p:cNvCxnSpPr>
          <p:nvPr/>
        </p:nvCxnSpPr>
        <p:spPr>
          <a:xfrm>
            <a:off x="1835643" y="5653941"/>
            <a:ext cx="3227304" cy="92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1852306" y="2992609"/>
            <a:ext cx="3178985" cy="82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5796083" y="3648891"/>
            <a:ext cx="237626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1st  surprise</a:t>
            </a:r>
            <a:r>
              <a:rPr lang="fr-FR" b="1" dirty="0" smtClean="0"/>
              <a:t>: </a:t>
            </a:r>
            <a:br>
              <a:rPr lang="fr-FR" b="1" dirty="0" smtClean="0"/>
            </a:br>
            <a:r>
              <a:rPr lang="fr-FR" b="1" dirty="0" err="1" smtClean="0"/>
              <a:t>same</a:t>
            </a:r>
            <a:r>
              <a:rPr lang="fr-FR" b="1" dirty="0" smtClean="0"/>
              <a:t> suppression </a:t>
            </a:r>
            <a:r>
              <a:rPr lang="fr-FR" b="1" dirty="0" err="1" smtClean="0"/>
              <a:t>at</a:t>
            </a:r>
            <a:r>
              <a:rPr lang="fr-FR" b="1" dirty="0" smtClean="0"/>
              <a:t> collision </a:t>
            </a:r>
            <a:r>
              <a:rPr lang="fr-FR" b="1" dirty="0" err="1" smtClean="0"/>
              <a:t>energies</a:t>
            </a:r>
            <a:r>
              <a:rPr lang="fr-FR" b="1" dirty="0" smtClean="0"/>
              <a:t> </a:t>
            </a:r>
          </a:p>
          <a:p>
            <a:pPr algn="ctr"/>
            <a:r>
              <a:rPr lang="fr-FR" b="1" dirty="0" smtClean="0"/>
              <a:t>17 </a:t>
            </a:r>
            <a:r>
              <a:rPr lang="fr-FR" b="1" dirty="0" err="1" smtClean="0"/>
              <a:t>GeV</a:t>
            </a:r>
            <a:r>
              <a:rPr lang="fr-FR" b="1" dirty="0" smtClean="0"/>
              <a:t>  and 200 </a:t>
            </a:r>
            <a:r>
              <a:rPr lang="fr-FR" b="1" dirty="0" err="1" smtClean="0"/>
              <a:t>GeV</a:t>
            </a:r>
            <a:endParaRPr lang="fr-FR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6628279" y="2803638"/>
            <a:ext cx="161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(&lt;- if no QGP)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5482710" y="6319391"/>
            <a:ext cx="208101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  <a:latin typeface="Cambria"/>
                <a:cs typeface="Cambri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PHENIX, PRL98 (2007) </a:t>
            </a:r>
            <a:r>
              <a:rPr lang="en-GB" sz="1100" dirty="0" smtClean="0">
                <a:solidFill>
                  <a:schemeClr val="tx1"/>
                </a:solidFill>
              </a:rPr>
              <a:t>232301</a:t>
            </a:r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SPS from </a:t>
            </a:r>
            <a:r>
              <a:rPr lang="en-GB" sz="1100" dirty="0" err="1">
                <a:solidFill>
                  <a:schemeClr val="tx1"/>
                </a:solidFill>
              </a:rPr>
              <a:t>Scomparin</a:t>
            </a:r>
            <a:r>
              <a:rPr lang="en-GB" sz="1100" dirty="0">
                <a:solidFill>
                  <a:schemeClr val="tx1"/>
                </a:solidFill>
              </a:rPr>
              <a:t> @ QM06</a:t>
            </a: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1835643" y="5233067"/>
            <a:ext cx="2664296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195683" y="5233067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QGP size and T </a:t>
            </a:r>
            <a:endParaRPr lang="fr-FR" sz="2000" b="1" dirty="0">
              <a:solidFill>
                <a:srgbClr val="7030A0"/>
              </a:solidFill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 flipV="1">
            <a:off x="3923875" y="5305075"/>
            <a:ext cx="72008" cy="21602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0" y="112822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2"/>
                </a:solidFill>
              </a:rPr>
              <a:t>Predicted</a:t>
            </a:r>
            <a:r>
              <a:rPr lang="en-US" sz="2400" b="1" dirty="0" smtClean="0">
                <a:solidFill>
                  <a:schemeClr val="tx2"/>
                </a:solidFill>
              </a:rPr>
              <a:t> by Matsui and </a:t>
            </a:r>
            <a:r>
              <a:rPr lang="en-US" sz="2400" b="1" dirty="0" err="1" smtClean="0">
                <a:solidFill>
                  <a:schemeClr val="tx2"/>
                </a:solidFill>
              </a:rPr>
              <a:t>Satz</a:t>
            </a:r>
            <a:r>
              <a:rPr lang="en-US" sz="2400" b="1" dirty="0" smtClean="0">
                <a:solidFill>
                  <a:schemeClr val="tx2"/>
                </a:solidFill>
              </a:rPr>
              <a:t> as a sign of Quark-Gluon Plasma production a</a:t>
            </a:r>
            <a:r>
              <a:rPr lang="fr-FR" sz="2400" b="1" dirty="0" err="1" smtClean="0">
                <a:solidFill>
                  <a:schemeClr val="tx2"/>
                </a:solidFill>
              </a:rPr>
              <a:t>nd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u="sng" dirty="0" err="1" smtClean="0">
                <a:solidFill>
                  <a:schemeClr val="tx2"/>
                </a:solidFill>
              </a:rPr>
              <a:t>observed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experimentally</a:t>
            </a:r>
            <a:r>
              <a:rPr lang="fr-FR" sz="2400" b="1" dirty="0" smtClean="0">
                <a:solidFill>
                  <a:schemeClr val="tx2"/>
                </a:solidFill>
              </a:rPr>
              <a:t>…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0" y="18872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… but </a:t>
            </a:r>
            <a:r>
              <a:rPr lang="fr-FR" sz="2400" b="1" dirty="0" err="1" smtClean="0">
                <a:solidFill>
                  <a:srgbClr val="FF0000"/>
                </a:solidFill>
              </a:rPr>
              <a:t>kinetic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dependences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still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poorly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understood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1824" y="1536608"/>
            <a:ext cx="2860656" cy="2808312"/>
          </a:xfrm>
          <a:prstGeom prst="rect">
            <a:avLst/>
          </a:prstGeom>
        </p:spPr>
      </p:pic>
      <p:pic>
        <p:nvPicPr>
          <p:cNvPr id="25" name="Picture 9" descr="raa_vs_Npart_forward_new.gif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7914" r="-27914"/>
          <a:stretch>
            <a:fillRect/>
          </a:stretch>
        </p:blipFill>
        <p:spPr bwMode="auto">
          <a:xfrm>
            <a:off x="-468560" y="1538030"/>
            <a:ext cx="489674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Quarkonia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suppression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2843808" y="4797152"/>
            <a:ext cx="381642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less</a:t>
            </a:r>
            <a:r>
              <a:rPr lang="fr-FR" b="1" dirty="0" smtClean="0"/>
              <a:t> </a:t>
            </a:r>
            <a:r>
              <a:rPr lang="fr-FR" b="1" dirty="0" err="1" smtClean="0"/>
              <a:t>high</a:t>
            </a:r>
            <a:r>
              <a:rPr lang="fr-FR" b="1" dirty="0" smtClean="0"/>
              <a:t> </a:t>
            </a:r>
            <a:r>
              <a:rPr lang="fr-FR" b="1" dirty="0" err="1" smtClean="0"/>
              <a:t>energy</a:t>
            </a:r>
            <a:r>
              <a:rPr lang="fr-FR" b="1" dirty="0" smtClean="0"/>
              <a:t> J/</a:t>
            </a:r>
            <a:r>
              <a:rPr lang="el-GR" b="1" dirty="0" smtClean="0"/>
              <a:t>ψ</a:t>
            </a:r>
            <a:r>
              <a:rPr lang="fr-FR" b="1" dirty="0" smtClean="0"/>
              <a:t> </a:t>
            </a:r>
            <a:r>
              <a:rPr lang="fr-FR" b="1" dirty="0" err="1" smtClean="0"/>
              <a:t>at</a:t>
            </a:r>
            <a:r>
              <a:rPr lang="fr-FR" b="1" dirty="0" smtClean="0"/>
              <a:t> 2760 </a:t>
            </a:r>
            <a:r>
              <a:rPr lang="fr-FR" b="1" dirty="0" err="1" smtClean="0"/>
              <a:t>GeV</a:t>
            </a:r>
            <a:r>
              <a:rPr lang="fr-FR" b="1" dirty="0" smtClean="0"/>
              <a:t> </a:t>
            </a:r>
          </a:p>
          <a:p>
            <a:pPr algn="ctr"/>
            <a:r>
              <a:rPr lang="fr-FR" b="1" u="sng" dirty="0" smtClean="0"/>
              <a:t>2nd  « surprise »</a:t>
            </a:r>
            <a:r>
              <a:rPr lang="fr-FR" b="1" dirty="0" smtClean="0"/>
              <a:t>: </a:t>
            </a:r>
            <a:br>
              <a:rPr lang="fr-FR" b="1" dirty="0" smtClean="0"/>
            </a:br>
            <a:r>
              <a:rPr lang="fr-FR" b="1" dirty="0" smtClean="0"/>
              <a:t>more </a:t>
            </a:r>
            <a:r>
              <a:rPr lang="fr-FR" b="1" dirty="0" err="1" smtClean="0"/>
              <a:t>low</a:t>
            </a:r>
            <a:r>
              <a:rPr lang="fr-FR" b="1" dirty="0" smtClean="0"/>
              <a:t> </a:t>
            </a:r>
            <a:r>
              <a:rPr lang="fr-FR" b="1" dirty="0" err="1" smtClean="0"/>
              <a:t>energy</a:t>
            </a:r>
            <a:r>
              <a:rPr lang="fr-FR" b="1" dirty="0" smtClean="0"/>
              <a:t> J/</a:t>
            </a:r>
            <a:r>
              <a:rPr lang="el-GR" b="1" dirty="0" smtClean="0"/>
              <a:t>ψ</a:t>
            </a:r>
            <a:r>
              <a:rPr lang="fr-FR" b="1" dirty="0" smtClean="0"/>
              <a:t> </a:t>
            </a:r>
            <a:r>
              <a:rPr lang="fr-FR" b="1" dirty="0" err="1" smtClean="0"/>
              <a:t>at</a:t>
            </a:r>
            <a:r>
              <a:rPr lang="fr-FR" b="1" dirty="0" smtClean="0"/>
              <a:t> 2760 </a:t>
            </a:r>
            <a:r>
              <a:rPr lang="fr-FR" b="1" dirty="0" err="1" smtClean="0"/>
              <a:t>GeV</a:t>
            </a:r>
            <a:endParaRPr lang="fr-FR" b="1" dirty="0" smtClean="0"/>
          </a:p>
          <a:p>
            <a:pPr algn="ctr"/>
            <a:r>
              <a:rPr lang="fr-FR" b="1" dirty="0" smtClean="0"/>
              <a:t>(</a:t>
            </a:r>
            <a:r>
              <a:rPr lang="fr-FR" b="1" dirty="0" err="1" smtClean="0"/>
              <a:t>Recombination</a:t>
            </a:r>
            <a:r>
              <a:rPr lang="fr-FR" b="1" dirty="0" smtClean="0"/>
              <a:t> ? Thermalisation ?)</a:t>
            </a:r>
            <a:r>
              <a:rPr lang="fr-FR" b="1" dirty="0" smtClean="0"/>
              <a:t> </a:t>
            </a:r>
            <a:endParaRPr lang="fr-FR" b="1" dirty="0" smtClean="0"/>
          </a:p>
        </p:txBody>
      </p:sp>
      <p:grpSp>
        <p:nvGrpSpPr>
          <p:cNvPr id="44" name="Groupe 43"/>
          <p:cNvGrpSpPr/>
          <p:nvPr/>
        </p:nvGrpSpPr>
        <p:grpSpPr>
          <a:xfrm>
            <a:off x="808741" y="2219261"/>
            <a:ext cx="7903395" cy="1909635"/>
            <a:chOff x="808741" y="2320745"/>
            <a:chExt cx="7903395" cy="1909635"/>
          </a:xfrm>
        </p:grpSpPr>
        <p:sp>
          <p:nvSpPr>
            <p:cNvPr id="27" name="ZoneTexte 26"/>
            <p:cNvSpPr txBox="1"/>
            <p:nvPr/>
          </p:nvSpPr>
          <p:spPr>
            <a:xfrm>
              <a:off x="3923928" y="2320745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0% </a:t>
              </a:r>
              <a:r>
                <a:rPr lang="fr-FR" dirty="0" err="1" smtClean="0"/>
                <a:t>suppressed</a:t>
              </a:r>
              <a:endParaRPr lang="fr-FR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851920" y="386104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100% </a:t>
              </a:r>
              <a:r>
                <a:rPr lang="fr-FR" dirty="0" err="1" smtClean="0"/>
                <a:t>suppressed</a:t>
              </a:r>
              <a:endParaRPr lang="fr-FR" dirty="0"/>
            </a:p>
          </p:txBody>
        </p:sp>
        <p:grpSp>
          <p:nvGrpSpPr>
            <p:cNvPr id="43" name="Groupe 42"/>
            <p:cNvGrpSpPr/>
            <p:nvPr/>
          </p:nvGrpSpPr>
          <p:grpSpPr>
            <a:xfrm>
              <a:off x="808741" y="2524795"/>
              <a:ext cx="2932420" cy="1552277"/>
              <a:chOff x="808741" y="2524795"/>
              <a:chExt cx="2932420" cy="1552277"/>
            </a:xfrm>
          </p:grpSpPr>
          <p:cxnSp>
            <p:nvCxnSpPr>
              <p:cNvPr id="32" name="Connecteur droit avec flèche 31"/>
              <p:cNvCxnSpPr/>
              <p:nvPr/>
            </p:nvCxnSpPr>
            <p:spPr>
              <a:xfrm>
                <a:off x="3491880" y="2524795"/>
                <a:ext cx="0" cy="15480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825161" y="2533005"/>
                <a:ext cx="2916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808741" y="4077072"/>
                <a:ext cx="2916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e 41"/>
            <p:cNvGrpSpPr/>
            <p:nvPr/>
          </p:nvGrpSpPr>
          <p:grpSpPr>
            <a:xfrm>
              <a:off x="5787509" y="2514162"/>
              <a:ext cx="2924627" cy="1584176"/>
              <a:chOff x="5787509" y="2514162"/>
              <a:chExt cx="2924627" cy="1584176"/>
            </a:xfrm>
          </p:grpSpPr>
          <p:cxnSp>
            <p:nvCxnSpPr>
              <p:cNvPr id="31" name="Connecteur droit 30"/>
              <p:cNvCxnSpPr/>
              <p:nvPr/>
            </p:nvCxnSpPr>
            <p:spPr>
              <a:xfrm>
                <a:off x="5796136" y="2514162"/>
                <a:ext cx="2916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5787509" y="4098338"/>
                <a:ext cx="2916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/>
              <p:cNvCxnSpPr/>
              <p:nvPr/>
            </p:nvCxnSpPr>
            <p:spPr>
              <a:xfrm>
                <a:off x="6372200" y="2514162"/>
                <a:ext cx="0" cy="156291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ZoneTexte 44"/>
          <p:cNvSpPr txBox="1"/>
          <p:nvPr/>
        </p:nvSpPr>
        <p:spPr>
          <a:xfrm>
            <a:off x="1115616" y="120846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 J/</a:t>
            </a:r>
            <a:r>
              <a:rPr lang="el-GR" dirty="0" smtClean="0"/>
              <a:t>ψ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6516216" y="11967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High </a:t>
            </a:r>
            <a:r>
              <a:rPr lang="fr-FR" dirty="0" err="1" smtClean="0"/>
              <a:t>energy</a:t>
            </a:r>
            <a:r>
              <a:rPr lang="fr-FR" dirty="0" smtClean="0"/>
              <a:t>  J/</a:t>
            </a:r>
            <a:r>
              <a:rPr lang="el-GR" dirty="0" smtClean="0"/>
              <a:t>ψ</a:t>
            </a:r>
            <a:r>
              <a:rPr lang="fr-FR" b="1" dirty="0" smtClean="0"/>
              <a:t> 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2195736" y="28327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61BFD"/>
                </a:solidFill>
              </a:rPr>
              <a:t>2760 </a:t>
            </a:r>
            <a:r>
              <a:rPr lang="fr-FR" dirty="0" err="1" smtClean="0">
                <a:solidFill>
                  <a:srgbClr val="461BFD"/>
                </a:solidFill>
              </a:rPr>
              <a:t>GeV</a:t>
            </a:r>
            <a:endParaRPr lang="fr-FR" dirty="0">
              <a:solidFill>
                <a:srgbClr val="461BFD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763688" y="363547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200 </a:t>
            </a:r>
            <a:r>
              <a:rPr lang="fr-FR" dirty="0" err="1" smtClean="0">
                <a:solidFill>
                  <a:srgbClr val="FF0000"/>
                </a:solidFill>
              </a:rPr>
              <a:t>GeV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7473586" y="361420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2760 </a:t>
            </a:r>
            <a:r>
              <a:rPr lang="fr-FR" dirty="0" err="1" smtClean="0">
                <a:solidFill>
                  <a:srgbClr val="FF0000"/>
                </a:solidFill>
              </a:rPr>
              <a:t>GeV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7534961" y="250461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200 </a:t>
            </a:r>
            <a:r>
              <a:rPr lang="fr-FR" dirty="0" err="1" smtClean="0">
                <a:solidFill>
                  <a:srgbClr val="00B050"/>
                </a:solidFill>
              </a:rPr>
              <a:t>GeV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08637" y="6597352"/>
            <a:ext cx="5859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u="sng" dirty="0" smtClean="0">
                <a:latin typeface="Cambria"/>
                <a:cs typeface="Cambria"/>
              </a:rPr>
              <a:t>Bruno</a:t>
            </a:r>
            <a:r>
              <a:rPr lang="en-GB" sz="1000" dirty="0" smtClean="0">
                <a:latin typeface="Cambria"/>
                <a:cs typeface="Cambria"/>
              </a:rPr>
              <a:t>’s &amp; PRL109 (2012) 072301  and JHEP05 (2012) 176 and CMS PAS HIN-10-006</a:t>
            </a:r>
            <a:endParaRPr lang="en-GB" sz="1000" dirty="0" smtClean="0">
              <a:solidFill>
                <a:schemeClr val="lt1"/>
              </a:solidFill>
              <a:latin typeface="Cambria"/>
              <a:cs typeface="Cambria"/>
            </a:endParaRPr>
          </a:p>
          <a:p>
            <a:pPr algn="ctr"/>
            <a:endParaRPr lang="en-GB" sz="1000" dirty="0">
              <a:latin typeface="Cambria"/>
              <a:cs typeface="Cambria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Schrödinger-Langevin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Common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theoretical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explanation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4" name="ZoneTexte 203"/>
          <p:cNvSpPr txBox="1"/>
          <p:nvPr/>
        </p:nvSpPr>
        <p:spPr>
          <a:xfrm>
            <a:off x="0" y="10527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tx2"/>
                </a:solidFill>
              </a:rPr>
              <a:t>Sequential</a:t>
            </a:r>
            <a:r>
              <a:rPr lang="fr-FR" sz="2400" b="1" dirty="0" smtClean="0">
                <a:solidFill>
                  <a:schemeClr val="tx2"/>
                </a:solidFill>
              </a:rPr>
              <a:t> suppression by </a:t>
            </a:r>
            <a:r>
              <a:rPr lang="fr-FR" sz="2400" b="1" dirty="0" err="1" smtClean="0">
                <a:solidFill>
                  <a:schemeClr val="tx2"/>
                </a:solidFill>
              </a:rPr>
              <a:t>Matsui</a:t>
            </a:r>
            <a:r>
              <a:rPr lang="fr-FR" sz="2400" b="1" dirty="0" smtClean="0">
                <a:solidFill>
                  <a:schemeClr val="tx2"/>
                </a:solidFill>
              </a:rPr>
              <a:t> and </a:t>
            </a:r>
            <a:r>
              <a:rPr lang="fr-FR" sz="2400" b="1" dirty="0" err="1" smtClean="0">
                <a:solidFill>
                  <a:schemeClr val="tx2"/>
                </a:solidFill>
              </a:rPr>
              <a:t>Satz</a:t>
            </a:r>
            <a:r>
              <a:rPr lang="fr-FR" sz="2400" b="1" dirty="0" smtClean="0">
                <a:solidFill>
                  <a:schemeClr val="tx2"/>
                </a:solidFill>
              </a:rPr>
              <a:t> …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4613" y="44795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… and </a:t>
            </a:r>
            <a:r>
              <a:rPr lang="fr-FR" sz="2400" b="1" dirty="0" err="1" smtClean="0">
                <a:solidFill>
                  <a:schemeClr val="tx2"/>
                </a:solidFill>
              </a:rPr>
              <a:t>recombination</a:t>
            </a:r>
            <a:endParaRPr lang="fr-FR" sz="2400" b="1" dirty="0">
              <a:solidFill>
                <a:schemeClr val="tx2"/>
              </a:solidFill>
            </a:endParaRPr>
          </a:p>
        </p:txBody>
      </p:sp>
      <p:grpSp>
        <p:nvGrpSpPr>
          <p:cNvPr id="74" name="Groupe 73"/>
          <p:cNvGrpSpPr/>
          <p:nvPr/>
        </p:nvGrpSpPr>
        <p:grpSpPr>
          <a:xfrm>
            <a:off x="395536" y="1698051"/>
            <a:ext cx="8341649" cy="2573302"/>
            <a:chOff x="251520" y="1600172"/>
            <a:chExt cx="8341649" cy="2573302"/>
          </a:xfrm>
        </p:grpSpPr>
        <p:pic>
          <p:nvPicPr>
            <p:cNvPr id="1026" name="Picture 2" descr="C:\Users\rorolastronome\Desktop\PhD\Workshops\Presentations at Subatech\Heures Thésards 2014\quarkonia_thermometer.jpg"/>
            <p:cNvPicPr>
              <a:picLocks noChangeAspect="1" noChangeArrowheads="1"/>
            </p:cNvPicPr>
            <p:nvPr/>
          </p:nvPicPr>
          <p:blipFill>
            <a:blip r:embed="rId3" cstate="print"/>
            <a:srcRect l="10499" t="8187" r="6299"/>
            <a:stretch>
              <a:fillRect/>
            </a:stretch>
          </p:blipFill>
          <p:spPr bwMode="auto">
            <a:xfrm>
              <a:off x="7092280" y="1600172"/>
              <a:ext cx="1500889" cy="2548730"/>
            </a:xfrm>
            <a:prstGeom prst="rect">
              <a:avLst/>
            </a:prstGeom>
            <a:noFill/>
          </p:spPr>
        </p:pic>
        <p:grpSp>
          <p:nvGrpSpPr>
            <p:cNvPr id="72" name="Groupe 71"/>
            <p:cNvGrpSpPr/>
            <p:nvPr/>
          </p:nvGrpSpPr>
          <p:grpSpPr>
            <a:xfrm>
              <a:off x="251520" y="1628800"/>
              <a:ext cx="6624736" cy="2544674"/>
              <a:chOff x="251520" y="1628800"/>
              <a:chExt cx="6624736" cy="2544674"/>
            </a:xfrm>
          </p:grpSpPr>
          <p:sp>
            <p:nvSpPr>
              <p:cNvPr id="41" name="ZoneTexte 40"/>
              <p:cNvSpPr txBox="1"/>
              <p:nvPr/>
            </p:nvSpPr>
            <p:spPr>
              <a:xfrm>
                <a:off x="251520" y="1628800"/>
                <a:ext cx="66247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   States formation </a:t>
                </a:r>
                <a:r>
                  <a:rPr lang="fr-FR" sz="2400" dirty="0" err="1" smtClean="0"/>
                  <a:t>at</a:t>
                </a:r>
                <a:r>
                  <a:rPr lang="fr-FR" sz="2400" dirty="0" smtClean="0"/>
                  <a:t> an </a:t>
                </a:r>
                <a:r>
                  <a:rPr lang="fr-FR" sz="2400" dirty="0" err="1" smtClean="0"/>
                  <a:t>early</a:t>
                </a:r>
                <a:r>
                  <a:rPr lang="fr-FR" sz="2400" dirty="0" smtClean="0"/>
                  <a:t> stage of the collision</a:t>
                </a:r>
              </a:p>
              <a:p>
                <a:r>
                  <a:rPr lang="fr-FR" sz="2400" b="1" dirty="0" smtClean="0">
                    <a:solidFill>
                      <a:srgbClr val="FF0000"/>
                    </a:solidFill>
                  </a:rPr>
                  <a:t>+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Each</a:t>
                </a:r>
                <a:r>
                  <a:rPr lang="fr-FR" sz="2400" dirty="0" smtClean="0"/>
                  <a:t> state has a </a:t>
                </a:r>
                <a:r>
                  <a:rPr lang="fr-FR" sz="2400" dirty="0" err="1" smtClean="0"/>
                  <a:t>T</a:t>
                </a:r>
                <a:r>
                  <a:rPr lang="fr-FR" dirty="0" err="1" smtClean="0"/>
                  <a:t>diss</a:t>
                </a:r>
                <a:endParaRPr lang="fr-FR" sz="2400" dirty="0" smtClean="0"/>
              </a:p>
              <a:p>
                <a:r>
                  <a:rPr lang="fr-FR" sz="2400" b="1" dirty="0" smtClean="0">
                    <a:solidFill>
                      <a:srgbClr val="FF0000"/>
                    </a:solidFill>
                  </a:rPr>
                  <a:t>+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Stationnary</a:t>
                </a:r>
                <a:r>
                  <a:rPr lang="fr-FR" sz="2400" dirty="0" smtClean="0"/>
                  <a:t> medium (T)</a:t>
                </a:r>
                <a:endParaRPr lang="fr-FR" sz="2400" dirty="0"/>
              </a:p>
            </p:txBody>
          </p:sp>
          <p:cxnSp>
            <p:nvCxnSpPr>
              <p:cNvPr id="65" name="Connecteur droit 64"/>
              <p:cNvCxnSpPr/>
              <p:nvPr/>
            </p:nvCxnSpPr>
            <p:spPr>
              <a:xfrm flipV="1">
                <a:off x="251520" y="2899073"/>
                <a:ext cx="6408712" cy="20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ZoneTexte 65"/>
              <p:cNvSpPr txBox="1"/>
              <p:nvPr/>
            </p:nvSpPr>
            <p:spPr>
              <a:xfrm>
                <a:off x="251520" y="2973145"/>
                <a:ext cx="61206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</a:rPr>
                  <a:t>=</a:t>
                </a:r>
                <a:r>
                  <a:rPr lang="fr-FR" sz="2400" dirty="0" smtClean="0"/>
                  <a:t> if T &gt; </a:t>
                </a:r>
                <a:r>
                  <a:rPr lang="fr-FR" sz="2400" dirty="0" err="1" smtClean="0"/>
                  <a:t>T</a:t>
                </a:r>
                <a:r>
                  <a:rPr lang="fr-FR" sz="2000" dirty="0" err="1" smtClean="0"/>
                  <a:t>diss</a:t>
                </a:r>
                <a:r>
                  <a:rPr lang="fr-FR" sz="2400" dirty="0" smtClean="0"/>
                  <a:t> the state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dissociated</a:t>
                </a:r>
                <a:r>
                  <a:rPr lang="fr-FR" sz="2400" dirty="0" smtClean="0"/>
                  <a:t> for </a:t>
                </a:r>
                <a:r>
                  <a:rPr lang="fr-FR" sz="2400" dirty="0" err="1" smtClean="0"/>
                  <a:t>ever</a:t>
                </a:r>
                <a:r>
                  <a:rPr lang="fr-FR" sz="2400" dirty="0" smtClean="0"/>
                  <a:t> (« all-or-</a:t>
                </a:r>
                <a:r>
                  <a:rPr lang="fr-FR" sz="2400" dirty="0" err="1" smtClean="0"/>
                  <a:t>nothing</a:t>
                </a:r>
                <a:r>
                  <a:rPr lang="fr-FR" sz="2400" b="1" dirty="0" smtClean="0"/>
                  <a:t> </a:t>
                </a:r>
                <a:r>
                  <a:rPr lang="fr-FR" sz="2400" dirty="0" smtClean="0"/>
                  <a:t>scenario »)</a:t>
                </a:r>
              </a:p>
              <a:p>
                <a:r>
                  <a:rPr lang="fr-FR" sz="2400" b="1" dirty="0" smtClean="0">
                    <a:solidFill>
                      <a:srgbClr val="FF0000"/>
                    </a:solidFill>
                  </a:rPr>
                  <a:t>=&gt; </a:t>
                </a:r>
                <a:r>
                  <a:rPr lang="fr-FR" sz="2400" dirty="0" err="1" smtClean="0"/>
                  <a:t>quarkonia</a:t>
                </a:r>
                <a:r>
                  <a:rPr lang="fr-FR" sz="2400" dirty="0" smtClean="0"/>
                  <a:t> as QGP </a:t>
                </a:r>
                <a:r>
                  <a:rPr lang="fr-FR" sz="2400" dirty="0" err="1" smtClean="0"/>
                  <a:t>thermometer</a:t>
                </a:r>
                <a:endParaRPr lang="fr-FR" sz="2400" dirty="0"/>
              </a:p>
            </p:txBody>
          </p:sp>
        </p:grpSp>
      </p:grpSp>
      <p:grpSp>
        <p:nvGrpSpPr>
          <p:cNvPr id="87" name="Groupe 86"/>
          <p:cNvGrpSpPr/>
          <p:nvPr/>
        </p:nvGrpSpPr>
        <p:grpSpPr>
          <a:xfrm>
            <a:off x="827584" y="4964975"/>
            <a:ext cx="8820472" cy="1200329"/>
            <a:chOff x="827584" y="4797152"/>
            <a:chExt cx="8820472" cy="1200329"/>
          </a:xfrm>
        </p:grpSpPr>
        <p:sp>
          <p:nvSpPr>
            <p:cNvPr id="75" name="ZoneTexte 74"/>
            <p:cNvSpPr txBox="1"/>
            <p:nvPr/>
          </p:nvSpPr>
          <p:spPr>
            <a:xfrm>
              <a:off x="827584" y="4797152"/>
              <a:ext cx="88204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collision </a:t>
              </a:r>
              <a:r>
                <a:rPr lang="fr-FR" sz="2400" dirty="0" err="1" smtClean="0"/>
                <a:t>energy</a:t>
              </a:r>
              <a:r>
                <a:rPr lang="fr-FR" sz="2400" dirty="0" smtClean="0"/>
                <a:t>      </a:t>
              </a:r>
            </a:p>
            <a:p>
              <a:pPr>
                <a:buFont typeface="Symbol" pitchFamily="18" charset="2"/>
                <a:buChar char="Þ"/>
              </a:pPr>
              <a:r>
                <a:rPr lang="fr-FR" sz="2400" dirty="0" smtClean="0"/>
                <a:t> </a:t>
              </a:r>
              <a:r>
                <a:rPr lang="fr-FR" sz="2400" dirty="0" err="1" smtClean="0"/>
                <a:t>number</a:t>
              </a:r>
              <a:r>
                <a:rPr lang="fr-FR" sz="2400" dirty="0" smtClean="0"/>
                <a:t> of QQ in the medium      </a:t>
              </a:r>
            </a:p>
            <a:p>
              <a:pPr>
                <a:buFont typeface="Symbol" pitchFamily="18" charset="2"/>
                <a:buChar char="Þ"/>
              </a:pPr>
              <a:r>
                <a:rPr lang="fr-FR" sz="2400" dirty="0" smtClean="0"/>
                <a:t> </a:t>
              </a:r>
              <a:r>
                <a:rPr lang="fr-FR" sz="2400" dirty="0" err="1" smtClean="0"/>
                <a:t>probability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that</a:t>
              </a:r>
              <a:r>
                <a:rPr lang="fr-FR" sz="2400" dirty="0" smtClean="0"/>
                <a:t> a Q </a:t>
              </a:r>
              <a:r>
                <a:rPr lang="fr-FR" sz="2400" dirty="0" err="1" smtClean="0"/>
                <a:t>re</a:t>
              </a:r>
              <a:r>
                <a:rPr lang="fr-FR" sz="2400" dirty="0" smtClean="0"/>
                <a:t>-</a:t>
              </a:r>
              <a:r>
                <a:rPr lang="fr-FR" sz="2400" dirty="0" err="1" smtClean="0"/>
                <a:t>associates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with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another</a:t>
              </a:r>
              <a:r>
                <a:rPr lang="fr-FR" sz="2400" dirty="0" smtClean="0"/>
                <a:t> Q  </a:t>
              </a:r>
              <a:endParaRPr lang="fr-FR" sz="2400" dirty="0"/>
            </a:p>
          </p:txBody>
        </p:sp>
        <p:cxnSp>
          <p:nvCxnSpPr>
            <p:cNvPr id="77" name="Connecteur droit avec flèche 76"/>
            <p:cNvCxnSpPr/>
            <p:nvPr/>
          </p:nvCxnSpPr>
          <p:spPr>
            <a:xfrm flipV="1">
              <a:off x="2946880" y="4900224"/>
              <a:ext cx="216024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/>
            <p:cNvCxnSpPr/>
            <p:nvPr/>
          </p:nvCxnSpPr>
          <p:spPr>
            <a:xfrm flipV="1">
              <a:off x="5089704" y="5242848"/>
              <a:ext cx="216024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78"/>
            <p:cNvCxnSpPr/>
            <p:nvPr/>
          </p:nvCxnSpPr>
          <p:spPr>
            <a:xfrm flipV="1">
              <a:off x="7452320" y="5616536"/>
              <a:ext cx="216024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Connecteur droit 80"/>
          <p:cNvCxnSpPr/>
          <p:nvPr/>
        </p:nvCxnSpPr>
        <p:spPr>
          <a:xfrm>
            <a:off x="2884752" y="543157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7105928" y="5805264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Schrödinger-Langevin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323528" y="994077"/>
            <a:ext cx="820891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FR" sz="2800" dirty="0" smtClean="0"/>
              <a:t>  </a:t>
            </a:r>
            <a:r>
              <a:rPr lang="fr-FR" sz="2800" dirty="0" err="1" smtClean="0">
                <a:solidFill>
                  <a:srgbClr val="0070C0"/>
                </a:solidFill>
              </a:rPr>
              <a:t>Sequential</a:t>
            </a:r>
            <a:r>
              <a:rPr lang="fr-FR" sz="2800" dirty="0" smtClean="0">
                <a:solidFill>
                  <a:srgbClr val="0070C0"/>
                </a:solidFill>
              </a:rPr>
              <a:t> suppression in the « initial state » (formation times ?) and </a:t>
            </a:r>
            <a:r>
              <a:rPr lang="fr-FR" sz="2800" dirty="0" err="1" smtClean="0">
                <a:solidFill>
                  <a:srgbClr val="0070C0"/>
                </a:solidFill>
              </a:rPr>
              <a:t>then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adiabatic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evolution</a:t>
            </a:r>
            <a:r>
              <a:rPr lang="fr-FR" sz="2800" dirty="0" smtClean="0">
                <a:solidFill>
                  <a:srgbClr val="0070C0"/>
                </a:solidFill>
              </a:rPr>
              <a:t> </a:t>
            </a:r>
          </a:p>
          <a:p>
            <a:pPr algn="ctr"/>
            <a:endParaRPr lang="fr-FR" sz="500" dirty="0" smtClean="0"/>
          </a:p>
          <a:p>
            <a:pPr algn="ctr">
              <a:buFont typeface="Wingdings" pitchFamily="2" charset="2"/>
              <a:buChar char="ü"/>
            </a:pPr>
            <a:r>
              <a:rPr lang="fr-FR" sz="28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Very short time scale for </a:t>
            </a:r>
            <a:r>
              <a:rPr lang="fr-FR" sz="2800" dirty="0" smtClean="0">
                <a:solidFill>
                  <a:srgbClr val="00B050"/>
                </a:solidFill>
              </a:rPr>
              <a:t>QQ </a:t>
            </a:r>
            <a:r>
              <a:rPr lang="en-US" sz="2800" dirty="0" err="1" smtClean="0">
                <a:solidFill>
                  <a:srgbClr val="00B050"/>
                </a:solidFill>
              </a:rPr>
              <a:t>decorrelation</a:t>
            </a:r>
            <a:endParaRPr lang="en-US" sz="2800" dirty="0" smtClean="0">
              <a:solidFill>
                <a:srgbClr val="00B050"/>
              </a:solidFill>
            </a:endParaRPr>
          </a:p>
          <a:p>
            <a:pPr algn="ctr"/>
            <a:r>
              <a:rPr lang="fr-FR" sz="2400" dirty="0" smtClean="0">
                <a:solidFill>
                  <a:srgbClr val="00B050"/>
                </a:solidFill>
              </a:rPr>
              <a:t>(</a:t>
            </a:r>
            <a:r>
              <a:rPr lang="fr-FR" sz="2400" dirty="0" err="1" smtClean="0">
                <a:solidFill>
                  <a:srgbClr val="00B050"/>
                </a:solidFill>
              </a:rPr>
              <a:t>quarkonia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sz="2400" dirty="0" err="1" smtClean="0">
                <a:solidFill>
                  <a:srgbClr val="00B050"/>
                </a:solidFill>
              </a:rPr>
              <a:t>forever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sz="2400" dirty="0" err="1" smtClean="0">
                <a:solidFill>
                  <a:srgbClr val="00B050"/>
                </a:solidFill>
              </a:rPr>
              <a:t>lost</a:t>
            </a:r>
            <a:r>
              <a:rPr lang="fr-FR" sz="2400" dirty="0" smtClean="0">
                <a:solidFill>
                  <a:srgbClr val="00B050"/>
                </a:solidFill>
              </a:rPr>
              <a:t> if </a:t>
            </a:r>
            <a:r>
              <a:rPr lang="fr-FR" sz="2400" dirty="0" err="1" smtClean="0">
                <a:solidFill>
                  <a:srgbClr val="00B050"/>
                </a:solidFill>
              </a:rPr>
              <a:t>dissociated</a:t>
            </a:r>
            <a:r>
              <a:rPr lang="fr-FR" sz="2400" dirty="0" smtClean="0">
                <a:solidFill>
                  <a:srgbClr val="00B050"/>
                </a:solidFill>
              </a:rPr>
              <a:t>)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sz="1200" dirty="0" smtClean="0"/>
          </a:p>
          <a:p>
            <a:pPr algn="ctr"/>
            <a:endParaRPr lang="fr-FR" sz="800" dirty="0" smtClean="0"/>
          </a:p>
          <a:p>
            <a:pPr algn="ctr">
              <a:buFont typeface="Wingdings" pitchFamily="2" charset="2"/>
              <a:buChar char="ü"/>
            </a:pP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7030A0"/>
                </a:solidFill>
              </a:rPr>
              <a:t>What</a:t>
            </a:r>
            <a:r>
              <a:rPr lang="fr-FR" sz="2800" dirty="0" smtClean="0">
                <a:solidFill>
                  <a:srgbClr val="7030A0"/>
                </a:solidFill>
              </a:rPr>
              <a:t> a </a:t>
            </a:r>
            <a:r>
              <a:rPr lang="fr-FR" sz="2800" dirty="0" err="1" smtClean="0">
                <a:solidFill>
                  <a:srgbClr val="7030A0"/>
                </a:solidFill>
              </a:rPr>
              <a:t>stationnary</a:t>
            </a:r>
            <a:r>
              <a:rPr lang="fr-FR" sz="2800" dirty="0" smtClean="0">
                <a:solidFill>
                  <a:srgbClr val="7030A0"/>
                </a:solidFill>
              </a:rPr>
              <a:t> medium has to do </a:t>
            </a:r>
            <a:r>
              <a:rPr lang="fr-FR" sz="2800" dirty="0" err="1" smtClean="0">
                <a:solidFill>
                  <a:srgbClr val="7030A0"/>
                </a:solidFill>
              </a:rPr>
              <a:t>with</a:t>
            </a:r>
            <a:r>
              <a:rPr lang="fr-FR" sz="2800" dirty="0" smtClean="0">
                <a:solidFill>
                  <a:srgbClr val="7030A0"/>
                </a:solidFill>
              </a:rPr>
              <a:t> reality ?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But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assumptions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…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 15/05/2014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2050" name="Picture 2" descr="C:\Users\rorolastronome\Desktop\PhD\Workshops\Presentations at Subatech\Heures Thésards 2014\2312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1259632" cy="835216"/>
          </a:xfrm>
          <a:prstGeom prst="rect">
            <a:avLst/>
          </a:prstGeom>
          <a:noFill/>
        </p:spPr>
      </p:pic>
      <p:pic>
        <p:nvPicPr>
          <p:cNvPr id="2051" name="Picture 3" descr="C:\Users\rorolastronome\Desktop\PhD\Workshops\Presentations at Subatech\Heures Thésards 2014\S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7" y="4855512"/>
            <a:ext cx="2016224" cy="1512168"/>
          </a:xfrm>
          <a:prstGeom prst="rect">
            <a:avLst/>
          </a:prstGeom>
          <a:noFill/>
        </p:spPr>
      </p:pic>
      <p:sp>
        <p:nvSpPr>
          <p:cNvPr id="51" name="ZoneTexte 50"/>
          <p:cNvSpPr txBox="1"/>
          <p:nvPr/>
        </p:nvSpPr>
        <p:spPr>
          <a:xfrm>
            <a:off x="971600" y="539150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Picture: </a:t>
            </a: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4644008" y="539150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Reality: </a:t>
            </a:r>
            <a:endParaRPr lang="fr-FR" sz="2000" dirty="0"/>
          </a:p>
        </p:txBody>
      </p:sp>
      <p:pic>
        <p:nvPicPr>
          <p:cNvPr id="2052" name="Picture 4" descr="C:\Users\rorolastronome\Desktop\PhD\Workshops\Presentations at Subatech\Heures Thésards 2014\Eta_Carinae_Exploding_Star.jpg"/>
          <p:cNvPicPr>
            <a:picLocks noChangeAspect="1" noChangeArrowheads="1"/>
          </p:cNvPicPr>
          <p:nvPr/>
        </p:nvPicPr>
        <p:blipFill>
          <a:blip r:embed="rId5" cstate="print"/>
          <a:srcRect l="13438" t="12598" r="13858" b="13858"/>
          <a:stretch>
            <a:fillRect/>
          </a:stretch>
        </p:blipFill>
        <p:spPr bwMode="auto">
          <a:xfrm>
            <a:off x="5696832" y="4824448"/>
            <a:ext cx="2349083" cy="1584176"/>
          </a:xfrm>
          <a:prstGeom prst="rect">
            <a:avLst/>
          </a:prstGeom>
          <a:noFill/>
        </p:spPr>
      </p:pic>
      <p:cxnSp>
        <p:nvCxnSpPr>
          <p:cNvPr id="123" name="Connecteur droit 122"/>
          <p:cNvCxnSpPr/>
          <p:nvPr/>
        </p:nvCxnSpPr>
        <p:spPr>
          <a:xfrm>
            <a:off x="5405048" y="2033552"/>
            <a:ext cx="14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7" descr="C:\Users\Hamza\Desktop\Gluo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933056"/>
            <a:ext cx="77487" cy="89634"/>
          </a:xfrm>
          <a:prstGeom prst="rect">
            <a:avLst/>
          </a:prstGeom>
          <a:noFill/>
        </p:spPr>
      </p:pic>
      <p:pic>
        <p:nvPicPr>
          <p:cNvPr id="97" name="Picture 7" descr="C:\Users\Hamza\Desktop\Gluo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996952"/>
            <a:ext cx="77487" cy="89634"/>
          </a:xfrm>
          <a:prstGeom prst="rect">
            <a:avLst/>
          </a:prstGeom>
          <a:noFill/>
        </p:spPr>
      </p:pic>
      <p:cxnSp>
        <p:nvCxnSpPr>
          <p:cNvPr id="98" name="Connecteur droit 97"/>
          <p:cNvCxnSpPr/>
          <p:nvPr/>
        </p:nvCxnSpPr>
        <p:spPr>
          <a:xfrm>
            <a:off x="2339752" y="3573016"/>
            <a:ext cx="828000" cy="3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e 92"/>
          <p:cNvGrpSpPr/>
          <p:nvPr/>
        </p:nvGrpSpPr>
        <p:grpSpPr>
          <a:xfrm>
            <a:off x="2123728" y="2924944"/>
            <a:ext cx="5760640" cy="1224136"/>
            <a:chOff x="2123728" y="2924944"/>
            <a:chExt cx="5760640" cy="1224136"/>
          </a:xfrm>
        </p:grpSpPr>
        <p:grpSp>
          <p:nvGrpSpPr>
            <p:cNvPr id="384" name="Groupe 383"/>
            <p:cNvGrpSpPr/>
            <p:nvPr/>
          </p:nvGrpSpPr>
          <p:grpSpPr>
            <a:xfrm>
              <a:off x="2123728" y="2924944"/>
              <a:ext cx="5760640" cy="1224136"/>
              <a:chOff x="2123728" y="2866584"/>
              <a:chExt cx="5760640" cy="1224136"/>
            </a:xfrm>
          </p:grpSpPr>
          <p:cxnSp>
            <p:nvCxnSpPr>
              <p:cNvPr id="382" name="Connecteur droit avec flèche 381"/>
              <p:cNvCxnSpPr/>
              <p:nvPr/>
            </p:nvCxnSpPr>
            <p:spPr>
              <a:xfrm>
                <a:off x="3131840" y="3212976"/>
                <a:ext cx="941869" cy="282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0" name="Groupe 379"/>
              <p:cNvGrpSpPr/>
              <p:nvPr/>
            </p:nvGrpSpPr>
            <p:grpSpPr>
              <a:xfrm>
                <a:off x="2123728" y="2866584"/>
                <a:ext cx="5760640" cy="1224136"/>
                <a:chOff x="2339752" y="1539376"/>
                <a:chExt cx="5760640" cy="1224136"/>
              </a:xfrm>
            </p:grpSpPr>
            <p:cxnSp>
              <p:nvCxnSpPr>
                <p:cNvPr id="377" name="Connecteur droit avec flèche 376"/>
                <p:cNvCxnSpPr/>
                <p:nvPr/>
              </p:nvCxnSpPr>
              <p:spPr>
                <a:xfrm>
                  <a:off x="5283696" y="2204864"/>
                  <a:ext cx="656456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7" name="Groupe 296"/>
                <p:cNvGrpSpPr/>
                <p:nvPr/>
              </p:nvGrpSpPr>
              <p:grpSpPr>
                <a:xfrm>
                  <a:off x="2339752" y="1539376"/>
                  <a:ext cx="5760640" cy="1224136"/>
                  <a:chOff x="2915816" y="1539376"/>
                  <a:chExt cx="5760640" cy="1224136"/>
                </a:xfrm>
              </p:grpSpPr>
              <p:grpSp>
                <p:nvGrpSpPr>
                  <p:cNvPr id="298" name="Groupe 131"/>
                  <p:cNvGrpSpPr/>
                  <p:nvPr/>
                </p:nvGrpSpPr>
                <p:grpSpPr>
                  <a:xfrm>
                    <a:off x="2915816" y="1539376"/>
                    <a:ext cx="2987829" cy="1224136"/>
                    <a:chOff x="1979712" y="1539376"/>
                    <a:chExt cx="2987829" cy="1224136"/>
                  </a:xfrm>
                </p:grpSpPr>
                <p:grpSp>
                  <p:nvGrpSpPr>
                    <p:cNvPr id="310" name="Groupe 130"/>
                    <p:cNvGrpSpPr/>
                    <p:nvPr/>
                  </p:nvGrpSpPr>
                  <p:grpSpPr>
                    <a:xfrm>
                      <a:off x="1979712" y="1539376"/>
                      <a:ext cx="2987829" cy="1224136"/>
                      <a:chOff x="1979712" y="1539376"/>
                      <a:chExt cx="2987829" cy="1224136"/>
                    </a:xfrm>
                  </p:grpSpPr>
                  <p:grpSp>
                    <p:nvGrpSpPr>
                      <p:cNvPr id="312" name="Groupe 129"/>
                      <p:cNvGrpSpPr/>
                      <p:nvPr/>
                    </p:nvGrpSpPr>
                    <p:grpSpPr>
                      <a:xfrm>
                        <a:off x="1979712" y="1539376"/>
                        <a:ext cx="2987829" cy="1224136"/>
                        <a:chOff x="1979712" y="1539376"/>
                        <a:chExt cx="2987829" cy="1224136"/>
                      </a:xfrm>
                    </p:grpSpPr>
                    <p:grpSp>
                      <p:nvGrpSpPr>
                        <p:cNvPr id="314" name="Groupe 126"/>
                        <p:cNvGrpSpPr/>
                        <p:nvPr/>
                      </p:nvGrpSpPr>
                      <p:grpSpPr>
                        <a:xfrm>
                          <a:off x="1979712" y="1673977"/>
                          <a:ext cx="746990" cy="981964"/>
                          <a:chOff x="1907704" y="1528514"/>
                          <a:chExt cx="746990" cy="981964"/>
                        </a:xfrm>
                      </p:grpSpPr>
                      <p:sp>
                        <p:nvSpPr>
                          <p:cNvPr id="359" name="Étoile à 5 branches 358"/>
                          <p:cNvSpPr/>
                          <p:nvPr/>
                        </p:nvSpPr>
                        <p:spPr>
                          <a:xfrm>
                            <a:off x="1907704" y="1862240"/>
                            <a:ext cx="432048" cy="360040"/>
                          </a:xfrm>
                          <a:prstGeom prst="star5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361" name="ZoneTexte 360"/>
                          <p:cNvSpPr txBox="1"/>
                          <p:nvPr/>
                        </p:nvSpPr>
                        <p:spPr>
                          <a:xfrm>
                            <a:off x="2258432" y="1528514"/>
                            <a:ext cx="396262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2400" b="1" dirty="0" smtClean="0">
                                <a:solidFill>
                                  <a:srgbClr val="0070C0"/>
                                </a:solidFill>
                              </a:rPr>
                              <a:t>Q</a:t>
                            </a:r>
                            <a:endParaRPr lang="fr-FR" sz="2400" b="1" dirty="0">
                              <a:solidFill>
                                <a:srgbClr val="0070C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62" name="ZoneTexte 361"/>
                          <p:cNvSpPr txBox="1"/>
                          <p:nvPr/>
                        </p:nvSpPr>
                        <p:spPr>
                          <a:xfrm>
                            <a:off x="2255486" y="2048813"/>
                            <a:ext cx="396262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2400" b="1" dirty="0" smtClean="0">
                                <a:solidFill>
                                  <a:srgbClr val="0070C0"/>
                                </a:solidFill>
                              </a:rPr>
                              <a:t>Q</a:t>
                            </a:r>
                            <a:endParaRPr lang="fr-FR" sz="2400" b="1" dirty="0">
                              <a:solidFill>
                                <a:srgbClr val="0070C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15" name="Groupe 73"/>
                        <p:cNvGrpSpPr/>
                        <p:nvPr/>
                      </p:nvGrpSpPr>
                      <p:grpSpPr>
                        <a:xfrm>
                          <a:off x="2699792" y="1539376"/>
                          <a:ext cx="2267749" cy="1224136"/>
                          <a:chOff x="-447695" y="3140968"/>
                          <a:chExt cx="6748489" cy="3108553"/>
                        </a:xfrm>
                      </p:grpSpPr>
                      <p:grpSp>
                        <p:nvGrpSpPr>
                          <p:cNvPr id="316" name="Groupe 25"/>
                          <p:cNvGrpSpPr/>
                          <p:nvPr/>
                        </p:nvGrpSpPr>
                        <p:grpSpPr>
                          <a:xfrm>
                            <a:off x="-447695" y="3140968"/>
                            <a:ext cx="6748489" cy="3108553"/>
                            <a:chOff x="-399453" y="947377"/>
                            <a:chExt cx="7251078" cy="3212613"/>
                          </a:xfrm>
                        </p:grpSpPr>
                        <p:grpSp>
                          <p:nvGrpSpPr>
                            <p:cNvPr id="318" name="Groupe 235"/>
                            <p:cNvGrpSpPr/>
                            <p:nvPr/>
                          </p:nvGrpSpPr>
                          <p:grpSpPr>
                            <a:xfrm>
                              <a:off x="-399453" y="947377"/>
                              <a:ext cx="7251078" cy="3212613"/>
                              <a:chOff x="-755703" y="1279415"/>
                              <a:chExt cx="7251078" cy="3212613"/>
                            </a:xfrm>
                          </p:grpSpPr>
                          <p:grpSp>
                            <p:nvGrpSpPr>
                              <p:cNvPr id="321" name="Groupe 112"/>
                              <p:cNvGrpSpPr/>
                              <p:nvPr/>
                            </p:nvGrpSpPr>
                            <p:grpSpPr>
                              <a:xfrm>
                                <a:off x="-755703" y="1279415"/>
                                <a:ext cx="7251078" cy="3212613"/>
                                <a:chOff x="-755703" y="1279415"/>
                                <a:chExt cx="7251078" cy="3212613"/>
                              </a:xfrm>
                            </p:grpSpPr>
                            <p:sp>
                              <p:nvSpPr>
                                <p:cNvPr id="355" name="Oval 2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-755703" y="1279415"/>
                                  <a:ext cx="7251078" cy="3212613"/>
                                </a:xfrm>
                                <a:prstGeom prst="ellipse">
                                  <a:avLst/>
                                </a:prstGeom>
                                <a:gradFill rotWithShape="0">
                                  <a:gsLst>
                                    <a:gs pos="0">
                                      <a:srgbClr val="FF0000"/>
                                    </a:gs>
                                    <a:gs pos="100000">
                                      <a:srgbClr val="FFCC00"/>
                                    </a:gs>
                                  </a:gsLst>
                                  <a:path path="shape">
                                    <a:fillToRect l="50000" t="50000" r="50000" b="50000"/>
                                  </a:path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pPr algn="ctr" defTabSz="4173105"/>
                                  <a:endParaRPr lang="en-GB" sz="2800">
                                    <a:solidFill>
                                      <a:srgbClr val="FFFFFF"/>
                                    </a:solidFill>
                                    <a:latin typeface="Lucida Sans Unicode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57" name="Oval 2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-295215" y="2126737"/>
                                  <a:ext cx="288000" cy="288001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01F52A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pPr algn="ctr" defTabSz="4173105"/>
                                  <a:endParaRPr lang="en-GB" sz="2800">
                                    <a:solidFill>
                                      <a:srgbClr val="FFFFFF"/>
                                    </a:solidFill>
                                    <a:latin typeface="Lucida Sans Unicode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58" name="Oval 2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856005" y="3827532"/>
                                  <a:ext cx="288000" cy="288001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461BFD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pPr algn="ctr" defTabSz="4173105"/>
                                  <a:endParaRPr lang="en-GB" sz="2800">
                                    <a:solidFill>
                                      <a:srgbClr val="FFFFFF"/>
                                    </a:solidFill>
                                    <a:latin typeface="Lucida Sans Unicode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56" name="Rectangle 355"/>
                                <p:cNvSpPr/>
                                <p:nvPr/>
                              </p:nvSpPr>
                              <p:spPr bwMode="auto">
                                <a:xfrm>
                                  <a:off x="2313409" y="2502702"/>
                                  <a:ext cx="3812494" cy="951347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defTabSz="4173814">
                                    <a:defRPr/>
                                  </a:pPr>
                                  <a:r>
                                    <a:rPr lang="en-GB" sz="2400" b="1" dirty="0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Book Antiqua" pitchFamily="18" charset="0"/>
                                    </a:rPr>
                                    <a:t>Early QGP</a:t>
                                  </a:r>
                                  <a:endParaRPr lang="en-GB" sz="2400" b="1" dirty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Book Antiqua" pitchFamily="18" charset="0"/>
                                  </a:endParaRPr>
                                </a:p>
                              </p:txBody>
                            </p:sp>
                          </p:grpSp>
                          <p:pic>
                            <p:nvPicPr>
                              <p:cNvPr id="322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639659" y="2423662"/>
                                <a:ext cx="236317" cy="22436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23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92728" y="1909518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24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028092" y="1700808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25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683485" y="3490140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26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555776" y="3133654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27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158445" y="2882646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28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86249" y="1559805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29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63889" y="1703076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0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7284" y="2196521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1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48172" y="3789040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2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697957" y="4016509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3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295215" y="2882646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4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27984" y="1825613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5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51380" y="1808441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6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44316" y="4077072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7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92928" y="3845391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8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28292" y="3636681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9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64971" y="2126737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40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28201" y="1937760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41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180492" y="1853208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42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79829" y="2833725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43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652120" y="2477239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44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 rot="18970257">
                                <a:off x="5248561" y="2130127"/>
                                <a:ext cx="379216" cy="36004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45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6136" y="3487617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46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07225" y="3638555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sp>
                            <p:nvSpPr>
                              <p:cNvPr id="347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755675" y="2217832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461BFD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48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11760" y="2492896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349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67713" y="1370828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sp>
                            <p:nvSpPr>
                              <p:cNvPr id="350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6990340">
                                <a:off x="5116459" y="2009096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eaVert"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51" name="Oval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24061" y="2294441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461BFD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352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832055" y="2882646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sp>
                            <p:nvSpPr>
                              <p:cNvPr id="353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482153" y="3871779"/>
                                <a:ext cx="288000" cy="28800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54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707283" y="3970803"/>
                                <a:ext cx="288000" cy="28800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1F52A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19" name="ZoneTexte 318"/>
                            <p:cNvSpPr txBox="1"/>
                            <p:nvPr/>
                          </p:nvSpPr>
                          <p:spPr>
                            <a:xfrm>
                              <a:off x="3094556" y="1856700"/>
                              <a:ext cx="216025" cy="96927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endParaRPr lang="en-GB" b="1" dirty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Book Antiqua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0" name="ZoneTexte 319"/>
                            <p:cNvSpPr txBox="1"/>
                            <p:nvPr/>
                          </p:nvSpPr>
                          <p:spPr>
                            <a:xfrm>
                              <a:off x="2724298" y="2115974"/>
                              <a:ext cx="216025" cy="96927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endParaRPr lang="en-GB" b="1" dirty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Book Antiqua" pitchFamily="18" charset="0"/>
                              </a:endParaRPr>
                            </a:p>
                          </p:txBody>
                        </p:sp>
                      </p:grpSp>
                      <p:pic>
                        <p:nvPicPr>
                          <p:cNvPr id="317" name="Picture 3" descr="C:\Users\Hamza\Desktop\Gluons.pn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52299" y="3777988"/>
                            <a:ext cx="230590" cy="22761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grpSp>
                  </p:grpSp>
                  <p:cxnSp>
                    <p:nvCxnSpPr>
                      <p:cNvPr id="313" name="Connecteur droit 312"/>
                      <p:cNvCxnSpPr/>
                      <p:nvPr/>
                    </p:nvCxnSpPr>
                    <p:spPr>
                      <a:xfrm flipV="1">
                        <a:off x="2195736" y="2006256"/>
                        <a:ext cx="828000" cy="144016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11" name="Connecteur droit 310"/>
                    <p:cNvCxnSpPr/>
                    <p:nvPr/>
                  </p:nvCxnSpPr>
                  <p:spPr>
                    <a:xfrm>
                      <a:off x="2471510" y="2295901"/>
                      <a:ext cx="1440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99" name="ZoneTexte 298"/>
                  <p:cNvSpPr txBox="1"/>
                  <p:nvPr/>
                </p:nvSpPr>
                <p:spPr>
                  <a:xfrm>
                    <a:off x="6516216" y="2006256"/>
                    <a:ext cx="21602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2000" dirty="0" smtClean="0"/>
                      <a:t>States : </a:t>
                    </a:r>
                    <a:r>
                      <a:rPr lang="fr-FR" sz="2000" dirty="0" err="1" smtClean="0"/>
                      <a:t>Yes</a:t>
                    </a:r>
                    <a:r>
                      <a:rPr lang="fr-FR" sz="2000" dirty="0" smtClean="0"/>
                      <a:t> or No ? </a:t>
                    </a:r>
                    <a:endParaRPr lang="fr-FR" sz="2000" dirty="0"/>
                  </a:p>
                </p:txBody>
              </p:sp>
              <p:grpSp>
                <p:nvGrpSpPr>
                  <p:cNvPr id="300" name="Groupe 134"/>
                  <p:cNvGrpSpPr/>
                  <p:nvPr/>
                </p:nvGrpSpPr>
                <p:grpSpPr>
                  <a:xfrm>
                    <a:off x="3923912" y="1790246"/>
                    <a:ext cx="648071" cy="648074"/>
                    <a:chOff x="6642048" y="4726629"/>
                    <a:chExt cx="864098" cy="792089"/>
                  </a:xfrm>
                </p:grpSpPr>
                <p:grpSp>
                  <p:nvGrpSpPr>
                    <p:cNvPr id="301" name="Groupe 45"/>
                    <p:cNvGrpSpPr/>
                    <p:nvPr/>
                  </p:nvGrpSpPr>
                  <p:grpSpPr>
                    <a:xfrm>
                      <a:off x="6642048" y="4726629"/>
                      <a:ext cx="864098" cy="792089"/>
                      <a:chOff x="4841848" y="4603780"/>
                      <a:chExt cx="864098" cy="792089"/>
                    </a:xfrm>
                  </p:grpSpPr>
                  <p:sp>
                    <p:nvSpPr>
                      <p:cNvPr id="303" name="Ellipse 302"/>
                      <p:cNvSpPr/>
                      <p:nvPr/>
                    </p:nvSpPr>
                    <p:spPr>
                      <a:xfrm>
                        <a:off x="4841849" y="4603780"/>
                        <a:ext cx="864097" cy="79208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grpSp>
                    <p:nvGrpSpPr>
                      <p:cNvPr id="304" name="Groupe 44"/>
                      <p:cNvGrpSpPr/>
                      <p:nvPr/>
                    </p:nvGrpSpPr>
                    <p:grpSpPr>
                      <a:xfrm>
                        <a:off x="4841848" y="4629051"/>
                        <a:ext cx="742650" cy="712166"/>
                        <a:chOff x="2142256" y="4485035"/>
                        <a:chExt cx="742650" cy="712166"/>
                      </a:xfrm>
                    </p:grpSpPr>
                    <p:pic>
                      <p:nvPicPr>
                        <p:cNvPr id="305" name="Picture 3" descr="C:\Users\Hamza\Desktop\Gluons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7049" y="4747975"/>
                          <a:ext cx="219938" cy="217099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sp>
                      <p:nvSpPr>
                        <p:cNvPr id="306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16867" y="4543755"/>
                          <a:ext cx="268039" cy="278670"/>
                        </a:xfrm>
                        <a:prstGeom prst="ellipse">
                          <a:avLst/>
                        </a:prstGeom>
                        <a:solidFill>
                          <a:srgbClr val="00B05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4173105"/>
                          <a:endParaRPr lang="en-GB" sz="2800">
                            <a:solidFill>
                              <a:srgbClr val="FFFFFF"/>
                            </a:solidFill>
                            <a:latin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307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5222" y="4851473"/>
                          <a:ext cx="268039" cy="278670"/>
                        </a:xfrm>
                        <a:prstGeom prst="ellipse">
                          <a:avLst/>
                        </a:prstGeom>
                        <a:solidFill>
                          <a:srgbClr val="461BFD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4173105"/>
                          <a:endParaRPr lang="en-GB" sz="2800">
                            <a:solidFill>
                              <a:srgbClr val="FFFFFF"/>
                            </a:solidFill>
                            <a:latin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308" name="ZoneTexte 307"/>
                        <p:cNvSpPr txBox="1"/>
                        <p:nvPr/>
                      </p:nvSpPr>
                      <p:spPr>
                        <a:xfrm>
                          <a:off x="2526298" y="4485035"/>
                          <a:ext cx="266872" cy="41378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Book Antiqua" pitchFamily="18" charset="0"/>
                            </a:rPr>
                            <a:t>Q</a:t>
                          </a:r>
                          <a:endParaRPr lang="en-GB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Book Antiqua" pitchFamily="18" charset="0"/>
                          </a:endParaRPr>
                        </a:p>
                      </p:txBody>
                    </p:sp>
                    <p:sp>
                      <p:nvSpPr>
                        <p:cNvPr id="309" name="ZoneTexte 308"/>
                        <p:cNvSpPr txBox="1"/>
                        <p:nvPr/>
                      </p:nvSpPr>
                      <p:spPr>
                        <a:xfrm>
                          <a:off x="2142256" y="4783414"/>
                          <a:ext cx="296810" cy="41378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Book Antiqua" pitchFamily="18" charset="0"/>
                            </a:rPr>
                            <a:t>Q</a:t>
                          </a:r>
                          <a:endParaRPr lang="en-GB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Book Antiqua" pitchFamily="18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02" name="Connecteur droit 301"/>
                    <p:cNvCxnSpPr/>
                    <p:nvPr/>
                  </p:nvCxnSpPr>
                  <p:spPr>
                    <a:xfrm>
                      <a:off x="7212470" y="4848017"/>
                      <a:ext cx="108000" cy="0"/>
                    </a:xfrm>
                    <a:prstGeom prst="line">
                      <a:avLst/>
                    </a:prstGeom>
                    <a:ln w="190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102" name="ZoneTexte 101"/>
            <p:cNvSpPr txBox="1"/>
            <p:nvPr/>
          </p:nvSpPr>
          <p:spPr>
            <a:xfrm>
              <a:off x="3308293" y="3296155"/>
              <a:ext cx="144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</a:rPr>
                <a:t>?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4" name="ZoneTexte 93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Schrödinger-Langevin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323528" y="1052736"/>
            <a:ext cx="82089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Quarkonia</a:t>
            </a:r>
            <a:r>
              <a:rPr lang="fr-FR" sz="2800" dirty="0" smtClean="0">
                <a:solidFill>
                  <a:srgbClr val="0070C0"/>
                </a:solidFill>
              </a:rPr>
              <a:t> formation </a:t>
            </a:r>
            <a:r>
              <a:rPr lang="fr-FR" sz="2800" dirty="0" err="1" smtClean="0">
                <a:solidFill>
                  <a:srgbClr val="0070C0"/>
                </a:solidFill>
              </a:rPr>
              <a:t>only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at</a:t>
            </a:r>
            <a:r>
              <a:rPr lang="fr-FR" sz="2800" dirty="0" smtClean="0">
                <a:solidFill>
                  <a:srgbClr val="0070C0"/>
                </a:solidFill>
              </a:rPr>
              <a:t> the end of the </a:t>
            </a:r>
            <a:r>
              <a:rPr lang="fr-FR" sz="2800" dirty="0" err="1" smtClean="0">
                <a:solidFill>
                  <a:srgbClr val="0070C0"/>
                </a:solidFill>
              </a:rPr>
              <a:t>evolution</a:t>
            </a:r>
            <a:endParaRPr lang="fr-FR" sz="2800" dirty="0" smtClean="0">
              <a:solidFill>
                <a:srgbClr val="0070C0"/>
              </a:solidFill>
            </a:endParaRP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6600" dirty="0" smtClean="0"/>
          </a:p>
          <a:p>
            <a:pPr algn="ctr">
              <a:buFont typeface="Wingdings" pitchFamily="2" charset="2"/>
              <a:buChar char="ü"/>
            </a:pP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00B050"/>
                </a:solidFill>
              </a:rPr>
              <a:t>Quantum description of the </a:t>
            </a:r>
            <a:r>
              <a:rPr lang="fr-FR" sz="2800" dirty="0" err="1" smtClean="0">
                <a:solidFill>
                  <a:srgbClr val="00B050"/>
                </a:solidFill>
              </a:rPr>
              <a:t>correlated</a:t>
            </a:r>
            <a:r>
              <a:rPr lang="fr-FR" sz="2800" dirty="0" smtClean="0">
                <a:solidFill>
                  <a:srgbClr val="00B050"/>
                </a:solidFill>
              </a:rPr>
              <a:t> QQ pair </a:t>
            </a:r>
          </a:p>
          <a:p>
            <a:pPr algn="ctr"/>
            <a:endParaRPr lang="fr-FR" sz="800" dirty="0" smtClean="0"/>
          </a:p>
          <a:p>
            <a:pPr algn="ctr"/>
            <a:endParaRPr lang="fr-FR" sz="1050" dirty="0" smtClean="0"/>
          </a:p>
          <a:p>
            <a:pPr algn="ctr"/>
            <a:endParaRPr lang="fr-FR" sz="800" dirty="0" smtClean="0"/>
          </a:p>
          <a:p>
            <a:pPr algn="ctr">
              <a:buFont typeface="Wingdings" pitchFamily="2" charset="2"/>
              <a:buChar char="ü"/>
            </a:pP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7030A0"/>
                </a:solidFill>
              </a:rPr>
              <a:t>Reality </a:t>
            </a:r>
            <a:r>
              <a:rPr lang="fr-FR" sz="2800" dirty="0" err="1" smtClean="0">
                <a:solidFill>
                  <a:srgbClr val="7030A0"/>
                </a:solidFill>
              </a:rPr>
              <a:t>is</a:t>
            </a:r>
            <a:r>
              <a:rPr lang="fr-FR" sz="2800" dirty="0" smtClean="0">
                <a:solidFill>
                  <a:srgbClr val="7030A0"/>
                </a:solidFill>
              </a:rPr>
              <a:t> </a:t>
            </a:r>
            <a:r>
              <a:rPr lang="fr-FR" sz="2800" dirty="0" err="1" smtClean="0">
                <a:solidFill>
                  <a:srgbClr val="7030A0"/>
                </a:solidFill>
              </a:rPr>
              <a:t>closer</a:t>
            </a:r>
            <a:r>
              <a:rPr lang="fr-FR" sz="2800" dirty="0" smtClean="0">
                <a:solidFill>
                  <a:srgbClr val="7030A0"/>
                </a:solidFill>
              </a:rPr>
              <a:t> to a </a:t>
            </a:r>
            <a:r>
              <a:rPr lang="fr-FR" sz="2800" dirty="0" err="1" smtClean="0">
                <a:solidFill>
                  <a:srgbClr val="7030A0"/>
                </a:solidFill>
              </a:rPr>
              <a:t>hydrodynamic</a:t>
            </a:r>
            <a:r>
              <a:rPr lang="fr-FR" sz="2800" dirty="0" smtClean="0">
                <a:solidFill>
                  <a:srgbClr val="7030A0"/>
                </a:solidFill>
              </a:rPr>
              <a:t> </a:t>
            </a:r>
            <a:r>
              <a:rPr lang="fr-FR" sz="2800" dirty="0" err="1" smtClean="0">
                <a:solidFill>
                  <a:srgbClr val="7030A0"/>
                </a:solidFill>
              </a:rPr>
              <a:t>cooling</a:t>
            </a:r>
            <a:r>
              <a:rPr lang="fr-FR" sz="2800" dirty="0" smtClean="0">
                <a:solidFill>
                  <a:srgbClr val="7030A0"/>
                </a:solidFill>
              </a:rPr>
              <a:t> QGP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A more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dynamical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view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611560" y="373155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-&gt; The </a:t>
            </a:r>
            <a:r>
              <a:rPr lang="fr-FR" sz="2000" dirty="0" err="1" smtClean="0"/>
              <a:t>different</a:t>
            </a:r>
            <a:r>
              <a:rPr lang="fr-FR" sz="2000" dirty="0" smtClean="0"/>
              <a:t> states are </a:t>
            </a:r>
            <a:r>
              <a:rPr lang="fr-FR" sz="2000" dirty="0" err="1" smtClean="0"/>
              <a:t>obtained</a:t>
            </a:r>
            <a:r>
              <a:rPr lang="fr-FR" sz="2000" dirty="0" smtClean="0"/>
              <a:t> by projections </a:t>
            </a:r>
            <a:endParaRPr lang="fr-FR" sz="2000" dirty="0"/>
          </a:p>
        </p:txBody>
      </p:sp>
      <p:cxnSp>
        <p:nvCxnSpPr>
          <p:cNvPr id="135" name="Connecteur droit 134"/>
          <p:cNvCxnSpPr/>
          <p:nvPr/>
        </p:nvCxnSpPr>
        <p:spPr>
          <a:xfrm>
            <a:off x="7146872" y="3456296"/>
            <a:ext cx="14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ZoneTexte 139"/>
          <p:cNvSpPr txBox="1"/>
          <p:nvPr/>
        </p:nvSpPr>
        <p:spPr>
          <a:xfrm>
            <a:off x="3231144" y="486364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+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43" name="ZoneTexte 142"/>
          <p:cNvSpPr txBox="1"/>
          <p:nvPr/>
        </p:nvSpPr>
        <p:spPr>
          <a:xfrm>
            <a:off x="6156176" y="4809330"/>
            <a:ext cx="252028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FF0000"/>
                </a:solidFill>
              </a:rPr>
              <a:t>Thermalisation and diffusion</a:t>
            </a:r>
            <a:endParaRPr lang="fr-FR" sz="2000" u="sng" dirty="0" smtClean="0"/>
          </a:p>
        </p:txBody>
      </p:sp>
      <p:sp>
        <p:nvSpPr>
          <p:cNvPr id="132" name="ZoneTexte 131"/>
          <p:cNvSpPr txBox="1"/>
          <p:nvPr/>
        </p:nvSpPr>
        <p:spPr>
          <a:xfrm>
            <a:off x="467544" y="4694080"/>
            <a:ext cx="2483768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 smtClean="0">
                <a:solidFill>
                  <a:srgbClr val="FF0000"/>
                </a:solidFill>
              </a:rPr>
              <a:t>Color</a:t>
            </a:r>
            <a:r>
              <a:rPr lang="fr-FR" sz="2000" u="sng" dirty="0" smtClean="0">
                <a:solidFill>
                  <a:srgbClr val="FF0000"/>
                </a:solidFill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</a:rPr>
              <a:t>screened</a:t>
            </a:r>
            <a:r>
              <a:rPr lang="fr-FR" sz="2000" u="sng" dirty="0" smtClean="0">
                <a:solidFill>
                  <a:srgbClr val="FF0000"/>
                </a:solidFill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</a:rPr>
              <a:t>binding</a:t>
            </a:r>
            <a:r>
              <a:rPr lang="fr-FR" sz="2000" u="sng" dirty="0" smtClean="0">
                <a:solidFill>
                  <a:srgbClr val="FF0000"/>
                </a:solidFill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</a:rPr>
              <a:t>potential</a:t>
            </a:r>
            <a:r>
              <a:rPr lang="fr-FR" sz="2000" u="sng" dirty="0" smtClean="0">
                <a:solidFill>
                  <a:srgbClr val="FF0000"/>
                </a:solidFill>
              </a:rPr>
              <a:t> V(</a:t>
            </a:r>
            <a:r>
              <a:rPr lang="fr-FR" sz="2000" u="sng" dirty="0" err="1" smtClean="0">
                <a:solidFill>
                  <a:srgbClr val="FF0000"/>
                </a:solidFill>
              </a:rPr>
              <a:t>r,T</a:t>
            </a:r>
            <a:r>
              <a:rPr lang="fr-FR" sz="2000" u="sng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36" name="ZoneTexte 135"/>
          <p:cNvSpPr txBox="1"/>
          <p:nvPr/>
        </p:nvSpPr>
        <p:spPr>
          <a:xfrm>
            <a:off x="5607408" y="486916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+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3779912" y="4797152"/>
            <a:ext cx="1584176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 smtClean="0">
                <a:solidFill>
                  <a:srgbClr val="FF0000"/>
                </a:solidFill>
              </a:rPr>
              <a:t>Temperature</a:t>
            </a:r>
            <a:r>
              <a:rPr lang="fr-FR" sz="2000" u="sng" dirty="0" smtClean="0">
                <a:solidFill>
                  <a:srgbClr val="FF0000"/>
                </a:solidFill>
              </a:rPr>
              <a:t> scenarios T(t)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6296424" y="5767214"/>
            <a:ext cx="2245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Direct interactions </a:t>
            </a:r>
          </a:p>
          <a:p>
            <a:pPr algn="ctr"/>
            <a:r>
              <a:rPr lang="fr-FR" dirty="0" err="1" smtClean="0"/>
              <a:t>with</a:t>
            </a:r>
            <a:r>
              <a:rPr lang="fr-FR" dirty="0" smtClean="0"/>
              <a:t> the thermal bath</a:t>
            </a:r>
          </a:p>
          <a:p>
            <a:endParaRPr lang="fr-FR" dirty="0"/>
          </a:p>
        </p:txBody>
      </p:sp>
      <p:sp>
        <p:nvSpPr>
          <p:cNvPr id="144" name="Accolade ouvrante 143"/>
          <p:cNvSpPr/>
          <p:nvPr/>
        </p:nvSpPr>
        <p:spPr>
          <a:xfrm rot="16200000">
            <a:off x="1619672" y="4625840"/>
            <a:ext cx="216024" cy="252028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ZoneTexte 144"/>
          <p:cNvSpPr txBox="1"/>
          <p:nvPr/>
        </p:nvSpPr>
        <p:spPr>
          <a:xfrm>
            <a:off x="179512" y="59257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Interactions due to </a:t>
            </a:r>
            <a:r>
              <a:rPr lang="fr-FR" dirty="0" err="1" smtClean="0"/>
              <a:t>color</a:t>
            </a:r>
            <a:r>
              <a:rPr lang="fr-FR" dirty="0" smtClean="0"/>
              <a:t> charges</a:t>
            </a:r>
            <a:endParaRPr lang="fr-FR" dirty="0"/>
          </a:p>
        </p:txBody>
      </p:sp>
      <p:sp>
        <p:nvSpPr>
          <p:cNvPr id="146" name="Accolade ouvrante 145"/>
          <p:cNvSpPr/>
          <p:nvPr/>
        </p:nvSpPr>
        <p:spPr>
          <a:xfrm rot="16200000">
            <a:off x="4472696" y="4900225"/>
            <a:ext cx="216024" cy="165618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ZoneTexte 147"/>
          <p:cNvSpPr txBox="1"/>
          <p:nvPr/>
        </p:nvSpPr>
        <p:spPr>
          <a:xfrm>
            <a:off x="3923928" y="5867392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Cooling</a:t>
            </a:r>
            <a:r>
              <a:rPr lang="fr-FR" dirty="0" smtClean="0"/>
              <a:t> QGP</a:t>
            </a:r>
            <a:endParaRPr lang="fr-FR" dirty="0"/>
          </a:p>
        </p:txBody>
      </p:sp>
      <p:sp>
        <p:nvSpPr>
          <p:cNvPr id="149" name="Accolade ouvrante 148"/>
          <p:cNvSpPr/>
          <p:nvPr/>
        </p:nvSpPr>
        <p:spPr>
          <a:xfrm rot="16200000">
            <a:off x="7303364" y="4377580"/>
            <a:ext cx="216024" cy="259228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2" name="Groupe 161"/>
          <p:cNvGrpSpPr/>
          <p:nvPr/>
        </p:nvGrpSpPr>
        <p:grpSpPr>
          <a:xfrm>
            <a:off x="1475656" y="1574208"/>
            <a:ext cx="6696744" cy="1727604"/>
            <a:chOff x="1259632" y="1615152"/>
            <a:chExt cx="6696744" cy="1727604"/>
          </a:xfrm>
        </p:grpSpPr>
        <p:grpSp>
          <p:nvGrpSpPr>
            <p:cNvPr id="161" name="Groupe 160"/>
            <p:cNvGrpSpPr/>
            <p:nvPr/>
          </p:nvGrpSpPr>
          <p:grpSpPr>
            <a:xfrm>
              <a:off x="1454390" y="1615152"/>
              <a:ext cx="6501986" cy="1224136"/>
              <a:chOff x="395536" y="2420888"/>
              <a:chExt cx="6501986" cy="1224136"/>
            </a:xfrm>
          </p:grpSpPr>
          <p:grpSp>
            <p:nvGrpSpPr>
              <p:cNvPr id="159" name="Groupe 158"/>
              <p:cNvGrpSpPr/>
              <p:nvPr/>
            </p:nvGrpSpPr>
            <p:grpSpPr>
              <a:xfrm>
                <a:off x="395536" y="2420888"/>
                <a:ext cx="6501986" cy="1224136"/>
                <a:chOff x="1907704" y="1628800"/>
                <a:chExt cx="6501986" cy="1224136"/>
              </a:xfrm>
            </p:grpSpPr>
            <p:grpSp>
              <p:nvGrpSpPr>
                <p:cNvPr id="134" name="Groupe 133"/>
                <p:cNvGrpSpPr/>
                <p:nvPr/>
              </p:nvGrpSpPr>
              <p:grpSpPr>
                <a:xfrm>
                  <a:off x="1907704" y="1628800"/>
                  <a:ext cx="6501986" cy="1224136"/>
                  <a:chOff x="2483768" y="1539376"/>
                  <a:chExt cx="6501986" cy="1224136"/>
                </a:xfrm>
              </p:grpSpPr>
              <p:grpSp>
                <p:nvGrpSpPr>
                  <p:cNvPr id="2" name="Groupe 131"/>
                  <p:cNvGrpSpPr/>
                  <p:nvPr/>
                </p:nvGrpSpPr>
                <p:grpSpPr>
                  <a:xfrm>
                    <a:off x="2483768" y="1539376"/>
                    <a:ext cx="3712826" cy="1224136"/>
                    <a:chOff x="2627784" y="1539376"/>
                    <a:chExt cx="3712826" cy="1224136"/>
                  </a:xfrm>
                </p:grpSpPr>
                <p:grpSp>
                  <p:nvGrpSpPr>
                    <p:cNvPr id="3" name="Groupe 130"/>
                    <p:cNvGrpSpPr/>
                    <p:nvPr/>
                  </p:nvGrpSpPr>
                  <p:grpSpPr>
                    <a:xfrm>
                      <a:off x="2627784" y="1539376"/>
                      <a:ext cx="3712826" cy="1224136"/>
                      <a:chOff x="2627784" y="1539376"/>
                      <a:chExt cx="3712826" cy="1224136"/>
                    </a:xfrm>
                  </p:grpSpPr>
                  <p:grpSp>
                    <p:nvGrpSpPr>
                      <p:cNvPr id="4" name="Groupe 129"/>
                      <p:cNvGrpSpPr/>
                      <p:nvPr/>
                    </p:nvGrpSpPr>
                    <p:grpSpPr>
                      <a:xfrm>
                        <a:off x="2627784" y="1539376"/>
                        <a:ext cx="3712826" cy="1224136"/>
                        <a:chOff x="2627784" y="1539376"/>
                        <a:chExt cx="3712826" cy="1224136"/>
                      </a:xfrm>
                    </p:grpSpPr>
                    <p:grpSp>
                      <p:nvGrpSpPr>
                        <p:cNvPr id="5" name="Groupe 126"/>
                        <p:cNvGrpSpPr/>
                        <p:nvPr/>
                      </p:nvGrpSpPr>
                      <p:grpSpPr>
                        <a:xfrm>
                          <a:off x="2627784" y="1628800"/>
                          <a:ext cx="3712826" cy="1092321"/>
                          <a:chOff x="2555776" y="1483337"/>
                          <a:chExt cx="3712826" cy="1092321"/>
                        </a:xfrm>
                      </p:grpSpPr>
                      <p:sp>
                        <p:nvSpPr>
                          <p:cNvPr id="55" name="Étoile à 5 branches 54"/>
                          <p:cNvSpPr/>
                          <p:nvPr/>
                        </p:nvSpPr>
                        <p:spPr>
                          <a:xfrm>
                            <a:off x="2555776" y="1857025"/>
                            <a:ext cx="432048" cy="360040"/>
                          </a:xfrm>
                          <a:prstGeom prst="star5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cxnSp>
                        <p:nvCxnSpPr>
                          <p:cNvPr id="63" name="Connecteur droit 62"/>
                          <p:cNvCxnSpPr/>
                          <p:nvPr/>
                        </p:nvCxnSpPr>
                        <p:spPr>
                          <a:xfrm>
                            <a:off x="2771800" y="2073049"/>
                            <a:ext cx="792088" cy="72008"/>
                          </a:xfrm>
                          <a:prstGeom prst="line">
                            <a:avLst/>
                          </a:prstGeom>
                          <a:ln w="381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4" name="ZoneTexte 63"/>
                          <p:cNvSpPr txBox="1"/>
                          <p:nvPr/>
                        </p:nvSpPr>
                        <p:spPr>
                          <a:xfrm>
                            <a:off x="3059832" y="1483337"/>
                            <a:ext cx="396262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2400" b="1" dirty="0" smtClean="0">
                                <a:solidFill>
                                  <a:srgbClr val="0070C0"/>
                                </a:solidFill>
                              </a:rPr>
                              <a:t>Q</a:t>
                            </a:r>
                            <a:endParaRPr lang="fr-FR" sz="2400" b="1" dirty="0">
                              <a:solidFill>
                                <a:srgbClr val="0070C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7" name="ZoneTexte 66"/>
                          <p:cNvSpPr txBox="1"/>
                          <p:nvPr/>
                        </p:nvSpPr>
                        <p:spPr>
                          <a:xfrm>
                            <a:off x="3100776" y="2113993"/>
                            <a:ext cx="396262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2400" b="1" dirty="0" smtClean="0">
                                <a:solidFill>
                                  <a:srgbClr val="0070C0"/>
                                </a:solidFill>
                              </a:rPr>
                              <a:t>Q</a:t>
                            </a:r>
                            <a:endParaRPr lang="fr-FR" sz="2400" b="1" dirty="0">
                              <a:solidFill>
                                <a:srgbClr val="0070C0"/>
                              </a:solidFill>
                            </a:endParaRPr>
                          </a:p>
                        </p:txBody>
                      </p:sp>
                      <p:cxnSp>
                        <p:nvCxnSpPr>
                          <p:cNvPr id="73" name="Connecteur droit avec flèche 72"/>
                          <p:cNvCxnSpPr>
                            <a:endCxn id="86" idx="2"/>
                          </p:cNvCxnSpPr>
                          <p:nvPr/>
                        </p:nvCxnSpPr>
                        <p:spPr>
                          <a:xfrm flipV="1">
                            <a:off x="4756434" y="1977807"/>
                            <a:ext cx="1512168" cy="18294"/>
                          </a:xfrm>
                          <a:prstGeom prst="straightConnector1">
                            <a:avLst/>
                          </a:prstGeom>
                          <a:ln w="28575"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7" name="Groupe 73"/>
                        <p:cNvGrpSpPr/>
                        <p:nvPr/>
                      </p:nvGrpSpPr>
                      <p:grpSpPr>
                        <a:xfrm>
                          <a:off x="3600395" y="1539376"/>
                          <a:ext cx="1519727" cy="1224136"/>
                          <a:chOff x="2232367" y="3140968"/>
                          <a:chExt cx="4522485" cy="3108553"/>
                        </a:xfrm>
                      </p:grpSpPr>
                      <p:grpSp>
                        <p:nvGrpSpPr>
                          <p:cNvPr id="8" name="Groupe 25"/>
                          <p:cNvGrpSpPr/>
                          <p:nvPr/>
                        </p:nvGrpSpPr>
                        <p:grpSpPr>
                          <a:xfrm>
                            <a:off x="2232367" y="3140968"/>
                            <a:ext cx="4522485" cy="3108553"/>
                            <a:chOff x="2480205" y="947377"/>
                            <a:chExt cx="4859295" cy="3212613"/>
                          </a:xfrm>
                        </p:grpSpPr>
                        <p:grpSp>
                          <p:nvGrpSpPr>
                            <p:cNvPr id="9" name="Groupe 235"/>
                            <p:cNvGrpSpPr/>
                            <p:nvPr/>
                          </p:nvGrpSpPr>
                          <p:grpSpPr>
                            <a:xfrm>
                              <a:off x="2480205" y="947377"/>
                              <a:ext cx="4859295" cy="3212613"/>
                              <a:chOff x="2123955" y="1279415"/>
                              <a:chExt cx="4859295" cy="3212613"/>
                            </a:xfrm>
                          </p:grpSpPr>
                          <p:grpSp>
                            <p:nvGrpSpPr>
                              <p:cNvPr id="10" name="Groupe 112"/>
                              <p:cNvGrpSpPr/>
                              <p:nvPr/>
                            </p:nvGrpSpPr>
                            <p:grpSpPr>
                              <a:xfrm>
                                <a:off x="2123955" y="1279415"/>
                                <a:ext cx="4859295" cy="3212613"/>
                                <a:chOff x="2123955" y="1279415"/>
                                <a:chExt cx="4859295" cy="3212613"/>
                              </a:xfrm>
                            </p:grpSpPr>
                            <p:sp>
                              <p:nvSpPr>
                                <p:cNvPr id="121" name="Oval 2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123955" y="1279415"/>
                                  <a:ext cx="4488151" cy="3212613"/>
                                </a:xfrm>
                                <a:prstGeom prst="ellipse">
                                  <a:avLst/>
                                </a:prstGeom>
                                <a:gradFill rotWithShape="0">
                                  <a:gsLst>
                                    <a:gs pos="0">
                                      <a:srgbClr val="FF0000"/>
                                    </a:gs>
                                    <a:gs pos="100000">
                                      <a:srgbClr val="FFCC00"/>
                                    </a:gs>
                                  </a:gsLst>
                                  <a:path path="shape">
                                    <a:fillToRect l="50000" t="50000" r="50000" b="50000"/>
                                  </a:path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pPr algn="ctr" defTabSz="4173105"/>
                                  <a:endParaRPr lang="en-GB" sz="2800">
                                    <a:solidFill>
                                      <a:srgbClr val="FFFFFF"/>
                                    </a:solidFill>
                                    <a:latin typeface="Lucida Sans Unicode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4" name="Oval 2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799038" y="3177777"/>
                                  <a:ext cx="288000" cy="2880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01F52A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pPr algn="ctr" defTabSz="4173105"/>
                                  <a:endParaRPr lang="en-GB" sz="2800">
                                    <a:solidFill>
                                      <a:srgbClr val="FFFFFF"/>
                                    </a:solidFill>
                                    <a:latin typeface="Lucida Sans Unicode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6" name="Oval 2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786752" y="2520653"/>
                                  <a:ext cx="288000" cy="2880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461BFD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pPr algn="ctr" defTabSz="4173105"/>
                                  <a:endParaRPr lang="en-GB" sz="2800">
                                    <a:solidFill>
                                      <a:srgbClr val="FFFFFF"/>
                                    </a:solidFill>
                                    <a:latin typeface="Lucida Sans Unicode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2" name="Rectangle 121"/>
                                <p:cNvSpPr/>
                                <p:nvPr/>
                              </p:nvSpPr>
                              <p:spPr bwMode="auto">
                                <a:xfrm>
                                  <a:off x="3170755" y="2458985"/>
                                  <a:ext cx="3812495" cy="951347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defTabSz="4173814">
                                    <a:defRPr/>
                                  </a:pPr>
                                  <a:r>
                                    <a:rPr lang="en-GB" sz="2000" b="1" dirty="0" smtClean="0">
                                      <a:solidFill>
                                        <a:schemeClr val="bg1"/>
                                      </a:solidFill>
                                      <a:latin typeface="Book Antiqua" pitchFamily="18" charset="0"/>
                                    </a:rPr>
                                    <a:t>QGP</a:t>
                                  </a:r>
                                  <a:endParaRPr lang="en-GB" sz="2000" b="1" dirty="0">
                                    <a:solidFill>
                                      <a:schemeClr val="bg1"/>
                                    </a:solidFill>
                                    <a:latin typeface="Book Antiqua" pitchFamily="18" charset="0"/>
                                  </a:endParaRPr>
                                </a:p>
                              </p:txBody>
                            </p:sp>
                          </p:grpSp>
                          <p:pic>
                            <p:nvPicPr>
                              <p:cNvPr id="88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639659" y="2423662"/>
                                <a:ext cx="236317" cy="22436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89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92728" y="1909518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90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028092" y="1700808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91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683485" y="3490140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92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555776" y="3133654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93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691140" y="2924944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94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892349" y="2761716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95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63888" y="2545693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96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7284" y="2196521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97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48172" y="3789040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98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252768" y="3701375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99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388132" y="3492665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100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27984" y="1825613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101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51380" y="1808441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102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44316" y="4077072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103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92928" y="3845391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104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28292" y="3636681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105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172837" y="2418404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106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045128" y="2061918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107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180492" y="1853208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108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954384" y="2869542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109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652120" y="2477239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110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 rot="18970257">
                                <a:off x="5248561" y="2130127"/>
                                <a:ext cx="379216" cy="36004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111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6136" y="3487617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112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27915" y="2565470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sp>
                            <p:nvSpPr>
                              <p:cNvPr id="113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755675" y="2217832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461BFD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4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11760" y="2492896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115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32148" y="1653308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sp>
                            <p:nvSpPr>
                              <p:cNvPr id="116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6990340">
                                <a:off x="5116459" y="2009096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eaVert"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7" name="Oval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24061" y="2294441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461BFD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118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832055" y="3344359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sp>
                            <p:nvSpPr>
                              <p:cNvPr id="119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19045" y="3138831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0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707282" y="3460097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1F52A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3" name="ZoneTexte 82"/>
                            <p:cNvSpPr txBox="1"/>
                            <p:nvPr/>
                          </p:nvSpPr>
                          <p:spPr>
                            <a:xfrm>
                              <a:off x="3094556" y="1856700"/>
                              <a:ext cx="216025" cy="96927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endParaRPr lang="en-GB" b="1" dirty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Book Antiqua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5" name="ZoneTexte 84"/>
                            <p:cNvSpPr txBox="1"/>
                            <p:nvPr/>
                          </p:nvSpPr>
                          <p:spPr>
                            <a:xfrm>
                              <a:off x="2724298" y="2115974"/>
                              <a:ext cx="216025" cy="96927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endParaRPr lang="en-GB" b="1" dirty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Book Antiqua" pitchFamily="18" charset="0"/>
                              </a:endParaRPr>
                            </a:p>
                          </p:txBody>
                        </p:sp>
                      </p:grpSp>
                      <p:pic>
                        <p:nvPicPr>
                          <p:cNvPr id="80" name="Picture 3" descr="C:\Users\Hamza\Desktop\Gluons.pn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16016" y="4941168"/>
                            <a:ext cx="230591" cy="22761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grpSp>
                  </p:grpSp>
                  <p:cxnSp>
                    <p:nvCxnSpPr>
                      <p:cNvPr id="59" name="Connecteur droit 58"/>
                      <p:cNvCxnSpPr/>
                      <p:nvPr/>
                    </p:nvCxnSpPr>
                    <p:spPr>
                      <a:xfrm flipV="1">
                        <a:off x="2843808" y="2001041"/>
                        <a:ext cx="792088" cy="144016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9" name="Connecteur droit 128"/>
                    <p:cNvCxnSpPr/>
                    <p:nvPr/>
                  </p:nvCxnSpPr>
                  <p:spPr>
                    <a:xfrm>
                      <a:off x="3289504" y="2361081"/>
                      <a:ext cx="1440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3" name="ZoneTexte 132"/>
                  <p:cNvSpPr txBox="1"/>
                  <p:nvPr/>
                </p:nvSpPr>
                <p:spPr>
                  <a:xfrm>
                    <a:off x="6969530" y="1786617"/>
                    <a:ext cx="201622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 err="1" smtClean="0"/>
                      <a:t>Quarkonia</a:t>
                    </a:r>
                    <a:r>
                      <a:rPr lang="fr-FR" dirty="0" smtClean="0"/>
                      <a:t> or </a:t>
                    </a:r>
                    <a:r>
                      <a:rPr lang="fr-FR" dirty="0" err="1" smtClean="0"/>
                      <a:t>something</a:t>
                    </a:r>
                    <a:r>
                      <a:rPr lang="fr-FR" dirty="0" smtClean="0"/>
                      <a:t> </a:t>
                    </a:r>
                    <a:r>
                      <a:rPr lang="fr-FR" dirty="0" err="1" smtClean="0"/>
                      <a:t>else</a:t>
                    </a:r>
                    <a:r>
                      <a:rPr lang="fr-FR" dirty="0" smtClean="0"/>
                      <a:t>  ? </a:t>
                    </a:r>
                    <a:endParaRPr lang="fr-FR" dirty="0"/>
                  </a:p>
                </p:txBody>
              </p:sp>
              <p:grpSp>
                <p:nvGrpSpPr>
                  <p:cNvPr id="82" name="Groupe 45"/>
                  <p:cNvGrpSpPr/>
                  <p:nvPr/>
                </p:nvGrpSpPr>
                <p:grpSpPr>
                  <a:xfrm>
                    <a:off x="6127903" y="1794588"/>
                    <a:ext cx="748355" cy="657364"/>
                    <a:chOff x="4967009" y="4725144"/>
                    <a:chExt cx="951427" cy="792088"/>
                  </a:xfrm>
                </p:grpSpPr>
                <p:sp>
                  <p:nvSpPr>
                    <p:cNvPr id="86" name="Ellipse 85"/>
                    <p:cNvSpPr/>
                    <p:nvPr/>
                  </p:nvSpPr>
                  <p:spPr>
                    <a:xfrm>
                      <a:off x="5054342" y="4725144"/>
                      <a:ext cx="864094" cy="792088"/>
                    </a:xfrm>
                    <a:prstGeom prst="ellipse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grpSp>
                  <p:nvGrpSpPr>
                    <p:cNvPr id="87" name="Groupe 44"/>
                    <p:cNvGrpSpPr/>
                    <p:nvPr/>
                  </p:nvGrpSpPr>
                  <p:grpSpPr>
                    <a:xfrm>
                      <a:off x="4967009" y="4761526"/>
                      <a:ext cx="817822" cy="743406"/>
                      <a:chOff x="2267417" y="4617510"/>
                      <a:chExt cx="817822" cy="743406"/>
                    </a:xfrm>
                  </p:grpSpPr>
                  <p:pic>
                    <p:nvPicPr>
                      <p:cNvPr id="123" name="Picture 3" descr="C:\Users\Hamza\Desktop\Gluons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268" y="4880452"/>
                        <a:ext cx="219936" cy="217100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125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7201" y="4669413"/>
                        <a:ext cx="268038" cy="278672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4173105"/>
                        <a:endParaRPr lang="en-GB" sz="2800">
                          <a:solidFill>
                            <a:srgbClr val="FFFFFF"/>
                          </a:solidFill>
                          <a:latin typeface="Lucida Sans Unicode" pitchFamily="34" charset="0"/>
                        </a:endParaRPr>
                      </a:p>
                    </p:txBody>
                  </p:sp>
                  <p:sp>
                    <p:nvSpPr>
                      <p:cNvPr id="127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6458" y="4977133"/>
                        <a:ext cx="268038" cy="278672"/>
                      </a:xfrm>
                      <a:prstGeom prst="ellipse">
                        <a:avLst/>
                      </a:prstGeom>
                      <a:solidFill>
                        <a:srgbClr val="461BFD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4173105"/>
                        <a:endParaRPr lang="en-GB" sz="2800">
                          <a:solidFill>
                            <a:srgbClr val="FFFFFF"/>
                          </a:solidFill>
                          <a:latin typeface="Lucida Sans Unicode" pitchFamily="34" charset="0"/>
                        </a:endParaRPr>
                      </a:p>
                    </p:txBody>
                  </p:sp>
                  <p:sp>
                    <p:nvSpPr>
                      <p:cNvPr id="128" name="ZoneTexte 127"/>
                      <p:cNvSpPr txBox="1"/>
                      <p:nvPr/>
                    </p:nvSpPr>
                    <p:spPr>
                      <a:xfrm>
                        <a:off x="2804609" y="4617510"/>
                        <a:ext cx="201050" cy="4450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n-GB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endParaRPr>
                      </a:p>
                    </p:txBody>
                  </p:sp>
                  <p:sp>
                    <p:nvSpPr>
                      <p:cNvPr id="130" name="ZoneTexte 129"/>
                      <p:cNvSpPr txBox="1"/>
                      <p:nvPr/>
                    </p:nvSpPr>
                    <p:spPr>
                      <a:xfrm>
                        <a:off x="2267417" y="4915891"/>
                        <a:ext cx="201050" cy="4450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n-GB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58" name="ZoneTexte 157"/>
                <p:cNvSpPr txBox="1"/>
                <p:nvPr/>
              </p:nvSpPr>
              <p:spPr>
                <a:xfrm>
                  <a:off x="4283968" y="1863667"/>
                  <a:ext cx="158417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hadronization</a:t>
                  </a:r>
                  <a:endParaRPr lang="fr-FR" sz="1600" dirty="0"/>
                </a:p>
              </p:txBody>
            </p:sp>
          </p:grpSp>
          <p:grpSp>
            <p:nvGrpSpPr>
              <p:cNvPr id="160" name="Groupe 159"/>
              <p:cNvGrpSpPr/>
              <p:nvPr/>
            </p:nvGrpSpPr>
            <p:grpSpPr>
              <a:xfrm>
                <a:off x="1371749" y="2644093"/>
                <a:ext cx="1118416" cy="793117"/>
                <a:chOff x="1371749" y="2644093"/>
                <a:chExt cx="1118416" cy="793117"/>
              </a:xfrm>
            </p:grpSpPr>
            <p:cxnSp>
              <p:nvCxnSpPr>
                <p:cNvPr id="131" name="Connecteur droit 130"/>
                <p:cNvCxnSpPr/>
                <p:nvPr/>
              </p:nvCxnSpPr>
              <p:spPr>
                <a:xfrm flipV="1">
                  <a:off x="1383501" y="2879142"/>
                  <a:ext cx="110666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onnecteur droit 141"/>
                <p:cNvCxnSpPr/>
                <p:nvPr/>
              </p:nvCxnSpPr>
              <p:spPr>
                <a:xfrm flipV="1">
                  <a:off x="1371749" y="3180894"/>
                  <a:ext cx="110666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Connecteur droit 146"/>
                <p:cNvCxnSpPr/>
                <p:nvPr/>
              </p:nvCxnSpPr>
              <p:spPr>
                <a:xfrm flipH="1" flipV="1">
                  <a:off x="1760643" y="2644093"/>
                  <a:ext cx="6274" cy="254066"/>
                </a:xfrm>
                <a:prstGeom prst="line">
                  <a:avLst/>
                </a:prstGeom>
                <a:ln w="3810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necteur droit 150"/>
                <p:cNvCxnSpPr/>
                <p:nvPr/>
              </p:nvCxnSpPr>
              <p:spPr>
                <a:xfrm flipH="1" flipV="1">
                  <a:off x="1838925" y="2644093"/>
                  <a:ext cx="6274" cy="254066"/>
                </a:xfrm>
                <a:prstGeom prst="line">
                  <a:avLst/>
                </a:prstGeom>
                <a:ln w="3810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Connecteur droit 151"/>
                <p:cNvCxnSpPr/>
                <p:nvPr/>
              </p:nvCxnSpPr>
              <p:spPr>
                <a:xfrm flipH="1" flipV="1">
                  <a:off x="2048675" y="2644093"/>
                  <a:ext cx="6274" cy="254066"/>
                </a:xfrm>
                <a:prstGeom prst="line">
                  <a:avLst/>
                </a:prstGeom>
                <a:ln w="3810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Connecteur droit 152"/>
                <p:cNvCxnSpPr/>
                <p:nvPr/>
              </p:nvCxnSpPr>
              <p:spPr>
                <a:xfrm flipH="1" flipV="1">
                  <a:off x="2264699" y="2644093"/>
                  <a:ext cx="6274" cy="254066"/>
                </a:xfrm>
                <a:prstGeom prst="line">
                  <a:avLst/>
                </a:prstGeom>
                <a:ln w="3810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Connecteur droit 153"/>
                <p:cNvCxnSpPr/>
                <p:nvPr/>
              </p:nvCxnSpPr>
              <p:spPr>
                <a:xfrm flipH="1" flipV="1">
                  <a:off x="2249707" y="3183144"/>
                  <a:ext cx="6274" cy="254066"/>
                </a:xfrm>
                <a:prstGeom prst="line">
                  <a:avLst/>
                </a:prstGeom>
                <a:ln w="3810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Connecteur droit 154"/>
                <p:cNvCxnSpPr/>
                <p:nvPr/>
              </p:nvCxnSpPr>
              <p:spPr>
                <a:xfrm flipH="1" flipV="1">
                  <a:off x="2105691" y="3183144"/>
                  <a:ext cx="6274" cy="254066"/>
                </a:xfrm>
                <a:prstGeom prst="line">
                  <a:avLst/>
                </a:prstGeom>
                <a:ln w="3810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Connecteur droit 155"/>
                <p:cNvCxnSpPr/>
                <p:nvPr/>
              </p:nvCxnSpPr>
              <p:spPr>
                <a:xfrm flipH="1" flipV="1">
                  <a:off x="1667369" y="3166992"/>
                  <a:ext cx="6274" cy="254066"/>
                </a:xfrm>
                <a:prstGeom prst="line">
                  <a:avLst/>
                </a:prstGeom>
                <a:ln w="3810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Connecteur droit 156"/>
                <p:cNvCxnSpPr/>
                <p:nvPr/>
              </p:nvCxnSpPr>
              <p:spPr>
                <a:xfrm flipH="1" flipV="1">
                  <a:off x="1883393" y="3178868"/>
                  <a:ext cx="6274" cy="254066"/>
                </a:xfrm>
                <a:prstGeom prst="line">
                  <a:avLst/>
                </a:prstGeom>
                <a:ln w="3810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9" name="Accolade ouvrante 138"/>
            <p:cNvSpPr/>
            <p:nvPr/>
          </p:nvSpPr>
          <p:spPr>
            <a:xfrm rot="16200000">
              <a:off x="3046184" y="2163920"/>
              <a:ext cx="217196" cy="1476164"/>
            </a:xfrm>
            <a:prstGeom prst="leftBrac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ZoneTexte 149"/>
            <p:cNvSpPr txBox="1"/>
            <p:nvPr/>
          </p:nvSpPr>
          <p:spPr>
            <a:xfrm>
              <a:off x="1259632" y="2973424"/>
              <a:ext cx="439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Very</a:t>
              </a:r>
              <a:r>
                <a:rPr lang="fr-FR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fr-FR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complicated</a:t>
              </a:r>
              <a:r>
                <a:rPr lang="fr-FR" b="1" dirty="0" smtClean="0">
                  <a:solidFill>
                    <a:schemeClr val="accent6">
                      <a:lumMod val="75000"/>
                    </a:schemeClr>
                  </a:solidFill>
                </a:rPr>
                <a:t> QFT </a:t>
              </a:r>
              <a:r>
                <a:rPr lang="fr-FR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problem</a:t>
              </a:r>
              <a:r>
                <a:rPr lang="fr-FR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fr-FR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at</a:t>
              </a:r>
              <a:r>
                <a:rPr lang="fr-FR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fr-FR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finite</a:t>
              </a:r>
              <a:r>
                <a:rPr lang="fr-FR" b="1" dirty="0" smtClean="0">
                  <a:solidFill>
                    <a:schemeClr val="accent6">
                      <a:lumMod val="75000"/>
                    </a:schemeClr>
                  </a:solidFill>
                </a:rPr>
                <a:t> T !</a:t>
              </a:r>
              <a:endParaRPr lang="fr-FR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38" name="ZoneTexte 137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Schrödinger-Langevin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EFC-2AB3-4C65-9CB0-3E589C9529A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19" name="Rectangle à coins arrondis 18"/>
          <p:cNvSpPr/>
          <p:nvPr/>
        </p:nvSpPr>
        <p:spPr>
          <a:xfrm>
            <a:off x="366040" y="502214"/>
            <a:ext cx="8424936" cy="58071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952750" lvl="0"/>
            <a:endParaRPr lang="en-US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491880" y="6402814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fr-FR" sz="1600" dirty="0" smtClean="0"/>
              <a:t>Phys.Rev.D77:014501,2008</a:t>
            </a:r>
            <a:r>
              <a:rPr lang="en-US" sz="1600" dirty="0" smtClean="0"/>
              <a:t>    **</a:t>
            </a:r>
            <a:r>
              <a:rPr lang="fr-FR" sz="1600" dirty="0" err="1" smtClean="0"/>
              <a:t>arXiv:hep-lat</a:t>
            </a:r>
            <a:r>
              <a:rPr lang="fr-FR" sz="1600" dirty="0" smtClean="0"/>
              <a:t>/0512031v1</a:t>
            </a:r>
          </a:p>
          <a:p>
            <a:endParaRPr lang="en-US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780528" y="578320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dirty="0" smtClean="0"/>
              <a:t>Evaluated by </a:t>
            </a:r>
            <a:r>
              <a:rPr lang="en-US" dirty="0" err="1" smtClean="0"/>
              <a:t>Mócsy</a:t>
            </a:r>
            <a:r>
              <a:rPr lang="en-US" dirty="0" smtClean="0"/>
              <a:t> &amp; </a:t>
            </a:r>
            <a:r>
              <a:rPr lang="en-US" dirty="0" err="1" smtClean="0"/>
              <a:t>Petreczky</a:t>
            </a:r>
            <a:r>
              <a:rPr lang="en-US" dirty="0" smtClean="0"/>
              <a:t>* and </a:t>
            </a:r>
            <a:r>
              <a:rPr lang="en-US" dirty="0" err="1" smtClean="0"/>
              <a:t>Kaczmarek</a:t>
            </a:r>
            <a:r>
              <a:rPr lang="en-US" dirty="0" smtClean="0"/>
              <a:t> &amp; </a:t>
            </a:r>
            <a:r>
              <a:rPr lang="en-US" dirty="0" err="1" smtClean="0"/>
              <a:t>Zantow</a:t>
            </a:r>
            <a:r>
              <a:rPr lang="en-US" dirty="0" smtClean="0"/>
              <a:t>** from </a:t>
            </a:r>
            <a:r>
              <a:rPr lang="en-US" dirty="0" err="1" smtClean="0"/>
              <a:t>lQCD</a:t>
            </a:r>
            <a:r>
              <a:rPr lang="en-US" dirty="0" smtClean="0"/>
              <a:t> results</a:t>
            </a:r>
          </a:p>
          <a:p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1115616" y="574222"/>
            <a:ext cx="7272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tx2"/>
                </a:solidFill>
              </a:rPr>
              <a:t>The color potentials V(</a:t>
            </a:r>
            <a:r>
              <a:rPr lang="en-US" sz="2800" b="1" dirty="0" err="1" smtClean="0">
                <a:solidFill>
                  <a:schemeClr val="tx2"/>
                </a:solidFill>
              </a:rPr>
              <a:t>Tred</a:t>
            </a:r>
            <a:r>
              <a:rPr lang="en-US" sz="2800" b="1" dirty="0" smtClean="0">
                <a:solidFill>
                  <a:schemeClr val="tx2"/>
                </a:solidFill>
              </a:rPr>
              <a:t>, r) binding the QQ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3775473"/>
            <a:ext cx="3384376" cy="181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e 25"/>
          <p:cNvGrpSpPr/>
          <p:nvPr/>
        </p:nvGrpSpPr>
        <p:grpSpPr>
          <a:xfrm>
            <a:off x="4788024" y="3717032"/>
            <a:ext cx="3312368" cy="1930524"/>
            <a:chOff x="556408" y="3658716"/>
            <a:chExt cx="3124200" cy="1786508"/>
          </a:xfrm>
        </p:grpSpPr>
        <p:grpSp>
          <p:nvGrpSpPr>
            <p:cNvPr id="2" name="Groupe 29"/>
            <p:cNvGrpSpPr/>
            <p:nvPr/>
          </p:nvGrpSpPr>
          <p:grpSpPr>
            <a:xfrm>
              <a:off x="556408" y="3658716"/>
              <a:ext cx="3124200" cy="1714500"/>
              <a:chOff x="556408" y="3569248"/>
              <a:chExt cx="3124200" cy="1714500"/>
            </a:xfrm>
          </p:grpSpPr>
          <p:pic>
            <p:nvPicPr>
              <p:cNvPr id="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6408" y="3569248"/>
                <a:ext cx="3124200" cy="1714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ZoneTexte 27"/>
              <p:cNvSpPr txBox="1"/>
              <p:nvPr/>
            </p:nvSpPr>
            <p:spPr>
              <a:xfrm>
                <a:off x="2586840" y="3892112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F&lt;V&lt;U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2583072" y="4112492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V=U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27" name="Connecteur droit 26"/>
            <p:cNvCxnSpPr/>
            <p:nvPr/>
          </p:nvCxnSpPr>
          <p:spPr>
            <a:xfrm>
              <a:off x="1979712" y="3933056"/>
              <a:ext cx="0" cy="1512168"/>
            </a:xfrm>
            <a:prstGeom prst="line">
              <a:avLst/>
            </a:prstGeom>
            <a:ln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necteur droit 29"/>
          <p:cNvCxnSpPr/>
          <p:nvPr/>
        </p:nvCxnSpPr>
        <p:spPr>
          <a:xfrm>
            <a:off x="7719184" y="679048"/>
            <a:ext cx="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3186432" y="1799524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F : free </a:t>
            </a:r>
            <a:r>
              <a:rPr lang="fr-FR" sz="2000" dirty="0" err="1" smtClean="0"/>
              <a:t>energy</a:t>
            </a:r>
            <a:endParaRPr lang="fr-FR" sz="2000" dirty="0" smtClean="0"/>
          </a:p>
          <a:p>
            <a:r>
              <a:rPr lang="fr-FR" sz="2000" dirty="0" smtClean="0"/>
              <a:t>S : </a:t>
            </a:r>
            <a:r>
              <a:rPr lang="fr-FR" sz="2000" dirty="0" err="1" smtClean="0"/>
              <a:t>entropy</a:t>
            </a:r>
            <a:r>
              <a:rPr lang="fr-FR" sz="2000" dirty="0" smtClean="0"/>
              <a:t>  </a:t>
            </a:r>
          </a:p>
          <a:p>
            <a:r>
              <a:rPr lang="fr-FR" sz="2000" dirty="0" smtClean="0"/>
              <a:t>  </a:t>
            </a:r>
            <a:endParaRPr lang="fr-FR" sz="2000" dirty="0"/>
          </a:p>
        </p:txBody>
      </p:sp>
      <p:sp>
        <p:nvSpPr>
          <p:cNvPr id="37" name="ZoneTexte 36"/>
          <p:cNvSpPr txBox="1"/>
          <p:nvPr/>
        </p:nvSpPr>
        <p:spPr>
          <a:xfrm>
            <a:off x="642624" y="119675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u="sng" dirty="0" err="1" smtClean="0"/>
              <a:t>Static</a:t>
            </a:r>
            <a:r>
              <a:rPr lang="fr-FR" sz="2200" u="sng" dirty="0" smtClean="0"/>
              <a:t> </a:t>
            </a:r>
            <a:r>
              <a:rPr lang="en-US" sz="2200" u="sng" dirty="0" err="1" smtClean="0"/>
              <a:t>lQCD</a:t>
            </a:r>
            <a:r>
              <a:rPr lang="en-US" sz="2200" u="sng" dirty="0" smtClean="0"/>
              <a:t> calculations </a:t>
            </a:r>
            <a:r>
              <a:rPr lang="en-US" sz="2200" dirty="0" smtClean="0"/>
              <a:t>(maximum heat exchange with the medium):</a:t>
            </a:r>
            <a:r>
              <a:rPr lang="fr-FR" sz="2200" dirty="0" smtClean="0"/>
              <a:t> </a:t>
            </a:r>
            <a:endParaRPr lang="fr-FR" sz="2200" dirty="0"/>
          </a:p>
        </p:txBody>
      </p:sp>
      <p:grpSp>
        <p:nvGrpSpPr>
          <p:cNvPr id="47" name="Groupe 46"/>
          <p:cNvGrpSpPr/>
          <p:nvPr/>
        </p:nvGrpSpPr>
        <p:grpSpPr>
          <a:xfrm>
            <a:off x="755576" y="1741752"/>
            <a:ext cx="1175656" cy="918100"/>
            <a:chOff x="1020080" y="1124744"/>
            <a:chExt cx="1175656" cy="918100"/>
          </a:xfrm>
        </p:grpSpPr>
        <p:sp>
          <p:nvSpPr>
            <p:cNvPr id="34" name="Cube 33"/>
            <p:cNvSpPr/>
            <p:nvPr/>
          </p:nvSpPr>
          <p:spPr>
            <a:xfrm>
              <a:off x="1043608" y="1124744"/>
              <a:ext cx="1152128" cy="864096"/>
            </a:xfrm>
            <a:prstGeom prst="cub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 rot="16990340">
              <a:off x="1693165" y="1520854"/>
              <a:ext cx="109740" cy="900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defTabSz="4173105"/>
              <a:endParaRPr lang="en-GB" sz="2800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 rot="16990340">
              <a:off x="1415013" y="1523843"/>
              <a:ext cx="109740" cy="900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defTabSz="4173105"/>
              <a:endParaRPr lang="en-GB" sz="2800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020080" y="1673512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</a:t>
              </a:r>
              <a:endParaRPr lang="fr-FR" dirty="0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5607408" y="179952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U=F+TS : </a:t>
            </a:r>
            <a:r>
              <a:rPr lang="fr-FR" sz="2000" dirty="0" err="1" smtClean="0"/>
              <a:t>internal</a:t>
            </a:r>
            <a:r>
              <a:rPr lang="fr-FR" sz="2000" dirty="0" smtClean="0"/>
              <a:t>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(no </a:t>
            </a:r>
            <a:r>
              <a:rPr lang="fr-FR" sz="2000" dirty="0" err="1" smtClean="0"/>
              <a:t>heat</a:t>
            </a:r>
            <a:r>
              <a:rPr lang="fr-FR" sz="2000" dirty="0" smtClean="0"/>
              <a:t> exchange)</a:t>
            </a:r>
            <a:endParaRPr lang="fr-FR" sz="2000" dirty="0"/>
          </a:p>
        </p:txBody>
      </p:sp>
      <p:sp>
        <p:nvSpPr>
          <p:cNvPr id="48" name="Flèche droite 47"/>
          <p:cNvSpPr/>
          <p:nvPr/>
        </p:nvSpPr>
        <p:spPr>
          <a:xfrm>
            <a:off x="2267744" y="204284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èche droite 48"/>
          <p:cNvSpPr/>
          <p:nvPr/>
        </p:nvSpPr>
        <p:spPr>
          <a:xfrm>
            <a:off x="5000280" y="204284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Accolade ouvrante 49"/>
          <p:cNvSpPr/>
          <p:nvPr/>
        </p:nvSpPr>
        <p:spPr>
          <a:xfrm>
            <a:off x="3059832" y="1857884"/>
            <a:ext cx="144016" cy="5760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971600" y="2357585"/>
            <a:ext cx="7560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0" indent="-346075"/>
            <a:r>
              <a:rPr lang="en-US" sz="2800" b="1" dirty="0" smtClean="0"/>
              <a:t> </a:t>
            </a:r>
          </a:p>
          <a:p>
            <a:pPr marL="268288" lvl="1">
              <a:buFont typeface="Arial" pitchFamily="34" charset="0"/>
              <a:buChar char="•"/>
              <a:tabLst/>
            </a:pPr>
            <a:r>
              <a:rPr lang="en-US" sz="2400" dirty="0" smtClean="0"/>
              <a:t> “Weak potential” F&lt;V&lt;U * =&gt; some heat exchange</a:t>
            </a:r>
          </a:p>
          <a:p>
            <a:pPr marL="268288" lvl="1">
              <a:buFont typeface="Arial" pitchFamily="34" charset="0"/>
              <a:buChar char="•"/>
              <a:tabLst/>
            </a:pPr>
            <a:r>
              <a:rPr lang="en-US" sz="2400" dirty="0" smtClean="0"/>
              <a:t> “Strong potential” V=U ** =&gt; adiabatic evolution</a:t>
            </a:r>
          </a:p>
          <a:p>
            <a:pPr marL="268288" lvl="1">
              <a:buFont typeface="Arial" pitchFamily="34" charset="0"/>
              <a:buChar char="•"/>
            </a:pPr>
            <a:endParaRPr lang="en-US" sz="2400" dirty="0" smtClean="0"/>
          </a:p>
          <a:p>
            <a:pPr marL="268288" lvl="1"/>
            <a:endParaRPr lang="en-US" dirty="0"/>
          </a:p>
        </p:txBody>
      </p:sp>
      <p:sp>
        <p:nvSpPr>
          <p:cNvPr id="38" name="ZoneTexte 37"/>
          <p:cNvSpPr txBox="1"/>
          <p:nvPr/>
        </p:nvSpPr>
        <p:spPr>
          <a:xfrm>
            <a:off x="2182088" y="5044240"/>
            <a:ext cx="145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Tred</a:t>
            </a:r>
            <a:r>
              <a:rPr lang="fr-FR" dirty="0" smtClean="0"/>
              <a:t>=1.2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Pure quantum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semi-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Schrödinger-Langevin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–13/06/2014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8063</TotalTime>
  <Words>1980</Words>
  <Application>Microsoft Office PowerPoint</Application>
  <PresentationFormat>Affichage à l'écran (4:3)</PresentationFormat>
  <Paragraphs>456</Paragraphs>
  <Slides>28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In few words ?</vt:lpstr>
      <vt:lpstr>Summary</vt:lpstr>
      <vt:lpstr>Quarkonia suppression</vt:lpstr>
      <vt:lpstr>Quarkonia suppression</vt:lpstr>
      <vt:lpstr>Common theoretical explanation</vt:lpstr>
      <vt:lpstr>But assumptions …</vt:lpstr>
      <vt:lpstr>A more dynamical view</vt:lpstr>
      <vt:lpstr>Diapositive 9</vt:lpstr>
      <vt:lpstr>Diapositive 10</vt:lpstr>
      <vt:lpstr>Without direct thermalisation</vt:lpstr>
      <vt:lpstr>Diapositive 12</vt:lpstr>
      <vt:lpstr>Thermalisation</vt:lpstr>
      <vt:lpstr>Open quantum system</vt:lpstr>
      <vt:lpstr>Stochastic semi-classical approach</vt:lpstr>
      <vt:lpstr>Schrödinger-Langevin (SL) equation </vt:lpstr>
      <vt:lpstr>Diapositive 17</vt:lpstr>
      <vt:lpstr>SL: some numerical tests</vt:lpstr>
      <vt:lpstr>SL: some numerical tests</vt:lpstr>
      <vt:lpstr>SL: some numerical tests</vt:lpstr>
      <vt:lpstr>SL: some numerical tests</vt:lpstr>
      <vt:lpstr>Conclusion</vt:lpstr>
      <vt:lpstr>BACK UP SLIDES</vt:lpstr>
      <vt:lpstr>Density matrix</vt:lpstr>
      <vt:lpstr>Some plots of the potentials</vt:lpstr>
      <vt:lpstr>Quantum approach</vt:lpstr>
      <vt:lpstr>Diapositive 27</vt:lpstr>
      <vt:lpstr>Semi-classical approach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rorolastronome</dc:creator>
  <cp:lastModifiedBy>rorolastronome</cp:lastModifiedBy>
  <cp:revision>1477</cp:revision>
  <dcterms:created xsi:type="dcterms:W3CDTF">2013-03-28T16:42:46Z</dcterms:created>
  <dcterms:modified xsi:type="dcterms:W3CDTF">2014-06-13T16:09:05Z</dcterms:modified>
</cp:coreProperties>
</file>