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6" r:id="rId2"/>
    <p:sldMasterId id="2147483809" r:id="rId3"/>
    <p:sldMasterId id="2147483821" r:id="rId4"/>
    <p:sldMasterId id="2147483776" r:id="rId5"/>
  </p:sldMasterIdLst>
  <p:notesMasterIdLst>
    <p:notesMasterId r:id="rId38"/>
  </p:notesMasterIdLst>
  <p:handoutMasterIdLst>
    <p:handoutMasterId r:id="rId39"/>
  </p:handoutMasterIdLst>
  <p:sldIdLst>
    <p:sldId id="750" r:id="rId6"/>
    <p:sldId id="753" r:id="rId7"/>
    <p:sldId id="754" r:id="rId8"/>
    <p:sldId id="755" r:id="rId9"/>
    <p:sldId id="728" r:id="rId10"/>
    <p:sldId id="700" r:id="rId11"/>
    <p:sldId id="559" r:id="rId12"/>
    <p:sldId id="562" r:id="rId13"/>
    <p:sldId id="703" r:id="rId14"/>
    <p:sldId id="653" r:id="rId15"/>
    <p:sldId id="555" r:id="rId16"/>
    <p:sldId id="564" r:id="rId17"/>
    <p:sldId id="487" r:id="rId18"/>
    <p:sldId id="476" r:id="rId19"/>
    <p:sldId id="548" r:id="rId20"/>
    <p:sldId id="711" r:id="rId21"/>
    <p:sldId id="561" r:id="rId22"/>
    <p:sldId id="704" r:id="rId23"/>
    <p:sldId id="708" r:id="rId24"/>
    <p:sldId id="709" r:id="rId25"/>
    <p:sldId id="705" r:id="rId26"/>
    <p:sldId id="707" r:id="rId27"/>
    <p:sldId id="706" r:id="rId28"/>
    <p:sldId id="710" r:id="rId29"/>
    <p:sldId id="565" r:id="rId30"/>
    <p:sldId id="549" r:id="rId31"/>
    <p:sldId id="566" r:id="rId32"/>
    <p:sldId id="567" r:id="rId33"/>
    <p:sldId id="568" r:id="rId34"/>
    <p:sldId id="746" r:id="rId35"/>
    <p:sldId id="747" r:id="rId36"/>
    <p:sldId id="691" r:id="rId37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CCECFF"/>
    <a:srgbClr val="EAF4FA"/>
    <a:srgbClr val="D600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2" autoAdjust="0"/>
    <p:restoredTop sz="98805" autoAdjust="0"/>
  </p:normalViewPr>
  <p:slideViewPr>
    <p:cSldViewPr>
      <p:cViewPr varScale="1">
        <p:scale>
          <a:sx n="72" d="100"/>
          <a:sy n="72" d="100"/>
        </p:scale>
        <p:origin x="-3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pos="214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13/06/2014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6/13/2014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xfrm>
            <a:off x="906464" y="4705984"/>
            <a:ext cx="4981575" cy="445738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xfrm>
            <a:off x="906464" y="4705984"/>
            <a:ext cx="4981575" cy="445738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41D39-2918-4589-83B3-41187BE005BD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856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48101" y="9410384"/>
            <a:ext cx="2944813" cy="49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4" rIns="91567" bIns="45784" anchor="b"/>
          <a:lstStyle/>
          <a:p>
            <a:pPr algn="r" defTabSz="882650"/>
            <a:fld id="{D80E41A7-2EAD-4517-B896-BFEFF65DDC1D}" type="slidenum">
              <a:rPr lang="de-DE" sz="1100"/>
              <a:pPr algn="r" defTabSz="882650"/>
              <a:t>3</a:t>
            </a:fld>
            <a:endParaRPr lang="de-DE" sz="11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46125"/>
            <a:ext cx="4948238" cy="3711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04400"/>
            <a:ext cx="5435600" cy="4457383"/>
          </a:xfrm>
          <a:noFill/>
        </p:spPr>
        <p:txBody>
          <a:bodyPr wrap="square" lIns="91567" tIns="45784" rIns="91567" bIns="45784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85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4CB347-794C-474A-B3B7-292BCE361ABB}" type="slidenum">
              <a:rPr lang="en-US" altLang="zh-CN"/>
              <a:pPr>
                <a:defRPr/>
              </a:pPr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921A2E-5818-4CAF-9F47-B0ACE54791B2}" type="slidenum">
              <a:rPr lang="de-DE"/>
              <a:pPr>
                <a:defRPr/>
              </a:pPr>
              <a:t>12</a:t>
            </a:fld>
            <a:endParaRPr 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4" y="4705984"/>
            <a:ext cx="4981575" cy="445738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96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53800" y="4712793"/>
            <a:ext cx="4689767" cy="276999"/>
          </a:xfrm>
          <a:noFill/>
          <a:ln/>
        </p:spPr>
        <p:txBody>
          <a:bodyPr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307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53800" y="4712793"/>
            <a:ext cx="4689767" cy="276999"/>
          </a:xfrm>
          <a:noFill/>
          <a:ln/>
        </p:spPr>
        <p:txBody>
          <a:bodyPr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2C616A-3EF8-4A57-BA05-31F7A1F9AAB0}" type="slidenum">
              <a:rPr lang="de-DE"/>
              <a:pPr>
                <a:defRPr/>
              </a:pPr>
              <a:t>26</a:t>
            </a:fld>
            <a:endParaRPr lang="de-DE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7025"/>
            <a:ext cx="1588" cy="3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8476" y="4675899"/>
            <a:ext cx="5802313" cy="4398796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04149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5326244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0646260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9629494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6350997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4835215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8896632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56305095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3FE2F-F709-4AE0-BDBC-559AC60BD7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261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82248015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84636478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7298170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560EC-23F1-48B8-9F40-218D34BA5BAE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59814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4D1B-07F0-4B14-BC21-66F2E6AC24AF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930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7C5EA-79F8-4E8C-8C77-7072B323E8C1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8120044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AE24C-5010-4E10-B7E2-D843FB586607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046605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541EE-AB8A-428F-A0A2-2BBF31BD1CB0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444971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758EE-2020-4F23-BF91-BB2149EB5043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31107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2C64F-9357-4CC6-84C2-EA3BCC17DC36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571664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52CD-E591-4AE7-BD49-55C56F00187A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019368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16455-97A3-45DF-9E69-6EAB712D5073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12710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281E-2F3C-4B90-921A-DA741DCD5AAE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6565758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B925-A088-4EED-959A-F71B7FAF93F0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386819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7581C-8A44-464E-8DDC-8BA7EA61D2BD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498252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0D45-0BA3-4595-A7CF-1CBB84CFB16F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706495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8470-AA21-4CFA-89F4-9E0EA73FE8E5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911331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DE740-22E2-4FA1-944A-7C36716B09DD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910345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DFB4-5FAB-43F3-A854-891B22B98B9D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034811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26380174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731669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5334094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9282400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8010" y="6356350"/>
            <a:ext cx="30679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833" r:id="rId18"/>
    <p:sldLayoutId id="2147483834" r:id="rId19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CA0C2-3CE8-4B7D-87FD-DFAE4E39C564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4D45-576C-43EF-81BE-B47137D338FC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4041-C28F-4721-AAC4-E59D06169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70FCB9-B941-4482-B212-BC4F0D3C377D}" type="slidenum">
              <a:rPr lang="de-D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62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oleObject" Target="../embeddings/oleObject2.bin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wmf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6" r="7631" b="8056"/>
          <a:stretch/>
        </p:blipFill>
        <p:spPr bwMode="auto">
          <a:xfrm>
            <a:off x="702439" y="-486435"/>
            <a:ext cx="8441561" cy="670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303963"/>
            <a:ext cx="9109075" cy="517525"/>
            <a:chOff x="0" y="4011"/>
            <a:chExt cx="5738" cy="32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4011"/>
              <a:ext cx="340" cy="326"/>
              <a:chOff x="0" y="4011"/>
              <a:chExt cx="340" cy="326"/>
            </a:xfrm>
          </p:grpSpPr>
          <p:pic>
            <p:nvPicPr>
              <p:cNvPr id="1087" name="Picture 7" descr="austria"/>
              <p:cNvPicPr preferRelativeResize="0"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8" name="Text Box 8"/>
              <p:cNvSpPr txBox="1">
                <a:spLocks noChangeArrowheads="1"/>
              </p:cNvSpPr>
              <p:nvPr/>
            </p:nvSpPr>
            <p:spPr bwMode="auto">
              <a:xfrm>
                <a:off x="0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Austria</a:t>
                </a: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916" y="4014"/>
              <a:ext cx="379" cy="279"/>
              <a:chOff x="1916" y="4014"/>
              <a:chExt cx="379" cy="279"/>
            </a:xfrm>
          </p:grpSpPr>
          <p:pic>
            <p:nvPicPr>
              <p:cNvPr id="1085" name="Picture 10"/>
              <p:cNvPicPr preferRelativeResize="0"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44" y="4014"/>
                <a:ext cx="351" cy="216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6" name="Text Box 11"/>
              <p:cNvSpPr txBox="1">
                <a:spLocks noChangeArrowheads="1"/>
              </p:cNvSpPr>
              <p:nvPr/>
            </p:nvSpPr>
            <p:spPr bwMode="auto">
              <a:xfrm>
                <a:off x="1916" y="4099"/>
                <a:ext cx="34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1400" dirty="0"/>
                  <a:t>India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3" y="4011"/>
              <a:ext cx="318" cy="326"/>
              <a:chOff x="353" y="4011"/>
              <a:chExt cx="318" cy="326"/>
            </a:xfrm>
          </p:grpSpPr>
          <p:pic>
            <p:nvPicPr>
              <p:cNvPr id="1083" name="Picture 13" descr="China"/>
              <p:cNvPicPr preferRelativeResize="0"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4" name="Text Box 14"/>
              <p:cNvSpPr txBox="1">
                <a:spLocks noChangeArrowheads="1"/>
              </p:cNvSpPr>
              <p:nvPr/>
            </p:nvSpPr>
            <p:spPr bwMode="auto">
              <a:xfrm>
                <a:off x="367" y="4193"/>
                <a:ext cx="30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China</a:t>
                </a:r>
              </a:p>
            </p:txBody>
          </p:sp>
        </p:grpSp>
        <p:sp>
          <p:nvSpPr>
            <p:cNvPr id="1082" name="Text Box 17"/>
            <p:cNvSpPr txBox="1">
              <a:spLocks noChangeArrowheads="1"/>
            </p:cNvSpPr>
            <p:nvPr/>
          </p:nvSpPr>
          <p:spPr bwMode="auto">
            <a:xfrm>
              <a:off x="694" y="4193"/>
              <a:ext cx="39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2750">
                <a:spcBef>
                  <a:spcPct val="50000"/>
                </a:spcBef>
              </a:pPr>
              <a:r>
                <a:rPr lang="en-US" sz="900"/>
                <a:t>Finnland</a:t>
              </a:r>
            </a:p>
          </p:txBody>
        </p: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102" y="4011"/>
              <a:ext cx="343" cy="326"/>
              <a:chOff x="1102" y="4011"/>
              <a:chExt cx="343" cy="326"/>
            </a:xfrm>
          </p:grpSpPr>
          <p:pic>
            <p:nvPicPr>
              <p:cNvPr id="1079" name="Picture 19"/>
              <p:cNvPicPr preferRelativeResize="0"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02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0" name="Text Box 20"/>
              <p:cNvSpPr txBox="1">
                <a:spLocks noChangeArrowheads="1"/>
              </p:cNvSpPr>
              <p:nvPr/>
            </p:nvSpPr>
            <p:spPr bwMode="auto">
              <a:xfrm>
                <a:off x="1105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France</a:t>
                </a:r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1428" y="4011"/>
              <a:ext cx="412" cy="326"/>
              <a:chOff x="1428" y="4011"/>
              <a:chExt cx="412" cy="326"/>
            </a:xfrm>
          </p:grpSpPr>
          <p:pic>
            <p:nvPicPr>
              <p:cNvPr id="1077" name="Picture 22"/>
              <p:cNvPicPr preferRelativeResize="0"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61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8" name="Text Box 23"/>
              <p:cNvSpPr txBox="1">
                <a:spLocks noChangeArrowheads="1"/>
              </p:cNvSpPr>
              <p:nvPr/>
            </p:nvSpPr>
            <p:spPr bwMode="auto">
              <a:xfrm>
                <a:off x="1428" y="4193"/>
                <a:ext cx="41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Germany</a:t>
                </a: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5422" y="4011"/>
              <a:ext cx="316" cy="326"/>
              <a:chOff x="5422" y="4011"/>
              <a:chExt cx="316" cy="326"/>
            </a:xfrm>
          </p:grpSpPr>
          <p:pic>
            <p:nvPicPr>
              <p:cNvPr id="1075" name="Picture 28"/>
              <p:cNvPicPr preferRelativeResize="0"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422" y="4011"/>
                <a:ext cx="316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6" name="Text Box 29"/>
              <p:cNvSpPr txBox="1">
                <a:spLocks noChangeArrowheads="1"/>
              </p:cNvSpPr>
              <p:nvPr/>
            </p:nvSpPr>
            <p:spPr bwMode="auto">
              <a:xfrm>
                <a:off x="5470" y="4193"/>
                <a:ext cx="2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UK</a:t>
                </a: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2550" y="4011"/>
              <a:ext cx="317" cy="326"/>
              <a:chOff x="2550" y="4011"/>
              <a:chExt cx="317" cy="326"/>
            </a:xfrm>
          </p:grpSpPr>
          <p:pic>
            <p:nvPicPr>
              <p:cNvPr id="1073" name="Picture 31"/>
              <p:cNvPicPr preferRelativeResize="0"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550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4" name="Text Box 32"/>
              <p:cNvSpPr txBox="1">
                <a:spLocks noChangeArrowheads="1"/>
              </p:cNvSpPr>
              <p:nvPr/>
            </p:nvSpPr>
            <p:spPr bwMode="auto">
              <a:xfrm>
                <a:off x="2584" y="4193"/>
                <a:ext cx="24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Italy</a:t>
                </a:r>
              </a:p>
            </p:txBody>
          </p:sp>
        </p:grpSp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2920" y="4011"/>
              <a:ext cx="341" cy="326"/>
              <a:chOff x="2920" y="4011"/>
              <a:chExt cx="341" cy="326"/>
            </a:xfrm>
          </p:grpSpPr>
          <p:pic>
            <p:nvPicPr>
              <p:cNvPr id="1071" name="Picture 34"/>
              <p:cNvPicPr preferRelativeResize="0">
                <a:picLocks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920" y="4011"/>
                <a:ext cx="317" cy="182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2" name="Text Box 35"/>
              <p:cNvSpPr txBox="1">
                <a:spLocks noChangeArrowheads="1"/>
              </p:cNvSpPr>
              <p:nvPr/>
            </p:nvSpPr>
            <p:spPr bwMode="auto">
              <a:xfrm>
                <a:off x="2921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Poland</a:t>
                </a:r>
              </a:p>
            </p:txBody>
          </p: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3557" y="4011"/>
              <a:ext cx="392" cy="326"/>
              <a:chOff x="3557" y="4011"/>
              <a:chExt cx="392" cy="326"/>
            </a:xfrm>
          </p:grpSpPr>
          <p:pic>
            <p:nvPicPr>
              <p:cNvPr id="1067" name="Picture 40" descr="800px-Flag_of_Slovenia_svg"/>
              <p:cNvPicPr preferRelativeResize="0"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8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8" name="Text Box 41"/>
              <p:cNvSpPr txBox="1">
                <a:spLocks noChangeArrowheads="1"/>
              </p:cNvSpPr>
              <p:nvPr/>
            </p:nvSpPr>
            <p:spPr bwMode="auto">
              <a:xfrm>
                <a:off x="3557" y="4193"/>
                <a:ext cx="39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Slovenia</a:t>
                </a:r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3963" y="4011"/>
              <a:ext cx="329" cy="326"/>
              <a:chOff x="3963" y="4011"/>
              <a:chExt cx="329" cy="326"/>
            </a:xfrm>
          </p:grpSpPr>
          <p:pic>
            <p:nvPicPr>
              <p:cNvPr id="1065" name="Picture 43"/>
              <p:cNvPicPr preferRelativeResize="0"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96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6" name="Text Box 44"/>
              <p:cNvSpPr txBox="1">
                <a:spLocks noChangeArrowheads="1"/>
              </p:cNvSpPr>
              <p:nvPr/>
            </p:nvSpPr>
            <p:spPr bwMode="auto">
              <a:xfrm>
                <a:off x="3972" y="4193"/>
                <a:ext cx="32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Spain </a:t>
                </a:r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4305" y="4011"/>
              <a:ext cx="376" cy="326"/>
              <a:chOff x="4305" y="4011"/>
              <a:chExt cx="376" cy="326"/>
            </a:xfrm>
          </p:grpSpPr>
          <p:pic>
            <p:nvPicPr>
              <p:cNvPr id="1063" name="Picture 46"/>
              <p:cNvPicPr preferRelativeResize="0">
                <a:picLocks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319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4" name="Text Box 47"/>
              <p:cNvSpPr txBox="1">
                <a:spLocks noChangeArrowheads="1"/>
              </p:cNvSpPr>
              <p:nvPr/>
            </p:nvSpPr>
            <p:spPr bwMode="auto">
              <a:xfrm>
                <a:off x="4305" y="4193"/>
                <a:ext cx="37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Sweden</a:t>
                </a:r>
              </a:p>
            </p:txBody>
          </p:sp>
        </p:grpSp>
        <p:grpSp>
          <p:nvGrpSpPr>
            <p:cNvPr id="14" name="Group 48"/>
            <p:cNvGrpSpPr>
              <a:grpSpLocks/>
            </p:cNvGrpSpPr>
            <p:nvPr/>
          </p:nvGrpSpPr>
          <p:grpSpPr bwMode="auto">
            <a:xfrm>
              <a:off x="4649" y="4011"/>
              <a:ext cx="404" cy="326"/>
              <a:chOff x="4649" y="4011"/>
              <a:chExt cx="404" cy="326"/>
            </a:xfrm>
          </p:grpSpPr>
          <p:graphicFrame>
            <p:nvGraphicFramePr>
              <p:cNvPr id="1027" name="Object 49"/>
              <p:cNvGraphicFramePr>
                <a:graphicFrameLocks/>
              </p:cNvGraphicFramePr>
              <p:nvPr/>
            </p:nvGraphicFramePr>
            <p:xfrm>
              <a:off x="4679" y="4011"/>
              <a:ext cx="317" cy="182"/>
            </p:xfrm>
            <a:graphic>
              <a:graphicData uri="http://schemas.openxmlformats.org/presentationml/2006/ole">
                <p:oleObj spid="_x0000_s1093635" name="Photo Editor Photo" r:id="rId16" imgW="2723810" imgH="1695687" progId="">
                  <p:embed/>
                </p:oleObj>
              </a:graphicData>
            </a:graphic>
          </p:graphicFrame>
          <p:sp>
            <p:nvSpPr>
              <p:cNvPr id="1062" name="Text Box 50"/>
              <p:cNvSpPr txBox="1">
                <a:spLocks noChangeArrowheads="1"/>
              </p:cNvSpPr>
              <p:nvPr/>
            </p:nvSpPr>
            <p:spPr bwMode="auto">
              <a:xfrm>
                <a:off x="4649" y="4193"/>
                <a:ext cx="40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Romania</a:t>
                </a:r>
              </a:p>
            </p:txBody>
          </p:sp>
        </p:grpSp>
        <p:grpSp>
          <p:nvGrpSpPr>
            <p:cNvPr id="15" name="Group 51"/>
            <p:cNvGrpSpPr>
              <a:grpSpLocks/>
            </p:cNvGrpSpPr>
            <p:nvPr/>
          </p:nvGrpSpPr>
          <p:grpSpPr bwMode="auto">
            <a:xfrm>
              <a:off x="5034" y="4014"/>
              <a:ext cx="419" cy="312"/>
              <a:chOff x="5034" y="4014"/>
              <a:chExt cx="419" cy="312"/>
            </a:xfrm>
          </p:grpSpPr>
          <p:pic>
            <p:nvPicPr>
              <p:cNvPr id="1060" name="Picture 52"/>
              <p:cNvPicPr preferRelativeResize="0">
                <a:picLocks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091" y="4014"/>
                <a:ext cx="283" cy="261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1" name="Text Box 53"/>
              <p:cNvSpPr txBox="1">
                <a:spLocks noChangeArrowheads="1"/>
              </p:cNvSpPr>
              <p:nvPr/>
            </p:nvSpPr>
            <p:spPr bwMode="auto">
              <a:xfrm>
                <a:off x="5034" y="4132"/>
                <a:ext cx="41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1400" dirty="0"/>
                  <a:t>Russia</a:t>
                </a:r>
              </a:p>
            </p:txBody>
          </p:sp>
        </p:grpSp>
      </p:grpSp>
      <p:sp>
        <p:nvSpPr>
          <p:cNvPr id="1031" name="Text Box 54"/>
          <p:cNvSpPr txBox="1">
            <a:spLocks noChangeArrowheads="1"/>
          </p:cNvSpPr>
          <p:nvPr/>
        </p:nvSpPr>
        <p:spPr bwMode="auto">
          <a:xfrm>
            <a:off x="0" y="4133850"/>
            <a:ext cx="971550" cy="2032000"/>
          </a:xfrm>
          <a:prstGeom prst="rect">
            <a:avLst/>
          </a:prstGeom>
          <a:solidFill>
            <a:srgbClr val="CCECFF">
              <a:alpha val="25098"/>
            </a:srgbClr>
          </a:solidFill>
          <a:ln w="3175">
            <a:noFill/>
            <a:miter lim="800000"/>
            <a:headEnd/>
            <a:tailEnd/>
          </a:ln>
        </p:spPr>
        <p:txBody>
          <a:bodyPr wrap="none" lIns="54000" rIns="54000"/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Observers</a:t>
            </a:r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</p:txBody>
      </p:sp>
      <p:grpSp>
        <p:nvGrpSpPr>
          <p:cNvPr id="16" name="Group 55"/>
          <p:cNvGrpSpPr>
            <a:grpSpLocks/>
          </p:cNvGrpSpPr>
          <p:nvPr/>
        </p:nvGrpSpPr>
        <p:grpSpPr bwMode="auto">
          <a:xfrm>
            <a:off x="179388" y="4483100"/>
            <a:ext cx="477837" cy="1511300"/>
            <a:chOff x="113" y="2824"/>
            <a:chExt cx="238" cy="817"/>
          </a:xfrm>
        </p:grpSpPr>
        <p:pic>
          <p:nvPicPr>
            <p:cNvPr id="1041" name="Picture 56"/>
            <p:cNvPicPr preferRelativeResize="0"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13" y="3482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2" name="Picture 57"/>
            <p:cNvPicPr preferRelativeResize="0"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13" y="3043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3" name="Picture 58" descr="Europe_800px-Flag"/>
            <p:cNvPicPr preferRelativeResize="0"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13" y="2824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4" name="Picture 59" descr="Saudi_Arabia_svg_750x500Px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13" y="3263"/>
              <a:ext cx="238" cy="158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</p:grpSp>
      <p:sp>
        <p:nvSpPr>
          <p:cNvPr id="1033" name="Text Box 60"/>
          <p:cNvSpPr txBox="1">
            <a:spLocks noChangeArrowheads="1"/>
          </p:cNvSpPr>
          <p:nvPr/>
        </p:nvSpPr>
        <p:spPr bwMode="auto">
          <a:xfrm>
            <a:off x="6388100" y="3417888"/>
            <a:ext cx="32242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>
                <a:solidFill>
                  <a:schemeClr val="tx2"/>
                </a:solidFill>
              </a:rPr>
              <a:t>     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2059" name="Picture 63" descr="FAIR_V1"/>
          <p:cNvPicPr>
            <a:picLocks noChangeAspect="1" noChangeArrowheads="1"/>
          </p:cNvPicPr>
          <p:nvPr/>
        </p:nvPicPr>
        <p:blipFill>
          <a:blip r:embed="rId22" cstate="print"/>
          <a:srcRect l="9483" t="9261" r="17241"/>
          <a:stretch>
            <a:fillRect/>
          </a:stretch>
        </p:blipFill>
        <p:spPr bwMode="auto">
          <a:xfrm>
            <a:off x="6867255" y="3699030"/>
            <a:ext cx="1621199" cy="112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4"/>
          <p:cNvGraphicFramePr>
            <a:graphicFrameLocks noChangeAspect="1"/>
          </p:cNvGraphicFramePr>
          <p:nvPr/>
        </p:nvGraphicFramePr>
        <p:xfrm>
          <a:off x="2006715" y="3744035"/>
          <a:ext cx="2040111" cy="1215135"/>
        </p:xfrm>
        <a:graphic>
          <a:graphicData uri="http://schemas.openxmlformats.org/presentationml/2006/ole">
            <p:oleObj spid="_x0000_s1093634" name="Bild" r:id="rId23" imgW="3644726" imgH="1158839" progId="StaticMetafile">
              <p:embed/>
            </p:oleObj>
          </a:graphicData>
        </a:graphic>
      </p:graphicFrame>
      <p:sp>
        <p:nvSpPr>
          <p:cNvPr id="69" name="Rectangle 1"/>
          <p:cNvSpPr txBox="1">
            <a:spLocks noChangeArrowheads="1"/>
          </p:cNvSpPr>
          <p:nvPr/>
        </p:nvSpPr>
        <p:spPr bwMode="auto">
          <a:xfrm>
            <a:off x="251520" y="503675"/>
            <a:ext cx="9567555" cy="9286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FAIR’s Charm and Beauty in 2020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Review Part 2</a:t>
            </a: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Turic</a:t>
            </a:r>
            <a:endParaRPr kumimoji="0" lang="en-GB" sz="2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93637" name="AutoShape 5" descr="data:image/jpeg;base64,/9j/4AAQSkZJRgABAQAAAQABAAD/2wCEAAkGBwgHBgkIBwgKCgkLDRYPDQwMDRsUFRAWIB0iIiAdHx8kKDQsJCYxJx8fLT0tMTU3Ojo6Iys/RD84QzQ5OjcBCgoKDQwNGg8PGjclHyU3Nzc3Nzc3Nzc3Nzc3Nzc3Nzc3Nzc3Nzc3Nzc3Nzc3Nzc3Nzc3Nzc3Nzc3Nzc3Nzc3N//AABEIAHMAkAMBIgACEQEDEQH/xAAcAAEAAgIDAQAAAAAAAAAAAAAABQYBBwIDCAT/xABFEAABAgMCBwwGBwkBAAAAAAAAAQIDBAUR0QYTNlGSk7IHEhQVFyFSU1RVdLEyNGFxcnMxNUGBkZThFiQlQ1ZjdaGzIv/EABkBAQADAQEAAAAAAAAAAAAAAAABAgUDBP/EACYRAQABAwIFBQEBAAAAAAAAAAABAgMRBFETFDEyUgUjM3HwgRL/2gAMAwEAAhEDEQA/AN4g+OZq1OlI+Imp6Wgxkaj8XEiojt6tqItmZbF/BTq4+pHecnrm3gSII7j6kd5yeubeOPqR3nJ65t4EiCNWvUdEVVqkmiJ/ebefN+12DX9QUr85DvJxMomYhNghP2uwa/qClfnId53wsIqJGYj4VXkXsX6HMmGqi/faMTBmJSgI7j6kd5yeubeOPqR3nJ65t5CUiCO4+pHecnrm3jj6kd5yeubeBIgjuPqR3nJ65t44+pHecnrm3gSII7j6kd5yeubeOPqR3nJ65t4EiCO4+pHecnrm3ndK1OQnIiwpSdl40RG75Ww4iOVEz2J9gHTL/X874WBtRSRI6X+v53wsvtRSRAAAD55/1GZ+U7yPNzPQT3HpGoeoTPyneSnm5voJ7jT9P6Vfx4dZ1hy+9Tdm5lkdJ/FE23Gkzdm5lkbJ/FE23F9d8cfbnpO9akMmEMmS0gAAAAAAAAhJ5yphbS2oq2OlJi1M/wD6hE2Qc/lfSvCTG1CA+uX+v53wsvtRSRI6X+v53wsDaikhamcDIMWpnFqZwOioeoTPyneSnm5noN9x6QqC/uEzz/yneSnnBnoJ7jT9P6Vft3g1nWA3duZZGyfxRNtxpI3ZuZZGyfxRNtxfXfHH2ppO9akMmLUzi1M5ktJkGLUzi1M4GQYtTOLUzgZBi1M4tTOBkg5/K6leEmNqETdqZyDn8rqV4SY2oQGuN1l7m4YM3r3N/h8G2xbP5kUp2Ni9bE01Lfut5YM/x8H/AKRSmm3pY9qllX5niS542L1sTSUY2L1sTTU4GTvhxzLljYnWxNNTiYMkgZbEe1LGveiexynEyByxsXrYmkoxsXrYmkpxMEYMy542L1sTTUY2L1sTSU4GRgzLljYvWxNJRjYvWxNJTiBgzLljYvWxNJRjYvWxNJTiYGDMueNi9bE0lLhuVOc/Ctd+5zv3V/0rb9rSmFx3KMq18K/zaefVx7Mu+nmeJC8VrBSnYRYTTEWfdHR0GTgNbin73mV8Vcx08mVA6c7rkuLHL5QT3hZfaikkZNN65TGIlozaomczClcmVB6c7rkuHJlQOnO65Li6gtzF3yRwbeyizW5tQoUrGiNfOb5jHOS2Mn0onuNQt52oudD0hUPUJn5TvJTzez0G+49+iuVVxP8AqcvFqqKaZjEMmxsDMCKTW8HpefnHTKRojnouLiIiczlROaz2GuTdm5jkbJ/HE23F9ZXVRRE0yrpqYqrxL5eTOg9Od1yXDkyoHTndclxdEMmbzF3ye/g29lK5MqB053XJcOTKgdOd1yXF1A5i75HBt7KVyZUDpzuuS4cmVA6c7rkuLqBzF3yODb2UrkyoHTndclw5MqB053XJcXUDmLvkcG3spXJlQOnO65LjFLwakMHMLZFKe6MuPlY6vxr996LodlnN7VLsQU/lfSvCTG1CK1XrlUYmUxboicxD65fKCe8LL7UUkiNl8oJ7wsvtRSSOa4AAPnqHqEz8p3kp5vZ6DfcekKh6hM/Kd5Keb2eg33Gn6f0q/bvBrOsMm7NzHI2T+OJtuNJfabt3McjZP44m24vrvjj7V0netSGTCGTJaIAAAAAAAAQU/lfSvCTG1CJ0gp/K+leEmNqEB2VCBVYE++cpbZaLjoTIb4ca1N7vVettqLz27/6LPsOjhGFPYqdrHXlgAFf4RhT2Knax144RhT2Knax15YABXI0TCiLBiQ1k6ciParbd+7mt+8oCbmVaRLEmJfm9n6m4hYdKLtdvtlSu3TX3Q07yZVrtEv8Ah+pb8HqfhJQqVCp8GBIxWQ1cqPc5yKtqquf2lzBNd65XGKpRRaoonNMK/wAIwp7FTtN144RhT2Knax15YAcnRX+EYU9ip2sdeOEYU9ip2sdeWAAV/hGFPYqdrHXjH4U9ip2m68sAAr+Pwp7FTtN144RhT2Knax15YABXuEYU9ip2m68xKStYmK7LT1Tgy0JkCDEhokFyrbvlavPb8P8AssQAAAAAAAAAAAAAAAAAAAAAAAAA/9k="/>
          <p:cNvSpPr>
            <a:spLocks noChangeAspect="1" noChangeArrowheads="1"/>
          </p:cNvSpPr>
          <p:nvPr/>
        </p:nvSpPr>
        <p:spPr bwMode="auto">
          <a:xfrm>
            <a:off x="155575" y="-525463"/>
            <a:ext cx="1371600" cy="1095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93639" name="AutoShape 7" descr="data:image/jpeg;base64,/9j/4AAQSkZJRgABAQAAAQABAAD/2wCEAAkGBwgHBgkIBwgKCgkLDRYPDQwMDRsUFRAWIB0iIiAdHx8kKDQsJCYxJx8fLT0tMTU3Ojo6Iys/RD84QzQ5OjcBCgoKDQwNGg8PGjclHyU3Nzc3Nzc3Nzc3Nzc3Nzc3Nzc3Nzc3Nzc3Nzc3Nzc3Nzc3Nzc3Nzc3Nzc3Nzc3Nzc3N//AABEIAHMAkAMBIgACEQEDEQH/xAAcAAEAAgIDAQAAAAAAAAAAAAAABQYBBwIDCAT/xABFEAABAgMCBwwGBwkBAAAAAAAAAQIDBAUR0QYTNlGSk7IHEhQVFyFSU1RVdLEyNGFxcnMxNUGBkZThFiQlQ1ZjdaGzIv/EABkBAQADAQEAAAAAAAAAAAAAAAABAgUDBP/EACYRAQABAwIFBQEBAAAAAAAAAAABAgMRBFETFDEyUgUjM3HwgRL/2gAMAwEAAhEDEQA/AN4g+OZq1OlI+Imp6Wgxkaj8XEiojt6tqItmZbF/BTq4+pHecnrm3gSII7j6kd5yeubeOPqR3nJ65t4EiCNWvUdEVVqkmiJ/ebefN+12DX9QUr85DvJxMomYhNghP2uwa/qClfnId53wsIqJGYj4VXkXsX6HMmGqi/faMTBmJSgI7j6kd5yeubeOPqR3nJ65t5CUiCO4+pHecnrm3jj6kd5yeubeBIgjuPqR3nJ65t44+pHecnrm3gSII7j6kd5yeubeOPqR3nJ65t4EiCO4+pHecnrm3ndK1OQnIiwpSdl40RG75Ww4iOVEz2J9gHTL/X874WBtRSRI6X+v53wsvtRSRAAAD55/1GZ+U7yPNzPQT3HpGoeoTPyneSnm5voJ7jT9P6Vfx4dZ1hy+9Tdm5lkdJ/FE23Gkzdm5lkbJ/FE23F9d8cfbnpO9akMmEMmS0gAAAAAAAAhJ5yphbS2oq2OlJi1M/wD6hE2Qc/lfSvCTG1CA+uX+v53wsvtRSRI6X+v53wsDaikhamcDIMWpnFqZwOioeoTPyneSnm5noN9x6QqC/uEzz/yneSnnBnoJ7jT9P6Vft3g1nWA3duZZGyfxRNtxpI3ZuZZGyfxRNtxfXfHH2ppO9akMmLUzi1M5ktJkGLUzi1M4GQYtTOLUzgZBi1M4tTOBkg5/K6leEmNqETdqZyDn8rqV4SY2oQGuN1l7m4YM3r3N/h8G2xbP5kUp2Ni9bE01Lfut5YM/x8H/AKRSmm3pY9qllX5niS542L1sTSUY2L1sTTU4GTvhxzLljYnWxNNTiYMkgZbEe1LGveiexynEyByxsXrYmkoxsXrYmkpxMEYMy542L1sTTUY2L1sTSU4GRgzLljYvWxNJRjYvWxNJTiBgzLljYvWxNJRjYvWxNJTiYGDMueNi9bE0lLhuVOc/Ctd+5zv3V/0rb9rSmFx3KMq18K/zaefVx7Mu+nmeJC8VrBSnYRYTTEWfdHR0GTgNbin73mV8Vcx08mVA6c7rkuLHL5QT3hZfaikkZNN65TGIlozaomczClcmVB6c7rkuHJlQOnO65Li6gtzF3yRwbeyizW5tQoUrGiNfOb5jHOS2Mn0onuNQt52oudD0hUPUJn5TvJTzez0G+49+iuVVxP8AqcvFqqKaZjEMmxsDMCKTW8HpefnHTKRojnouLiIiczlROaz2GuTdm5jkbJ/HE23F9ZXVRRE0yrpqYqrxL5eTOg9Od1yXDkyoHTndclxdEMmbzF3ye/g29lK5MqB053XJcOTKgdOd1yXF1A5i75HBt7KVyZUDpzuuS4cmVA6c7rkuLqBzF3yODb2UrkyoHTndclw5MqB053XJcXUDmLvkcG3spXJlQOnO65LjFLwakMHMLZFKe6MuPlY6vxr996LodlnN7VLsQU/lfSvCTG1CK1XrlUYmUxboicxD65fKCe8LL7UUkiNl8oJ7wsvtRSSOa4AAPnqHqEz8p3kp5vZ6DfcekKh6hM/Kd5Keb2eg33Gn6f0q/bvBrOsMm7NzHI2T+OJtuNJfabt3McjZP44m24vrvjj7V0netSGTCGTJaIAAAAAAAAQU/lfSvCTG1CJ0gp/K+leEmNqEB2VCBVYE++cpbZaLjoTIb4ca1N7vVettqLz27/6LPsOjhGFPYqdrHXlgAFf4RhT2Knax144RhT2Knax15YABXI0TCiLBiQ1k6ciParbd+7mt+8oCbmVaRLEmJfm9n6m4hYdKLtdvtlSu3TX3Q07yZVrtEv8Ah+pb8HqfhJQqVCp8GBIxWQ1cqPc5yKtqquf2lzBNd65XGKpRRaoonNMK/wAIwp7FTtN144RhT2Knax15YAcnRX+EYU9ip2sdeOEYU9ip2sdeWAAV/hGFPYqdrHXjH4U9ip2m68sAAr+Pwp7FTtN144RhT2Knax15YABXuEYU9ip2m68xKStYmK7LT1Tgy0JkCDEhokFyrbvlavPb8P8AssQAAAAAAAAAAAAAAAAAAAAAAAAA/9k="/>
          <p:cNvSpPr>
            <a:spLocks noChangeAspect="1" noChangeArrowheads="1"/>
          </p:cNvSpPr>
          <p:nvPr/>
        </p:nvSpPr>
        <p:spPr bwMode="auto">
          <a:xfrm>
            <a:off x="155575" y="-525463"/>
            <a:ext cx="1371600" cy="1095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93641" name="Picture 9" descr="Flagge Finnland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51620" y="6219310"/>
            <a:ext cx="540060" cy="43204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09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93641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24255" y="1074894"/>
            <a:ext cx="12826425" cy="689961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7095" y="198325"/>
            <a:ext cx="3734689" cy="6659675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49428" y="-36385"/>
            <a:ext cx="899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Heavy Ion </a:t>
            </a:r>
            <a:r>
              <a:rPr lang="de-DE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Collisions</a:t>
            </a:r>
            <a:r>
              <a:rPr lang="de-DE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de-DE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Hadron</a:t>
            </a:r>
            <a:r>
              <a:rPr lang="de-DE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Composition</a:t>
            </a:r>
            <a:r>
              <a:rPr lang="de-DE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</a:t>
            </a:r>
            <a:r>
              <a:rPr lang="de-DE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densities</a:t>
            </a:r>
            <a:r>
              <a:rPr lang="de-DE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de-DE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match</a:t>
            </a:r>
            <a:r>
              <a:rPr lang="de-DE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Neutron Star matter well …</a:t>
            </a:r>
            <a:endParaRPr lang="de-DE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-100013"/>
            <a:ext cx="9144000" cy="70294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28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24580" name="Picture 6" descr="au25au"/>
          <p:cNvPicPr>
            <a:picLocks noChangeAspect="1" noChangeArrowheads="1"/>
          </p:cNvPicPr>
          <p:nvPr/>
        </p:nvPicPr>
        <p:blipFill>
          <a:blip r:embed="rId2" cstate="print"/>
          <a:srcRect l="70625" r="3751"/>
          <a:stretch>
            <a:fillRect/>
          </a:stretch>
        </p:blipFill>
        <p:spPr bwMode="auto">
          <a:xfrm>
            <a:off x="250825" y="1223963"/>
            <a:ext cx="29527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369413" y="112713"/>
            <a:ext cx="834304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ahoma" pitchFamily="34" charset="0"/>
              </a:rPr>
              <a:t>CBM:  The </a:t>
            </a: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Compressed Baryonic Matter Experiment</a:t>
            </a:r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1835150" y="4184650"/>
            <a:ext cx="6842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 dirty="0">
              <a:solidFill>
                <a:srgbClr val="FF9900"/>
              </a:solidFill>
              <a:latin typeface="Tahoma" pitchFamily="34" charset="0"/>
            </a:endParaRPr>
          </a:p>
          <a:p>
            <a:endParaRPr lang="en-US" sz="800" dirty="0">
              <a:solidFill>
                <a:srgbClr val="FF9900"/>
              </a:solidFill>
              <a:latin typeface="Tahom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FF9900"/>
                </a:solidFill>
                <a:latin typeface="Tahoma" pitchFamily="34" charset="0"/>
              </a:rPr>
              <a:t>  Science </a:t>
            </a:r>
            <a:r>
              <a:rPr lang="en-US" sz="2400" dirty="0" smtClean="0">
                <a:solidFill>
                  <a:srgbClr val="FF9900"/>
                </a:solidFill>
                <a:latin typeface="Tahoma" pitchFamily="34" charset="0"/>
              </a:rPr>
              <a:t>case</a:t>
            </a:r>
            <a:endParaRPr lang="en-US" sz="2400" dirty="0">
              <a:solidFill>
                <a:srgbClr val="FF9900"/>
              </a:solidFill>
              <a:latin typeface="Tahom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FF9900"/>
                </a:solidFill>
                <a:latin typeface="Tahoma" pitchFamily="34" charset="0"/>
              </a:rPr>
              <a:t>  Status  experiment preparation</a:t>
            </a:r>
            <a:endParaRPr lang="en-US" sz="800" dirty="0">
              <a:solidFill>
                <a:srgbClr val="FF9900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245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1052513"/>
            <a:ext cx="359886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Rectangle 4"/>
          <p:cNvSpPr>
            <a:spLocks noChangeArrowheads="1"/>
          </p:cNvSpPr>
          <p:nvPr/>
        </p:nvSpPr>
        <p:spPr bwMode="auto">
          <a:xfrm>
            <a:off x="5508625" y="6237288"/>
            <a:ext cx="377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66"/>
                </a:solidFill>
                <a:latin typeface="Tahoma" pitchFamily="34" charset="0"/>
              </a:rPr>
              <a:t>Courtesy of Peter Senger (GSI) 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U 25"/>
          <p:cNvPicPr>
            <a:picLocks noChangeAspect="1" noChangeArrowheads="1"/>
          </p:cNvPicPr>
          <p:nvPr/>
        </p:nvPicPr>
        <p:blipFill>
          <a:blip r:embed="rId3" cstate="print"/>
          <a:srcRect b="15100"/>
          <a:stretch>
            <a:fillRect/>
          </a:stretch>
        </p:blipFill>
        <p:spPr bwMode="auto">
          <a:xfrm>
            <a:off x="-36513" y="1448780"/>
            <a:ext cx="9217026" cy="540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-100013"/>
            <a:ext cx="9432925" cy="273921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CBM = Look </a:t>
            </a:r>
            <a:r>
              <a:rPr lang="de-DE" sz="2800" b="1" dirty="0" err="1" smtClean="0">
                <a:solidFill>
                  <a:schemeClr val="bg1"/>
                </a:solidFill>
                <a:ea typeface="ＭＳ Ｐゴシック"/>
                <a:cs typeface="ＭＳ Ｐゴシック"/>
              </a:rPr>
              <a:t>deep</a:t>
            </a:r>
            <a:r>
              <a:rPr lang="de-DE" sz="28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ea typeface="ＭＳ Ｐゴシック"/>
                <a:cs typeface="ＭＳ Ｐゴシック"/>
              </a:rPr>
              <a:t>into</a:t>
            </a:r>
            <a:r>
              <a:rPr lang="de-DE" sz="28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neutron</a:t>
            </a:r>
            <a:r>
              <a:rPr lang="de-DE" sz="28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stars</a:t>
            </a:r>
            <a:r>
              <a:rPr lang="de-DE" sz="28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 !</a:t>
            </a:r>
          </a:p>
          <a:p>
            <a:pPr algn="ctr"/>
            <a:endParaRPr lang="de-DE" dirty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High density matter - </a:t>
            </a:r>
            <a:r>
              <a:rPr lang="en-GB" sz="2400" dirty="0" err="1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EoS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: collective explosive flow of protons</a:t>
            </a:r>
            <a:endParaRPr lang="en-GB" sz="2400" baseline="-25000" dirty="0">
              <a:solidFill>
                <a:schemeClr val="bg1"/>
              </a:solidFill>
              <a:ea typeface="ＭＳ Ｐゴシック"/>
              <a:cs typeface="ＭＳ Ｐゴシック"/>
              <a:sym typeface="Symbol" pitchFamily="18" charset="2"/>
            </a:endParaRPr>
          </a:p>
          <a:p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</a:rPr>
              <a:t>Quark-</a:t>
            </a:r>
            <a:r>
              <a:rPr lang="en-GB" sz="2400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Hadron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</a:rPr>
              <a:t> phase boundary @ 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high baryon density </a:t>
            </a:r>
            <a:r>
              <a:rPr lang="en-GB" sz="2400" baseline="-250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B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:  </a:t>
            </a:r>
          </a:p>
          <a:p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 - multi-</a:t>
            </a:r>
            <a:r>
              <a:rPr lang="en-GB" sz="2400" dirty="0">
                <a:solidFill>
                  <a:srgbClr val="F75529"/>
                </a:solidFill>
                <a:ea typeface="ＭＳ Ｐゴシック"/>
                <a:cs typeface="ＭＳ Ｐゴシック"/>
                <a:sym typeface="Symbol" pitchFamily="18" charset="2"/>
              </a:rPr>
              <a:t>strange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 + </a:t>
            </a:r>
            <a:r>
              <a:rPr lang="en-GB" sz="2400" dirty="0">
                <a:solidFill>
                  <a:srgbClr val="FFFF00"/>
                </a:solidFill>
                <a:ea typeface="ＭＳ Ｐゴシック"/>
                <a:cs typeface="ＭＳ Ｐゴシック"/>
                <a:sym typeface="Symbol" pitchFamily="18" charset="2"/>
              </a:rPr>
              <a:t>charm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 production</a:t>
            </a:r>
            <a:endParaRPr lang="en-GB" sz="2400" baseline="-25000" dirty="0">
              <a:solidFill>
                <a:schemeClr val="bg1"/>
              </a:solidFill>
              <a:ea typeface="ＭＳ Ｐゴシック"/>
              <a:cs typeface="ＭＳ Ｐゴシック"/>
              <a:sym typeface="Symbol" pitchFamily="18" charset="2"/>
            </a:endParaRPr>
          </a:p>
          <a:p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Wingdings" pitchFamily="2" charset="2"/>
              </a:rPr>
              <a:t>QCD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 critical point</a:t>
            </a:r>
          </a:p>
          <a:p>
            <a:r>
              <a:rPr lang="en-GB" sz="2400" dirty="0" err="1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Chiral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 symmetry at high </a:t>
            </a:r>
            <a:r>
              <a:rPr lang="en-GB" sz="2400" baseline="-250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B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: </a:t>
            </a:r>
            <a:r>
              <a:rPr lang="en-GB" sz="2400" dirty="0">
                <a:solidFill>
                  <a:srgbClr val="FFFF00"/>
                </a:solidFill>
                <a:ea typeface="ＭＳ Ｐゴシック"/>
                <a:cs typeface="ＭＳ Ｐゴシック"/>
                <a:sym typeface="Symbol" pitchFamily="18" charset="2"/>
              </a:rPr>
              <a:t>open charm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, J/Psi, </a:t>
            </a:r>
            <a:r>
              <a:rPr lang="en-GB" sz="2400" dirty="0" err="1">
                <a:solidFill>
                  <a:srgbClr val="FFC000"/>
                </a:solidFill>
                <a:ea typeface="ＭＳ Ｐゴシック"/>
                <a:cs typeface="ＭＳ Ｐゴシック"/>
                <a:sym typeface="Symbol" pitchFamily="18" charset="2"/>
              </a:rPr>
              <a:t>dilepton</a:t>
            </a:r>
            <a:r>
              <a:rPr lang="en-GB" sz="2400" dirty="0">
                <a:solidFill>
                  <a:schemeClr val="bg1"/>
                </a:solidFill>
                <a:ea typeface="ＭＳ Ｐゴシック"/>
                <a:cs typeface="ＭＳ Ｐゴシック"/>
                <a:sym typeface="Symbol" pitchFamily="18" charset="2"/>
              </a:rPr>
              <a:t> production </a:t>
            </a:r>
            <a:endParaRPr lang="de-DE" sz="2400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1781690" y="3158970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D Mesons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FAIR's Charm and Beauty</a:t>
            </a:r>
            <a:endParaRPr lang="de-DE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2053B1-E5A0-4310-B734-A491486E5700}" type="slidenum">
              <a:rPr lang="de-DE"/>
              <a:pPr/>
              <a:t>13</a:t>
            </a:fld>
            <a:endParaRPr lang="de-DE"/>
          </a:p>
        </p:txBody>
      </p:sp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50" y="1925638"/>
            <a:ext cx="5580063" cy="456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6084" name="Picture 4" descr="take_chart_SOther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1976438" y="909638"/>
            <a:ext cx="7489826" cy="5476875"/>
          </a:xfrm>
          <a:noFill/>
        </p:spPr>
      </p:pic>
      <p:pic>
        <p:nvPicPr>
          <p:cNvPr id="46085" name="Picture 5" descr="take_chart_S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981200" y="908050"/>
            <a:ext cx="7477125" cy="5468938"/>
          </a:xfrm>
          <a:prstGeom prst="rect">
            <a:avLst/>
          </a:prstGeom>
          <a:noFill/>
        </p:spPr>
      </p:pic>
      <p:pic>
        <p:nvPicPr>
          <p:cNvPr id="46086" name="Picture 6" descr="take_chart_S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981200" y="908050"/>
            <a:ext cx="7477125" cy="5468938"/>
          </a:xfrm>
          <a:prstGeom prst="rect">
            <a:avLst/>
          </a:prstGeom>
          <a:noFill/>
        </p:spPr>
      </p:pic>
      <p:pic>
        <p:nvPicPr>
          <p:cNvPr id="46087" name="Picture 7" descr="take_chart_S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981200" y="908050"/>
            <a:ext cx="7477125" cy="5468938"/>
          </a:xfrm>
          <a:prstGeom prst="rect">
            <a:avLst/>
          </a:prstGeom>
          <a:noFill/>
        </p:spPr>
      </p:pic>
      <p:pic>
        <p:nvPicPr>
          <p:cNvPr id="46088" name="Picture 8" descr="take_chart_S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981200" y="947738"/>
            <a:ext cx="7477125" cy="5468937"/>
          </a:xfrm>
          <a:prstGeom prst="rect">
            <a:avLst/>
          </a:prstGeom>
          <a:noFill/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904529" y="908720"/>
            <a:ext cx="443800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0000CC"/>
                </a:solidFill>
              </a:rPr>
              <a:t>J. </a:t>
            </a:r>
            <a:r>
              <a:rPr lang="de-DE" sz="1600" b="1" dirty="0" err="1" smtClean="0">
                <a:solidFill>
                  <a:srgbClr val="0000CC"/>
                </a:solidFill>
              </a:rPr>
              <a:t>Steinheimer</a:t>
            </a:r>
            <a:r>
              <a:rPr lang="de-DE" sz="1600" b="1" dirty="0" smtClean="0">
                <a:solidFill>
                  <a:srgbClr val="0000CC"/>
                </a:solidFill>
              </a:rPr>
              <a:t>,  P. Senger,  H</a:t>
            </a:r>
            <a:r>
              <a:rPr lang="de-DE" sz="1600" b="1" dirty="0">
                <a:solidFill>
                  <a:srgbClr val="0000CC"/>
                </a:solidFill>
              </a:rPr>
              <a:t>. Stöcker et. al.</a:t>
            </a:r>
          </a:p>
          <a:p>
            <a:r>
              <a:rPr lang="de-DE" sz="1600" b="1" dirty="0">
                <a:solidFill>
                  <a:srgbClr val="0000CC"/>
                </a:solidFill>
              </a:rPr>
              <a:t>Progress in </a:t>
            </a:r>
            <a:r>
              <a:rPr lang="de-DE" sz="1600" b="1" dirty="0" err="1">
                <a:solidFill>
                  <a:srgbClr val="0000CC"/>
                </a:solidFill>
              </a:rPr>
              <a:t>Particles</a:t>
            </a:r>
            <a:r>
              <a:rPr lang="de-DE" sz="1600" b="1" dirty="0">
                <a:solidFill>
                  <a:srgbClr val="0000CC"/>
                </a:solidFill>
              </a:rPr>
              <a:t> </a:t>
            </a:r>
            <a:r>
              <a:rPr lang="de-DE" sz="1600" b="1" dirty="0" err="1">
                <a:solidFill>
                  <a:srgbClr val="0000CC"/>
                </a:solidFill>
              </a:rPr>
              <a:t>and</a:t>
            </a:r>
            <a:r>
              <a:rPr lang="de-DE" sz="1600" b="1" dirty="0">
                <a:solidFill>
                  <a:srgbClr val="0000CC"/>
                </a:solidFill>
              </a:rPr>
              <a:t> </a:t>
            </a:r>
            <a:r>
              <a:rPr lang="de-DE" sz="1600" b="1" dirty="0" err="1">
                <a:solidFill>
                  <a:srgbClr val="0000CC"/>
                </a:solidFill>
              </a:rPr>
              <a:t>Nuclear</a:t>
            </a:r>
            <a:r>
              <a:rPr lang="de-DE" sz="1600" b="1" dirty="0">
                <a:solidFill>
                  <a:srgbClr val="0000CC"/>
                </a:solidFill>
              </a:rPr>
              <a:t> </a:t>
            </a:r>
            <a:r>
              <a:rPr lang="de-DE" sz="1600" b="1" dirty="0" err="1" smtClean="0">
                <a:solidFill>
                  <a:srgbClr val="0000CC"/>
                </a:solidFill>
              </a:rPr>
              <a:t>Physics</a:t>
            </a:r>
            <a:r>
              <a:rPr lang="de-DE" sz="16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1600" b="1" dirty="0" smtClean="0">
                <a:solidFill>
                  <a:srgbClr val="0000CC"/>
                </a:solidFill>
              </a:rPr>
              <a:t>62 </a:t>
            </a:r>
            <a:r>
              <a:rPr lang="de-DE" sz="1600" b="1" dirty="0">
                <a:solidFill>
                  <a:srgbClr val="0000CC"/>
                </a:solidFill>
              </a:rPr>
              <a:t>(</a:t>
            </a:r>
            <a:r>
              <a:rPr lang="de-DE" sz="1600" b="1" dirty="0" smtClean="0">
                <a:solidFill>
                  <a:srgbClr val="0000CC"/>
                </a:solidFill>
              </a:rPr>
              <a:t>2009) 313-317</a:t>
            </a:r>
            <a:endParaRPr lang="de-DE" sz="1600" b="1" dirty="0">
              <a:solidFill>
                <a:srgbClr val="0000CC"/>
              </a:solidFill>
            </a:endParaRPr>
          </a:p>
          <a:p>
            <a:endParaRPr lang="de-DE" sz="2800" b="1" dirty="0">
              <a:solidFill>
                <a:srgbClr val="0000CC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3200" b="1" dirty="0" err="1">
                <a:solidFill>
                  <a:srgbClr val="00599D"/>
                </a:solidFill>
              </a:rPr>
              <a:t>Hypernuclei</a:t>
            </a:r>
            <a:r>
              <a:rPr lang="en-US" sz="3200" b="1" dirty="0">
                <a:solidFill>
                  <a:srgbClr val="00599D"/>
                </a:solidFill>
              </a:rPr>
              <a:t> and </a:t>
            </a:r>
            <a:r>
              <a:rPr lang="en-US" sz="3200" b="1" dirty="0" err="1">
                <a:solidFill>
                  <a:srgbClr val="00599D"/>
                </a:solidFill>
              </a:rPr>
              <a:t>metastable</a:t>
            </a:r>
            <a:r>
              <a:rPr lang="en-US" sz="3200" b="1" dirty="0">
                <a:solidFill>
                  <a:srgbClr val="00599D"/>
                </a:solidFill>
              </a:rPr>
              <a:t> </a:t>
            </a:r>
            <a:r>
              <a:rPr lang="en-US" sz="3200" b="1" dirty="0" err="1">
                <a:solidFill>
                  <a:srgbClr val="00599D"/>
                </a:solidFill>
              </a:rPr>
              <a:t>multistrange</a:t>
            </a:r>
            <a:r>
              <a:rPr lang="en-US" sz="3200" b="1" dirty="0">
                <a:solidFill>
                  <a:srgbClr val="00599D"/>
                </a:solidFill>
              </a:rPr>
              <a:t> </a:t>
            </a:r>
            <a:r>
              <a:rPr lang="en-US" sz="3200" b="1" dirty="0" smtClean="0">
                <a:solidFill>
                  <a:srgbClr val="00599D"/>
                </a:solidFill>
              </a:rPr>
              <a:t>matter</a:t>
            </a:r>
            <a:endParaRPr lang="en-GB" sz="3200" b="1" dirty="0">
              <a:solidFill>
                <a:srgbClr val="00599D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6845" y="1845205"/>
            <a:ext cx="5868652" cy="477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4436985" y="5274205"/>
            <a:ext cx="1242138" cy="4050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>
          <a:xfrm>
            <a:off x="251520" y="621931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Horst </a:t>
            </a:r>
            <a:r>
              <a:rPr lang="de-DE" dirty="0" err="1" smtClean="0"/>
              <a:t>Stoecker</a:t>
            </a:r>
            <a:r>
              <a:rPr lang="de-DE" dirty="0" smtClean="0"/>
              <a:t> GSI &amp; FIAS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>
                <a:solidFill>
                  <a:srgbClr val="0000CC"/>
                </a:solidFill>
              </a:rPr>
              <a:t>Hadrons in </a:t>
            </a:r>
            <a:r>
              <a:rPr lang="it-IT" sz="3200" dirty="0" err="1" smtClean="0">
                <a:solidFill>
                  <a:srgbClr val="0000CC"/>
                </a:solidFill>
              </a:rPr>
              <a:t>nuclear-</a:t>
            </a:r>
            <a:r>
              <a:rPr lang="it-IT" sz="3200" dirty="0" smtClean="0">
                <a:solidFill>
                  <a:srgbClr val="0000CC"/>
                </a:solidFill>
              </a:rPr>
              <a:t> / </a:t>
            </a:r>
            <a:r>
              <a:rPr lang="it-IT" sz="3200" dirty="0" err="1" smtClean="0">
                <a:solidFill>
                  <a:srgbClr val="0000CC"/>
                </a:solidFill>
              </a:rPr>
              <a:t>Neutronstar</a:t>
            </a:r>
            <a:r>
              <a:rPr lang="it-IT" sz="3200" dirty="0" smtClean="0">
                <a:solidFill>
                  <a:srgbClr val="0000CC"/>
                </a:solidFill>
              </a:rPr>
              <a:t> </a:t>
            </a:r>
            <a:r>
              <a:rPr lang="it-IT" sz="3200" dirty="0">
                <a:solidFill>
                  <a:srgbClr val="0000CC"/>
                </a:solidFill>
              </a:rPr>
              <a:t>Matter</a:t>
            </a:r>
          </a:p>
        </p:txBody>
      </p:sp>
      <p:sp>
        <p:nvSpPr>
          <p:cNvPr id="48" name="Content Placeholder 47"/>
          <p:cNvSpPr>
            <a:spLocks noGrp="1"/>
          </p:cNvSpPr>
          <p:nvPr>
            <p:ph sz="half" idx="2"/>
          </p:nvPr>
        </p:nvSpPr>
        <p:spPr>
          <a:xfrm>
            <a:off x="214282" y="1000108"/>
            <a:ext cx="4807768" cy="545308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/>
              <a:t>Partial restoration of chiral symmetry in nuclear matter</a:t>
            </a:r>
          </a:p>
          <a:p>
            <a:pPr marL="414338" lvl="1" indent="-234950">
              <a:lnSpc>
                <a:spcPct val="110000"/>
              </a:lnSpc>
              <a:buFontTx/>
              <a:buChar char="–"/>
            </a:pPr>
            <a:r>
              <a:rPr lang="en-US" sz="1900" dirty="0" smtClean="0"/>
              <a:t>Light quarks sensitive to quark condensate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/>
              <a:t>(</a:t>
            </a:r>
            <a:r>
              <a:rPr lang="en-US" sz="2400" dirty="0" err="1" smtClean="0"/>
              <a:t>c</a:t>
            </a:r>
            <a:r>
              <a:rPr lang="en-US" sz="2400" dirty="0" err="1" smtClean="0">
                <a:sym typeface="Symbol" pitchFamily="18" charset="2"/>
              </a:rPr>
              <a:t>c</a:t>
            </a:r>
            <a:r>
              <a:rPr lang="en-US" sz="2400" dirty="0" smtClean="0">
                <a:sym typeface="Symbol" pitchFamily="18" charset="2"/>
              </a:rPr>
              <a:t>) states sensitive to gluon condensate</a:t>
            </a:r>
          </a:p>
          <a:p>
            <a:pPr marL="414338" lvl="1" indent="-234950">
              <a:lnSpc>
                <a:spcPct val="110000"/>
              </a:lnSpc>
              <a:buFontTx/>
              <a:buChar char="–"/>
            </a:pPr>
            <a:r>
              <a:rPr lang="en-US" sz="1900" dirty="0" smtClean="0">
                <a:sym typeface="Symbol" pitchFamily="18" charset="2"/>
              </a:rPr>
              <a:t>Small (5-10 MeV/c</a:t>
            </a:r>
            <a:r>
              <a:rPr lang="en-US" sz="1900" baseline="30000" dirty="0" smtClean="0">
                <a:sym typeface="Symbol" pitchFamily="18" charset="2"/>
              </a:rPr>
              <a:t>2</a:t>
            </a:r>
            <a:r>
              <a:rPr lang="en-US" sz="1900" dirty="0" smtClean="0">
                <a:sym typeface="Symbol" pitchFamily="18" charset="2"/>
              </a:rPr>
              <a:t>) in medium modifications for low-lying (</a:t>
            </a:r>
            <a:r>
              <a:rPr lang="en-US" sz="1900" dirty="0" err="1" smtClean="0">
                <a:sym typeface="Symbol" pitchFamily="18" charset="2"/>
              </a:rPr>
              <a:t>cc</a:t>
            </a:r>
            <a:r>
              <a:rPr lang="en-US" sz="1900" dirty="0" smtClean="0">
                <a:sym typeface="Symbol" pitchFamily="18" charset="2"/>
              </a:rPr>
              <a:t>) (J/, </a:t>
            </a:r>
            <a:r>
              <a:rPr lang="en-US" sz="1900" baseline="-25000" dirty="0" smtClean="0">
                <a:sym typeface="Symbol" pitchFamily="18" charset="2"/>
              </a:rPr>
              <a:t>c</a:t>
            </a:r>
            <a:r>
              <a:rPr lang="en-US" sz="1900" dirty="0" smtClean="0">
                <a:sym typeface="Symbol" pitchFamily="18" charset="2"/>
              </a:rPr>
              <a:t>)</a:t>
            </a:r>
          </a:p>
          <a:p>
            <a:pPr marL="414338" lvl="1" indent="-234950">
              <a:lnSpc>
                <a:spcPct val="110000"/>
              </a:lnSpc>
              <a:buFontTx/>
              <a:buChar char="–"/>
            </a:pPr>
            <a:r>
              <a:rPr lang="en-US" sz="1900" dirty="0" smtClean="0">
                <a:sym typeface="Symbol" pitchFamily="18" charset="2"/>
              </a:rPr>
              <a:t>Significant mass shifts expected for excited states: 40, 100, 140 MeV/c</a:t>
            </a:r>
            <a:r>
              <a:rPr lang="en-US" sz="1900" baseline="30000" dirty="0" smtClean="0">
                <a:sym typeface="Symbol" pitchFamily="18" charset="2"/>
              </a:rPr>
              <a:t>2</a:t>
            </a:r>
            <a:r>
              <a:rPr lang="en-US" sz="1900" dirty="0" smtClean="0">
                <a:sym typeface="Symbol" pitchFamily="18" charset="2"/>
              </a:rPr>
              <a:t> for </a:t>
            </a:r>
            <a:r>
              <a:rPr lang="en-US" sz="1900" baseline="-25000" dirty="0" err="1" smtClean="0">
                <a:sym typeface="Symbol" pitchFamily="18" charset="2"/>
              </a:rPr>
              <a:t>cJ</a:t>
            </a:r>
            <a:r>
              <a:rPr lang="en-US" sz="1900" dirty="0" smtClean="0">
                <a:sym typeface="Symbol" pitchFamily="18" charset="2"/>
              </a:rPr>
              <a:t>, ’, (3770) resp.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/>
              <a:t>D mesons - QCD analogue of H-atom</a:t>
            </a:r>
          </a:p>
          <a:p>
            <a:pPr marL="414338" lvl="1" indent="-234950">
              <a:lnSpc>
                <a:spcPct val="110000"/>
              </a:lnSpc>
              <a:buFontTx/>
              <a:buChar char="–"/>
            </a:pPr>
            <a:r>
              <a:rPr lang="en-US" sz="1900" dirty="0" smtClean="0"/>
              <a:t>Chiral symmetry to be studied on a single light quark</a:t>
            </a:r>
          </a:p>
          <a:p>
            <a:pPr marL="414338" lvl="1" indent="-234950">
              <a:lnSpc>
                <a:spcPct val="110000"/>
              </a:lnSpc>
              <a:buFontTx/>
              <a:buChar char="–"/>
            </a:pPr>
            <a:r>
              <a:rPr lang="en-US" sz="1900" dirty="0" smtClean="0"/>
              <a:t>Theoretical calculations disagree in size and sign of mass shift (50 MeV/c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attractive – 160 MeV/c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repulsive)</a:t>
            </a:r>
            <a:endParaRPr lang="de-DE" sz="1900" dirty="0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65D23-6C24-4AC0-8058-A639E5CBA491}" type="slidenum">
              <a:rPr lang="it-IT"/>
              <a:pPr/>
              <a:t>14</a:t>
            </a:fld>
            <a:endParaRPr lang="it-IT" dirty="0"/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179388" y="1341438"/>
            <a:ext cx="50419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de-DE" sz="1400" dirty="0">
              <a:solidFill>
                <a:srgbClr val="3333CC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344495" y="1250950"/>
            <a:ext cx="3683000" cy="4752975"/>
            <a:chOff x="5111750" y="1412875"/>
            <a:chExt cx="3683000" cy="4752975"/>
          </a:xfrm>
        </p:grpSpPr>
        <p:sp>
          <p:nvSpPr>
            <p:cNvPr id="145412" name="Rectangle 4"/>
            <p:cNvSpPr>
              <a:spLocks noChangeArrowheads="1"/>
            </p:cNvSpPr>
            <p:nvPr/>
          </p:nvSpPr>
          <p:spPr bwMode="auto">
            <a:xfrm>
              <a:off x="5111750" y="1412875"/>
              <a:ext cx="3683000" cy="475297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5413" name="Text Box 5"/>
            <p:cNvSpPr txBox="1">
              <a:spLocks noChangeArrowheads="1"/>
            </p:cNvSpPr>
            <p:nvPr/>
          </p:nvSpPr>
          <p:spPr bwMode="auto">
            <a:xfrm>
              <a:off x="5461000" y="1562100"/>
              <a:ext cx="11047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spAutoFit/>
            </a:bodyPr>
            <a:lstStyle/>
            <a:p>
              <a:r>
                <a:rPr lang="de-DE" sz="1800" dirty="0">
                  <a:solidFill>
                    <a:schemeClr val="accent3"/>
                  </a:solidFill>
                  <a:latin typeface="Verdana" pitchFamily="34" charset="0"/>
                </a:rPr>
                <a:t>V</a:t>
              </a:r>
              <a:r>
                <a:rPr lang="de-DE" sz="1800" dirty="0" smtClean="0">
                  <a:solidFill>
                    <a:schemeClr val="accent3"/>
                  </a:solidFill>
                  <a:latin typeface="Verdana" pitchFamily="34" charset="0"/>
                </a:rPr>
                <a:t>acuum</a:t>
              </a:r>
              <a:endParaRPr lang="de-DE" sz="1800" dirty="0">
                <a:solidFill>
                  <a:schemeClr val="accent3"/>
                </a:solidFill>
                <a:latin typeface="Verdana" pitchFamily="34" charset="0"/>
              </a:endParaRPr>
            </a:p>
          </p:txBody>
        </p:sp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7105650" y="1428750"/>
              <a:ext cx="11256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spAutoFit/>
            </a:bodyPr>
            <a:lstStyle/>
            <a:p>
              <a:r>
                <a:rPr lang="de-DE" sz="1800" dirty="0" smtClean="0">
                  <a:solidFill>
                    <a:schemeClr val="accent3"/>
                  </a:solidFill>
                  <a:latin typeface="Verdana" pitchFamily="34" charset="0"/>
                </a:rPr>
                <a:t>Nuclear</a:t>
              </a:r>
              <a:br>
                <a:rPr lang="de-DE" sz="1800" dirty="0" smtClean="0">
                  <a:solidFill>
                    <a:schemeClr val="accent3"/>
                  </a:solidFill>
                  <a:latin typeface="Verdana" pitchFamily="34" charset="0"/>
                </a:rPr>
              </a:br>
              <a:r>
                <a:rPr lang="de-DE" sz="1800" dirty="0" smtClean="0">
                  <a:solidFill>
                    <a:schemeClr val="accent3"/>
                  </a:solidFill>
                  <a:latin typeface="Verdana" pitchFamily="34" charset="0"/>
                </a:rPr>
                <a:t>medium</a:t>
              </a:r>
              <a:endParaRPr lang="de-DE" sz="1800" dirty="0">
                <a:solidFill>
                  <a:schemeClr val="accent3"/>
                </a:solidFill>
                <a:latin typeface="Verdana" pitchFamily="34" charset="0"/>
              </a:endParaRPr>
            </a:p>
          </p:txBody>
        </p:sp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5292725" y="2032000"/>
              <a:ext cx="3228975" cy="2159000"/>
              <a:chOff x="3334" y="1412"/>
              <a:chExt cx="2034" cy="1360"/>
            </a:xfrm>
          </p:grpSpPr>
          <p:sp>
            <p:nvSpPr>
              <p:cNvPr id="145416" name="Line 8"/>
              <p:cNvSpPr>
                <a:spLocks noChangeShapeType="1"/>
              </p:cNvSpPr>
              <p:nvPr/>
            </p:nvSpPr>
            <p:spPr bwMode="auto">
              <a:xfrm>
                <a:off x="3547" y="1752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7" name="Line 9"/>
              <p:cNvSpPr>
                <a:spLocks noChangeShapeType="1"/>
              </p:cNvSpPr>
              <p:nvPr/>
            </p:nvSpPr>
            <p:spPr bwMode="auto">
              <a:xfrm>
                <a:off x="3547" y="2183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8" name="Line 10"/>
              <p:cNvSpPr>
                <a:spLocks noChangeShapeType="1"/>
              </p:cNvSpPr>
              <p:nvPr/>
            </p:nvSpPr>
            <p:spPr bwMode="auto">
              <a:xfrm>
                <a:off x="4059" y="2183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9" name="Line 11"/>
              <p:cNvSpPr>
                <a:spLocks noChangeShapeType="1"/>
              </p:cNvSpPr>
              <p:nvPr/>
            </p:nvSpPr>
            <p:spPr bwMode="auto">
              <a:xfrm>
                <a:off x="4059" y="1752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0" name="Line 12"/>
              <p:cNvSpPr>
                <a:spLocks noChangeShapeType="1"/>
              </p:cNvSpPr>
              <p:nvPr/>
            </p:nvSpPr>
            <p:spPr bwMode="auto">
              <a:xfrm>
                <a:off x="4500" y="1616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1" name="Line 13"/>
              <p:cNvSpPr>
                <a:spLocks noChangeShapeType="1"/>
              </p:cNvSpPr>
              <p:nvPr/>
            </p:nvSpPr>
            <p:spPr bwMode="auto">
              <a:xfrm>
                <a:off x="4500" y="1774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2" name="Line 14"/>
              <p:cNvSpPr>
                <a:spLocks noChangeShapeType="1"/>
              </p:cNvSpPr>
              <p:nvPr/>
            </p:nvSpPr>
            <p:spPr bwMode="auto">
              <a:xfrm>
                <a:off x="4500" y="2047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3" name="Line 15"/>
              <p:cNvSpPr>
                <a:spLocks noChangeShapeType="1"/>
              </p:cNvSpPr>
              <p:nvPr/>
            </p:nvSpPr>
            <p:spPr bwMode="auto">
              <a:xfrm>
                <a:off x="4500" y="2659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4" name="Line 16"/>
              <p:cNvSpPr>
                <a:spLocks noChangeShapeType="1"/>
              </p:cNvSpPr>
              <p:nvPr/>
            </p:nvSpPr>
            <p:spPr bwMode="auto">
              <a:xfrm>
                <a:off x="4626" y="1616"/>
                <a:ext cx="0" cy="1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5" name="Line 17"/>
              <p:cNvSpPr>
                <a:spLocks noChangeShapeType="1"/>
              </p:cNvSpPr>
              <p:nvPr/>
            </p:nvSpPr>
            <p:spPr bwMode="auto">
              <a:xfrm>
                <a:off x="4626" y="2047"/>
                <a:ext cx="0" cy="6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6" name="Line 18"/>
              <p:cNvSpPr>
                <a:spLocks noChangeShapeType="1"/>
              </p:cNvSpPr>
              <p:nvPr/>
            </p:nvSpPr>
            <p:spPr bwMode="auto">
              <a:xfrm flipH="1">
                <a:off x="4059" y="1616"/>
                <a:ext cx="454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7" name="Line 19"/>
              <p:cNvSpPr>
                <a:spLocks noChangeShapeType="1"/>
              </p:cNvSpPr>
              <p:nvPr/>
            </p:nvSpPr>
            <p:spPr bwMode="auto">
              <a:xfrm flipH="1">
                <a:off x="4059" y="2047"/>
                <a:ext cx="453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8" name="Line 20"/>
              <p:cNvSpPr>
                <a:spLocks noChangeShapeType="1"/>
              </p:cNvSpPr>
              <p:nvPr/>
            </p:nvSpPr>
            <p:spPr bwMode="auto">
              <a:xfrm flipH="1" flipV="1">
                <a:off x="4059" y="2183"/>
                <a:ext cx="431" cy="4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9" name="Line 21"/>
              <p:cNvSpPr>
                <a:spLocks noChangeShapeType="1"/>
              </p:cNvSpPr>
              <p:nvPr/>
            </p:nvSpPr>
            <p:spPr bwMode="auto">
              <a:xfrm flipH="1" flipV="1">
                <a:off x="4059" y="1752"/>
                <a:ext cx="431" cy="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30" name="Text Box 22"/>
              <p:cNvSpPr txBox="1">
                <a:spLocks noChangeArrowheads="1"/>
              </p:cNvSpPr>
              <p:nvPr/>
            </p:nvSpPr>
            <p:spPr bwMode="auto">
              <a:xfrm>
                <a:off x="3334" y="1626"/>
                <a:ext cx="19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145431" name="Text Box 23"/>
              <p:cNvSpPr txBox="1">
                <a:spLocks noChangeArrowheads="1"/>
              </p:cNvSpPr>
              <p:nvPr/>
            </p:nvSpPr>
            <p:spPr bwMode="auto">
              <a:xfrm>
                <a:off x="3334" y="2069"/>
                <a:ext cx="2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K</a:t>
                </a:r>
              </a:p>
            </p:txBody>
          </p:sp>
          <p:sp>
            <p:nvSpPr>
              <p:cNvPr id="145432" name="Text Box 24"/>
              <p:cNvSpPr txBox="1">
                <a:spLocks noChangeArrowheads="1"/>
              </p:cNvSpPr>
              <p:nvPr/>
            </p:nvSpPr>
            <p:spPr bwMode="auto">
              <a:xfrm>
                <a:off x="4833" y="1593"/>
                <a:ext cx="53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25 MeV</a:t>
                </a:r>
              </a:p>
            </p:txBody>
          </p:sp>
          <p:sp>
            <p:nvSpPr>
              <p:cNvPr id="145433" name="Text Box 25"/>
              <p:cNvSpPr txBox="1">
                <a:spLocks noChangeArrowheads="1"/>
              </p:cNvSpPr>
              <p:nvPr/>
            </p:nvSpPr>
            <p:spPr bwMode="auto">
              <a:xfrm>
                <a:off x="4762" y="2273"/>
                <a:ext cx="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100 MeV</a:t>
                </a:r>
              </a:p>
            </p:txBody>
          </p:sp>
          <p:sp>
            <p:nvSpPr>
              <p:cNvPr id="145434" name="Text Box 26"/>
              <p:cNvSpPr txBox="1">
                <a:spLocks noChangeArrowheads="1"/>
              </p:cNvSpPr>
              <p:nvPr/>
            </p:nvSpPr>
            <p:spPr bwMode="auto">
              <a:xfrm>
                <a:off x="4989" y="1911"/>
                <a:ext cx="29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K</a:t>
                </a:r>
                <a:r>
                  <a:rPr lang="de-DE" baseline="30000"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5435" name="Text Box 27"/>
              <p:cNvSpPr txBox="1">
                <a:spLocks noChangeArrowheads="1"/>
              </p:cNvSpPr>
              <p:nvPr/>
            </p:nvSpPr>
            <p:spPr bwMode="auto">
              <a:xfrm>
                <a:off x="4989" y="2541"/>
                <a:ext cx="26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K</a:t>
                </a:r>
                <a:r>
                  <a:rPr lang="de-DE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36" name="Text Box 28"/>
              <p:cNvSpPr txBox="1">
                <a:spLocks noChangeArrowheads="1"/>
              </p:cNvSpPr>
              <p:nvPr/>
            </p:nvSpPr>
            <p:spPr bwMode="auto">
              <a:xfrm>
                <a:off x="4989" y="1412"/>
                <a:ext cx="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  <a:r>
                  <a:rPr lang="de-DE" b="1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37" name="Text Box 29"/>
              <p:cNvSpPr txBox="1">
                <a:spLocks noChangeArrowheads="1"/>
              </p:cNvSpPr>
              <p:nvPr/>
            </p:nvSpPr>
            <p:spPr bwMode="auto">
              <a:xfrm>
                <a:off x="4989" y="1684"/>
                <a:ext cx="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  <a:r>
                  <a:rPr lang="de-DE" b="1" baseline="30000">
                    <a:latin typeface="Symbol" pitchFamily="18" charset="2"/>
                  </a:rPr>
                  <a:t>+</a:t>
                </a:r>
              </a:p>
            </p:txBody>
          </p:sp>
        </p:grp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5292725" y="4335463"/>
              <a:ext cx="3324225" cy="1716087"/>
              <a:chOff x="3334" y="2863"/>
              <a:chExt cx="2094" cy="1081"/>
            </a:xfrm>
          </p:grpSpPr>
          <p:sp>
            <p:nvSpPr>
              <p:cNvPr id="145439" name="Text Box 31"/>
              <p:cNvSpPr txBox="1">
                <a:spLocks noChangeArrowheads="1"/>
              </p:cNvSpPr>
              <p:nvPr/>
            </p:nvSpPr>
            <p:spPr bwMode="auto">
              <a:xfrm>
                <a:off x="3717" y="3656"/>
                <a:ext cx="171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i="1" dirty="0">
                    <a:solidFill>
                      <a:schemeClr val="tx1"/>
                    </a:solidFill>
                    <a:latin typeface="Verdana" pitchFamily="34" charset="0"/>
                  </a:rPr>
                  <a:t>Hayaski, PLB 487 (2000) 96</a:t>
                </a:r>
              </a:p>
              <a:p>
                <a:r>
                  <a:rPr lang="de-DE" sz="1200" i="1" dirty="0">
                    <a:solidFill>
                      <a:schemeClr val="tx1"/>
                    </a:solidFill>
                    <a:latin typeface="Verdana" pitchFamily="34" charset="0"/>
                  </a:rPr>
                  <a:t>Morath, Lee, Weise, priv. Comm.</a:t>
                </a:r>
              </a:p>
            </p:txBody>
          </p:sp>
          <p:sp>
            <p:nvSpPr>
              <p:cNvPr id="145440" name="Line 32"/>
              <p:cNvSpPr>
                <a:spLocks noChangeShapeType="1"/>
              </p:cNvSpPr>
              <p:nvPr/>
            </p:nvSpPr>
            <p:spPr bwMode="auto">
              <a:xfrm>
                <a:off x="3547" y="2976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1" name="Line 33"/>
              <p:cNvSpPr>
                <a:spLocks noChangeShapeType="1"/>
              </p:cNvSpPr>
              <p:nvPr/>
            </p:nvSpPr>
            <p:spPr bwMode="auto">
              <a:xfrm>
                <a:off x="4059" y="2976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2" name="Line 34"/>
              <p:cNvSpPr>
                <a:spLocks noChangeShapeType="1"/>
              </p:cNvSpPr>
              <p:nvPr/>
            </p:nvSpPr>
            <p:spPr bwMode="auto">
              <a:xfrm>
                <a:off x="4500" y="3113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3" name="Line 35"/>
              <p:cNvSpPr>
                <a:spLocks noChangeShapeType="1"/>
              </p:cNvSpPr>
              <p:nvPr/>
            </p:nvSpPr>
            <p:spPr bwMode="auto">
              <a:xfrm>
                <a:off x="4500" y="3407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4" name="Line 36"/>
              <p:cNvSpPr>
                <a:spLocks noChangeShapeType="1"/>
              </p:cNvSpPr>
              <p:nvPr/>
            </p:nvSpPr>
            <p:spPr bwMode="auto">
              <a:xfrm>
                <a:off x="4626" y="3113"/>
                <a:ext cx="0" cy="29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5" name="Line 37"/>
              <p:cNvSpPr>
                <a:spLocks noChangeShapeType="1"/>
              </p:cNvSpPr>
              <p:nvPr/>
            </p:nvSpPr>
            <p:spPr bwMode="auto">
              <a:xfrm flipH="1" flipV="1">
                <a:off x="4059" y="2976"/>
                <a:ext cx="453" cy="1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6" name="Line 38"/>
              <p:cNvSpPr>
                <a:spLocks noChangeShapeType="1"/>
              </p:cNvSpPr>
              <p:nvPr/>
            </p:nvSpPr>
            <p:spPr bwMode="auto">
              <a:xfrm flipH="1" flipV="1">
                <a:off x="4059" y="2976"/>
                <a:ext cx="431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7" name="Text Box 39"/>
              <p:cNvSpPr txBox="1">
                <a:spLocks noChangeArrowheads="1"/>
              </p:cNvSpPr>
              <p:nvPr/>
            </p:nvSpPr>
            <p:spPr bwMode="auto">
              <a:xfrm>
                <a:off x="4989" y="2976"/>
                <a:ext cx="2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  <a:r>
                  <a:rPr lang="de-DE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48" name="Text Box 40"/>
              <p:cNvSpPr txBox="1">
                <a:spLocks noChangeArrowheads="1"/>
              </p:cNvSpPr>
              <p:nvPr/>
            </p:nvSpPr>
            <p:spPr bwMode="auto">
              <a:xfrm>
                <a:off x="4833" y="3158"/>
                <a:ext cx="53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50 MeV</a:t>
                </a:r>
              </a:p>
            </p:txBody>
          </p:sp>
          <p:sp>
            <p:nvSpPr>
              <p:cNvPr id="145449" name="Text Box 41"/>
              <p:cNvSpPr txBox="1">
                <a:spLocks noChangeArrowheads="1"/>
              </p:cNvSpPr>
              <p:nvPr/>
            </p:nvSpPr>
            <p:spPr bwMode="auto">
              <a:xfrm>
                <a:off x="3334" y="2863"/>
                <a:ext cx="22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45450" name="Text Box 42"/>
              <p:cNvSpPr txBox="1">
                <a:spLocks noChangeArrowheads="1"/>
              </p:cNvSpPr>
              <p:nvPr/>
            </p:nvSpPr>
            <p:spPr bwMode="auto">
              <a:xfrm>
                <a:off x="4989" y="3271"/>
                <a:ext cx="3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  <a:r>
                  <a:rPr lang="de-DE" baseline="30000">
                    <a:latin typeface="Verdana" pitchFamily="34" charset="0"/>
                  </a:rPr>
                  <a:t>+</a:t>
                </a:r>
              </a:p>
            </p:txBody>
          </p:sp>
        </p:grpSp>
      </p:grp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1" name="Fußzeilenplatzhalt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96934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7"/>
          <p:cNvPicPr>
            <a:picLocks noChangeAspect="1"/>
          </p:cNvPicPr>
          <p:nvPr/>
        </p:nvPicPr>
        <p:blipFill>
          <a:blip r:embed="rId2" cstate="print"/>
          <a:srcRect l="28235" t="3642" r="7777" b="1248"/>
          <a:stretch>
            <a:fillRect/>
          </a:stretch>
        </p:blipFill>
        <p:spPr bwMode="auto">
          <a:xfrm>
            <a:off x="0" y="1785255"/>
            <a:ext cx="4776788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el 1"/>
          <p:cNvSpPr>
            <a:spLocks noGrp="1"/>
          </p:cNvSpPr>
          <p:nvPr>
            <p:ph type="title"/>
          </p:nvPr>
        </p:nvSpPr>
        <p:spPr>
          <a:xfrm>
            <a:off x="1781690" y="-171400"/>
            <a:ext cx="9144000" cy="928688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From Hades to CBM</a:t>
            </a:r>
            <a:endParaRPr lang="de-DE" sz="2400" b="1" dirty="0" smtClean="0">
              <a:solidFill>
                <a:srgbClr val="0000CC"/>
              </a:solidFill>
            </a:endParaRPr>
          </a:p>
        </p:txBody>
      </p:sp>
      <p:sp>
        <p:nvSpPr>
          <p:cNvPr id="58372" name="Inhaltsplatzhalter 1"/>
          <p:cNvSpPr>
            <a:spLocks noGrp="1"/>
          </p:cNvSpPr>
          <p:nvPr>
            <p:ph sz="half" idx="4294967295"/>
          </p:nvPr>
        </p:nvSpPr>
        <p:spPr>
          <a:xfrm>
            <a:off x="4391980" y="693390"/>
            <a:ext cx="6264598" cy="4895850"/>
          </a:xfrm>
        </p:spPr>
        <p:txBody>
          <a:bodyPr/>
          <a:lstStyle/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>
                <a:solidFill>
                  <a:srgbClr val="0000CC"/>
                </a:solidFill>
              </a:rPr>
              <a:t>                         CBM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err="1" smtClean="0">
                <a:solidFill>
                  <a:srgbClr val="0000CC"/>
                </a:solidFill>
              </a:rPr>
              <a:t>Highest</a:t>
            </a:r>
            <a:r>
              <a:rPr lang="de-DE" sz="2000" b="1" dirty="0" smtClean="0">
                <a:solidFill>
                  <a:srgbClr val="0000CC"/>
                </a:solidFill>
              </a:rPr>
              <a:t> 10x Baryon </a:t>
            </a:r>
            <a:r>
              <a:rPr lang="de-DE" sz="2000" b="1" dirty="0" err="1" smtClean="0">
                <a:solidFill>
                  <a:srgbClr val="0000CC"/>
                </a:solidFill>
              </a:rPr>
              <a:t>densities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>
                <a:solidFill>
                  <a:srgbClr val="0000CC"/>
                </a:solidFill>
              </a:rPr>
              <a:t>in </a:t>
            </a:r>
            <a:r>
              <a:rPr lang="de-DE" sz="2000" b="1" dirty="0" err="1" smtClean="0">
                <a:solidFill>
                  <a:srgbClr val="0000CC"/>
                </a:solidFill>
              </a:rPr>
              <a:t>the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universe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>
                <a:solidFill>
                  <a:srgbClr val="0000CC"/>
                </a:solidFill>
              </a:rPr>
              <a:t> - </a:t>
            </a:r>
            <a:r>
              <a:rPr lang="de-DE" sz="2000" b="1" dirty="0" err="1" smtClean="0">
                <a:solidFill>
                  <a:srgbClr val="0000CC"/>
                </a:solidFill>
              </a:rPr>
              <a:t>probing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the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center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of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>
                <a:solidFill>
                  <a:srgbClr val="0000CC"/>
                </a:solidFill>
              </a:rPr>
              <a:t>    </a:t>
            </a:r>
            <a:r>
              <a:rPr lang="de-DE" sz="2000" b="1" dirty="0" err="1" smtClean="0">
                <a:solidFill>
                  <a:srgbClr val="0000CC"/>
                </a:solidFill>
              </a:rPr>
              <a:t>neutron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stars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endParaRPr lang="de-DE" sz="2000" b="1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/>
              <a:t>  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/>
              <a:t>  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endParaRPr lang="de-DE" sz="2000" b="1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endParaRPr lang="de-DE" sz="2000" b="1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endParaRPr lang="de-DE" sz="2000" b="1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endParaRPr lang="de-DE" sz="2000" b="1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endParaRPr lang="de-DE" sz="2000" b="1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/>
              <a:t>HADES </a:t>
            </a:r>
            <a:r>
              <a:rPr lang="de-DE" sz="2000" b="1" dirty="0" err="1" smtClean="0"/>
              <a:t>high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multiplicity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upgrade</a:t>
            </a:r>
            <a:endParaRPr lang="de-DE" sz="2000" b="1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/>
              <a:t>      </a:t>
            </a:r>
            <a:r>
              <a:rPr lang="de-DE" sz="2000" b="1" dirty="0" err="1" smtClean="0"/>
              <a:t>Au+Au</a:t>
            </a:r>
            <a:r>
              <a:rPr lang="de-DE" sz="2000" b="1" dirty="0" smtClean="0"/>
              <a:t> @ SIS18 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None/>
            </a:pPr>
            <a:r>
              <a:rPr lang="de-DE" sz="2000" b="1" dirty="0" smtClean="0"/>
              <a:t>      </a:t>
            </a:r>
            <a:r>
              <a:rPr lang="de-DE" sz="2000" b="1" dirty="0" err="1" smtClean="0"/>
              <a:t>Ag+Ag</a:t>
            </a:r>
            <a:r>
              <a:rPr lang="de-DE" sz="2000" b="1" dirty="0" smtClean="0"/>
              <a:t> @ SIS100</a:t>
            </a:r>
          </a:p>
          <a:p>
            <a:pPr marL="342900" indent="-342900">
              <a:buFont typeface="Wingdings" pitchFamily="2" charset="2"/>
              <a:buNone/>
            </a:pPr>
            <a:r>
              <a:rPr lang="de-DE" sz="2000" b="1" dirty="0" smtClean="0"/>
              <a:t> </a:t>
            </a:r>
          </a:p>
        </p:txBody>
      </p:sp>
      <p:sp>
        <p:nvSpPr>
          <p:cNvPr id="20" name="Rounded Rectangular Callout 21"/>
          <p:cNvSpPr/>
          <p:nvPr/>
        </p:nvSpPr>
        <p:spPr>
          <a:xfrm>
            <a:off x="0" y="143635"/>
            <a:ext cx="3581890" cy="3240360"/>
          </a:xfrm>
          <a:prstGeom prst="wedgeRoundRectCallout">
            <a:avLst>
              <a:gd name="adj1" fmla="val 24543"/>
              <a:gd name="adj2" fmla="val 5561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8374" name="Picture 15" descr="2008-03 CBM Setup Mu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59" r="26474"/>
          <a:stretch>
            <a:fillRect/>
          </a:stretch>
        </p:blipFill>
        <p:spPr bwMode="auto">
          <a:xfrm>
            <a:off x="71500" y="278650"/>
            <a:ext cx="3335939" cy="294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066800" y="1066800"/>
            <a:ext cx="7699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b="1" dirty="0">
                <a:solidFill>
                  <a:schemeClr val="accent4"/>
                </a:solidFill>
                <a:latin typeface="+mn-lt"/>
                <a:ea typeface="ＭＳ Ｐゴシック" charset="-128"/>
              </a:rPr>
              <a:t>CBM</a:t>
            </a:r>
            <a:endParaRPr lang="de-DE" sz="1600" b="1" dirty="0">
              <a:solidFill>
                <a:schemeClr val="accent4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1F7404-4956-4102-8C5D-FBB26727F10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58378" name="Picture 1" descr="C:\Dokumente und Einstellungen\Horst Stöcker\Eigene Dateien\Eigene Bilder\BlackBerry\IMG00318-20091209-1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951" y="2708920"/>
            <a:ext cx="3974544" cy="26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BMmuchTRDr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88925"/>
            <a:ext cx="8243887" cy="659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Picture 3" descr="CBMelect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413" y="260350"/>
            <a:ext cx="8256587" cy="660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454150" y="5175250"/>
            <a:ext cx="1030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Dipol</a:t>
            </a:r>
          </a:p>
          <a:p>
            <a:r>
              <a:rPr lang="de-DE" sz="2000"/>
              <a:t>magnet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0" y="-26988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/>
              <a:t>CBM: The Compressed Baryonic Matter Experiment</a:t>
            </a:r>
          </a:p>
        </p:txBody>
      </p:sp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107950" y="1268413"/>
            <a:ext cx="1681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Ring Imaging</a:t>
            </a:r>
          </a:p>
          <a:p>
            <a:r>
              <a:rPr lang="de-DE" sz="2000"/>
              <a:t>Cherenkov</a:t>
            </a:r>
          </a:p>
          <a:p>
            <a:r>
              <a:rPr lang="de-DE" sz="2000"/>
              <a:t>Detector</a:t>
            </a:r>
          </a:p>
        </p:txBody>
      </p:sp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1833563" y="550863"/>
            <a:ext cx="1370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Transition </a:t>
            </a:r>
          </a:p>
          <a:p>
            <a:r>
              <a:rPr lang="de-DE" sz="2000"/>
              <a:t>Radiation </a:t>
            </a:r>
          </a:p>
          <a:p>
            <a:r>
              <a:rPr lang="de-DE" sz="2000"/>
              <a:t>Detectors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7248525" y="5373688"/>
            <a:ext cx="1355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Resistive</a:t>
            </a:r>
          </a:p>
          <a:p>
            <a:r>
              <a:rPr lang="de-DE" sz="2000"/>
              <a:t>Plate </a:t>
            </a:r>
          </a:p>
          <a:p>
            <a:r>
              <a:rPr lang="de-DE" sz="2000"/>
              <a:t>Chambers</a:t>
            </a:r>
          </a:p>
          <a:p>
            <a:r>
              <a:rPr lang="de-DE" sz="2000"/>
              <a:t>(TOF)</a:t>
            </a:r>
          </a:p>
        </p:txBody>
      </p:sp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7740650" y="1127125"/>
            <a:ext cx="14970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Electro-</a:t>
            </a:r>
          </a:p>
          <a:p>
            <a:r>
              <a:rPr lang="de-DE" sz="2000"/>
              <a:t>magnetic</a:t>
            </a:r>
          </a:p>
          <a:p>
            <a:r>
              <a:rPr lang="de-DE" sz="2000"/>
              <a:t>Calorimeter</a:t>
            </a:r>
          </a:p>
        </p:txBody>
      </p:sp>
      <p:sp>
        <p:nvSpPr>
          <p:cNvPr id="191499" name="Line 11"/>
          <p:cNvSpPr>
            <a:spLocks noChangeShapeType="1"/>
          </p:cNvSpPr>
          <p:nvPr/>
        </p:nvSpPr>
        <p:spPr bwMode="auto">
          <a:xfrm>
            <a:off x="3059113" y="908050"/>
            <a:ext cx="1008062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3059113" y="908050"/>
            <a:ext cx="122555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1501" name="Line 13"/>
          <p:cNvSpPr>
            <a:spLocks noChangeShapeType="1"/>
          </p:cNvSpPr>
          <p:nvPr/>
        </p:nvSpPr>
        <p:spPr bwMode="auto">
          <a:xfrm>
            <a:off x="3059113" y="908050"/>
            <a:ext cx="11525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5940425" y="3357563"/>
            <a:ext cx="1800225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1503" name="Line 15"/>
          <p:cNvSpPr>
            <a:spLocks noChangeShapeType="1"/>
          </p:cNvSpPr>
          <p:nvPr/>
        </p:nvSpPr>
        <p:spPr bwMode="auto">
          <a:xfrm flipH="1" flipV="1">
            <a:off x="7524750" y="1052513"/>
            <a:ext cx="5032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1547813" y="1700213"/>
            <a:ext cx="15113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971550" y="2636838"/>
            <a:ext cx="10080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 flipV="1">
            <a:off x="1835150" y="4005263"/>
            <a:ext cx="730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-36513" y="2349500"/>
            <a:ext cx="1171576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Silicon</a:t>
            </a:r>
          </a:p>
          <a:p>
            <a:r>
              <a:rPr lang="de-DE" sz="2000"/>
              <a:t>Tracking</a:t>
            </a:r>
          </a:p>
          <a:p>
            <a:r>
              <a:rPr lang="de-DE" sz="2000"/>
              <a:t>Stations </a:t>
            </a:r>
          </a:p>
        </p:txBody>
      </p:sp>
      <p:sp>
        <p:nvSpPr>
          <p:cNvPr id="191508" name="Text Box 20"/>
          <p:cNvSpPr txBox="1">
            <a:spLocks noChangeArrowheads="1"/>
          </p:cNvSpPr>
          <p:nvPr/>
        </p:nvSpPr>
        <p:spPr bwMode="auto">
          <a:xfrm>
            <a:off x="1835150" y="620713"/>
            <a:ext cx="122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Tracking </a:t>
            </a:r>
          </a:p>
          <a:p>
            <a:r>
              <a:rPr lang="de-DE" sz="2000"/>
              <a:t>Detector</a:t>
            </a:r>
          </a:p>
        </p:txBody>
      </p:sp>
      <p:sp>
        <p:nvSpPr>
          <p:cNvPr id="191509" name="Text Box 21"/>
          <p:cNvSpPr txBox="1">
            <a:spLocks noChangeArrowheads="1"/>
          </p:cNvSpPr>
          <p:nvPr/>
        </p:nvSpPr>
        <p:spPr bwMode="auto">
          <a:xfrm>
            <a:off x="323850" y="1196975"/>
            <a:ext cx="128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Muon</a:t>
            </a:r>
          </a:p>
          <a:p>
            <a:r>
              <a:rPr lang="de-DE" sz="2000"/>
              <a:t>detection </a:t>
            </a:r>
          </a:p>
          <a:p>
            <a:r>
              <a:rPr lang="de-DE" sz="2000"/>
              <a:t>System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7586663" y="3557588"/>
            <a:ext cx="16652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Projectile </a:t>
            </a:r>
          </a:p>
          <a:p>
            <a:r>
              <a:rPr lang="de-DE" sz="2000"/>
              <a:t>Spectator</a:t>
            </a:r>
          </a:p>
          <a:p>
            <a:r>
              <a:rPr lang="de-DE" sz="2000"/>
              <a:t>Detector</a:t>
            </a:r>
          </a:p>
          <a:p>
            <a:r>
              <a:rPr lang="de-DE" sz="2000"/>
              <a:t>(Calorimeter)</a:t>
            </a:r>
          </a:p>
        </p:txBody>
      </p:sp>
      <p:sp>
        <p:nvSpPr>
          <p:cNvPr id="38935" name="Line 23"/>
          <p:cNvSpPr>
            <a:spLocks noChangeShapeType="1"/>
          </p:cNvSpPr>
          <p:nvPr/>
        </p:nvSpPr>
        <p:spPr bwMode="auto">
          <a:xfrm flipH="1" flipV="1">
            <a:off x="7956550" y="2997200"/>
            <a:ext cx="2159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-26988" y="3644900"/>
            <a:ext cx="1143001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Vertex</a:t>
            </a:r>
          </a:p>
          <a:p>
            <a:r>
              <a:rPr lang="de-DE" sz="2000"/>
              <a:t>Detector</a:t>
            </a:r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 flipH="1">
            <a:off x="900113" y="3357563"/>
            <a:ext cx="71913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38938" name="Picture 63" descr="FAIR_V1"/>
          <p:cNvPicPr>
            <a:picLocks noChangeAspect="1" noChangeArrowheads="1"/>
          </p:cNvPicPr>
          <p:nvPr/>
        </p:nvPicPr>
        <p:blipFill>
          <a:blip r:embed="rId4" cstate="print"/>
          <a:srcRect l="9483" t="9261" r="17241"/>
          <a:stretch>
            <a:fillRect/>
          </a:stretch>
        </p:blipFill>
        <p:spPr bwMode="auto">
          <a:xfrm>
            <a:off x="0" y="5500688"/>
            <a:ext cx="15128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Fußzeilenplatzhalter 2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D61E77-B8AB-4AEF-897A-2C3041EE017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29" name="Datumsplatzhalt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1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1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91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91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5" grpId="0"/>
      <p:bldP spid="191496" grpId="0"/>
      <p:bldP spid="191498" grpId="0"/>
      <p:bldP spid="191499" grpId="0" animBg="1"/>
      <p:bldP spid="191501" grpId="0" animBg="1"/>
      <p:bldP spid="191503" grpId="0" animBg="1"/>
      <p:bldP spid="191508" grpId="0"/>
      <p:bldP spid="1915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hasendiagramm_qg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549275"/>
            <a:ext cx="6624637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>
                <a:solidFill>
                  <a:srgbClr val="FF000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</a:blip>
          <a:srcRect t="3925"/>
          <a:stretch>
            <a:fillRect/>
          </a:stretch>
        </p:blipFill>
        <p:spPr bwMode="auto">
          <a:xfrm>
            <a:off x="1903413" y="4076700"/>
            <a:ext cx="2955925" cy="27289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90406" y="4718844"/>
            <a:ext cx="22050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843213" y="5516563"/>
            <a:ext cx="4033837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 flipV="1">
            <a:off x="5742130" y="3293984"/>
            <a:ext cx="1133332" cy="2222577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0728" name="Textfeld 1"/>
          <p:cNvSpPr txBox="1">
            <a:spLocks noChangeArrowheads="1"/>
          </p:cNvSpPr>
          <p:nvPr/>
        </p:nvSpPr>
        <p:spPr bwMode="auto">
          <a:xfrm>
            <a:off x="44450" y="4881563"/>
            <a:ext cx="1966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Baryon density</a:t>
            </a:r>
          </a:p>
          <a:p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 central Au+Au </a:t>
            </a:r>
          </a:p>
          <a:p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collisions </a:t>
            </a: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4554538" y="5157788"/>
            <a:ext cx="1532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SIS100 +300</a:t>
            </a:r>
            <a:endParaRPr lang="de-DE" sz="2000" dirty="0">
              <a:solidFill>
                <a:srgbClr val="FF0000"/>
              </a:solidFill>
            </a:endParaRPr>
          </a:p>
        </p:txBody>
      </p:sp>
      <p:pic>
        <p:nvPicPr>
          <p:cNvPr id="30730" name="Picture 3" descr="neu_QuarksGluons"/>
          <p:cNvPicPr>
            <a:picLocks noChangeAspect="1" noChangeArrowheads="1"/>
          </p:cNvPicPr>
          <p:nvPr/>
        </p:nvPicPr>
        <p:blipFill>
          <a:blip r:embed="rId5" cstate="print"/>
          <a:srcRect l="44957" r="28880"/>
          <a:stretch>
            <a:fillRect/>
          </a:stretch>
        </p:blipFill>
        <p:spPr bwMode="auto">
          <a:xfrm>
            <a:off x="0" y="549275"/>
            <a:ext cx="10414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2" descr="neu_QuarksGluons"/>
          <p:cNvPicPr>
            <a:picLocks noChangeAspect="1" noChangeArrowheads="1"/>
          </p:cNvPicPr>
          <p:nvPr/>
        </p:nvPicPr>
        <p:blipFill>
          <a:blip r:embed="rId6" cstate="print"/>
          <a:srcRect l="3076" r="56239"/>
          <a:stretch>
            <a:fillRect/>
          </a:stretch>
        </p:blipFill>
        <p:spPr bwMode="auto">
          <a:xfrm>
            <a:off x="7705725" y="3500438"/>
            <a:ext cx="15462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5607115" y="1133745"/>
            <a:ext cx="6969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7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5112060" y="2462988"/>
            <a:ext cx="2021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00CC"/>
                </a:solidFill>
              </a:rPr>
              <a:t>Quark‘yonic</a:t>
            </a:r>
            <a:r>
              <a:rPr lang="de-DE" b="1" dirty="0" smtClean="0">
                <a:solidFill>
                  <a:srgbClr val="0000CC"/>
                </a:solidFill>
              </a:rPr>
              <a:t>‘ </a:t>
            </a:r>
          </a:p>
          <a:p>
            <a:r>
              <a:rPr lang="de-DE" b="1" dirty="0" smtClean="0">
                <a:solidFill>
                  <a:srgbClr val="0000CC"/>
                </a:solidFill>
              </a:rPr>
              <a:t>Matter</a:t>
            </a:r>
            <a:endParaRPr lang="de-DE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137284" y="2483895"/>
            <a:ext cx="2006715" cy="315035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4572002" y="2678010"/>
            <a:ext cx="2572626" cy="3760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495" y="-135015"/>
            <a:ext cx="9144000" cy="77370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Directed flow as Baryon-Barometer</a:t>
            </a:r>
            <a:r>
              <a:rPr lang="en-US" dirty="0" smtClean="0"/>
              <a:t> </a:t>
            </a:r>
            <a:r>
              <a:rPr lang="en-US" dirty="0" err="1" smtClean="0"/>
              <a:t>px</a:t>
            </a:r>
            <a:r>
              <a:rPr lang="en-US" dirty="0" smtClean="0"/>
              <a:t>/pt =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FAIR's Charm and Beauty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4D21-E353-4841-AAD5-1A99D828C25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6515" y="519821"/>
            <a:ext cx="8058659" cy="212364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177779" indent="-177779">
              <a:lnSpc>
                <a:spcPct val="11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First form of flow predicted (one-fluid hydro,  </a:t>
            </a:r>
            <a:r>
              <a:rPr lang="en-US" sz="2000" b="1" dirty="0" err="1" smtClean="0">
                <a:solidFill>
                  <a:srgbClr val="0000CC"/>
                </a:solidFill>
              </a:rPr>
              <a:t>H.St</a:t>
            </a:r>
            <a:r>
              <a:rPr lang="en-US" sz="2000" b="1" dirty="0" smtClean="0">
                <a:solidFill>
                  <a:srgbClr val="0000CC"/>
                </a:solidFill>
              </a:rPr>
              <a:t>. &amp; W. Greiner) </a:t>
            </a:r>
          </a:p>
          <a:p>
            <a:pPr marL="177779" indent="-177779">
              <a:lnSpc>
                <a:spcPct val="110000"/>
              </a:lnSpc>
              <a:buFont typeface="Arial"/>
              <a:buChar char="•"/>
            </a:pPr>
            <a:r>
              <a:rPr lang="en-US" sz="2000" b="1" dirty="0" err="1" smtClean="0">
                <a:solidFill>
                  <a:srgbClr val="0000CC"/>
                </a:solidFill>
              </a:rPr>
              <a:t>observed@LBL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Nagamiya</a:t>
            </a:r>
            <a:r>
              <a:rPr lang="en-US" sz="2000" b="1" dirty="0" smtClean="0">
                <a:solidFill>
                  <a:srgbClr val="0000CC"/>
                </a:solidFill>
              </a:rPr>
              <a:t>, Plastic Ball, Streamer Chamber in 1980’s</a:t>
            </a:r>
          </a:p>
          <a:p>
            <a:pPr marL="177779" indent="-177779">
              <a:lnSpc>
                <a:spcPct val="11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later less focus on v1 at higher energies, where</a:t>
            </a:r>
          </a:p>
          <a:p>
            <a:pPr marL="634926" lvl="1" indent="-177779">
              <a:lnSpc>
                <a:spcPct val="11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signal is smaller than v2</a:t>
            </a:r>
          </a:p>
          <a:p>
            <a:pPr marL="634926" lvl="1" indent="-177779">
              <a:lnSpc>
                <a:spcPct val="11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v2 stole the limelight</a:t>
            </a:r>
          </a:p>
          <a:p>
            <a:pPr marL="634926" lvl="1" indent="-177779">
              <a:lnSpc>
                <a:spcPct val="11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2D models cannot address this </a:t>
            </a:r>
            <a:r>
              <a:rPr lang="en-US" sz="2000" b="1" dirty="0" smtClean="0">
                <a:solidFill>
                  <a:srgbClr val="FF0000"/>
                </a:solidFill>
              </a:rPr>
              <a:t>explicitly 3-D </a:t>
            </a:r>
            <a:r>
              <a:rPr lang="en-US" sz="2000" b="1" dirty="0" smtClean="0">
                <a:solidFill>
                  <a:srgbClr val="0000CC"/>
                </a:solidFill>
              </a:rPr>
              <a:t>phenomenon</a:t>
            </a:r>
            <a:endParaRPr lang="en-US" sz="2000" b="1" dirty="0">
              <a:solidFill>
                <a:srgbClr val="00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15655" r="11021" b="4738"/>
          <a:stretch/>
        </p:blipFill>
        <p:spPr>
          <a:xfrm>
            <a:off x="5145984" y="3797301"/>
            <a:ext cx="763752" cy="711200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t="15655" r="11021" b="4738"/>
          <a:stretch/>
        </p:blipFill>
        <p:spPr>
          <a:xfrm>
            <a:off x="5428013" y="4152901"/>
            <a:ext cx="763752" cy="71120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/>
          <a:srcRect t="15655" r="11021" b="4738"/>
          <a:stretch/>
        </p:blipFill>
        <p:spPr>
          <a:xfrm>
            <a:off x="5046138" y="2730501"/>
            <a:ext cx="763752" cy="71120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/>
          <a:srcRect t="15655" r="11021" b="4738"/>
          <a:stretch/>
        </p:blipFill>
        <p:spPr>
          <a:xfrm>
            <a:off x="5809889" y="3086101"/>
            <a:ext cx="763752" cy="7112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8710" y="4864101"/>
            <a:ext cx="2402053" cy="157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3000"/>
          </a:blip>
          <a:srcRect l="43053" t="25000" r="41085" b="27419"/>
          <a:stretch/>
        </p:blipFill>
        <p:spPr>
          <a:xfrm rot="2328515">
            <a:off x="5497611" y="4011628"/>
            <a:ext cx="338669" cy="666048"/>
          </a:xfrm>
          <a:prstGeom prst="ellipse">
            <a:avLst/>
          </a:prstGeom>
        </p:spPr>
      </p:pic>
      <p:pic>
        <p:nvPicPr>
          <p:cNvPr id="17" name="Picture 16" descr="PhaseDiagram_Jun201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7" t="5001" r="21939" b="3327"/>
          <a:stretch/>
        </p:blipFill>
        <p:spPr>
          <a:xfrm>
            <a:off x="386535" y="2675583"/>
            <a:ext cx="4069794" cy="3723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7284" y="2733609"/>
            <a:ext cx="2340261" cy="224675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Geometrical seeds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of directed flow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imprinted during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Interpenetration</a:t>
            </a:r>
          </a:p>
          <a:p>
            <a:endParaRPr lang="en-US" sz="2000" b="1" dirty="0" smtClean="0">
              <a:solidFill>
                <a:schemeClr val="bg1"/>
              </a:solidFill>
              <a:sym typeface="Wingdings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sym typeface="Wingdings"/>
              </a:rPr>
              <a:t> early pressure signal !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9" name="Textfeld 18"/>
          <p:cNvSpPr txBox="1"/>
          <p:nvPr/>
        </p:nvSpPr>
        <p:spPr>
          <a:xfrm>
            <a:off x="7137285" y="5814265"/>
            <a:ext cx="2057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</a:p>
          <a:p>
            <a:r>
              <a:rPr lang="de-DE" dirty="0" smtClean="0"/>
              <a:t>M. Lisa, STAR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7280091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2"/>
          <p:cNvGrpSpPr/>
          <p:nvPr/>
        </p:nvGrpSpPr>
        <p:grpSpPr>
          <a:xfrm>
            <a:off x="7369456" y="67812"/>
            <a:ext cx="1774545" cy="1052285"/>
            <a:chOff x="175953" y="3350381"/>
            <a:chExt cx="1774545" cy="1052285"/>
          </a:xfrm>
        </p:grpSpPr>
        <p:sp>
          <p:nvSpPr>
            <p:cNvPr id="36" name="Rounded Rectangle 35"/>
            <p:cNvSpPr/>
            <p:nvPr/>
          </p:nvSpPr>
          <p:spPr>
            <a:xfrm>
              <a:off x="175953" y="3350381"/>
              <a:ext cx="1774545" cy="105228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cern_press_photo_hal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ackgroundRemoval t="19010" b="81584" l="10436" r="89432"/>
                      </a14:imgEffect>
                    </a14:imgLayer>
                  </a14:imgProps>
                </a:ext>
              </a:extLst>
            </a:blip>
            <a:srcRect l="9842" t="16733" r="9842" b="16733"/>
            <a:stretch>
              <a:fillRect/>
            </a:stretch>
          </p:blipFill>
          <p:spPr bwMode="auto">
            <a:xfrm>
              <a:off x="212239" y="3398762"/>
              <a:ext cx="1641498" cy="907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0"/>
            <a:ext cx="6777245" cy="928688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2000" dirty="0" smtClean="0"/>
              <a:t>Directed flow v1 probes early pressure:</a:t>
            </a:r>
            <a:br>
              <a:rPr lang="en-US" sz="2000" dirty="0" smtClean="0"/>
            </a:br>
            <a:r>
              <a:rPr lang="en-US" sz="2000" dirty="0" smtClean="0"/>
              <a:t>“Bounce off as a Barometer for RHIC”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CC"/>
                </a:solidFill>
              </a:rPr>
              <a:t>H. St., B. Mueller, </a:t>
            </a:r>
            <a:r>
              <a:rPr lang="en-US" sz="2000" dirty="0" err="1" smtClean="0">
                <a:solidFill>
                  <a:srgbClr val="0000CC"/>
                </a:solidFill>
              </a:rPr>
              <a:t>W.Greiner</a:t>
            </a:r>
            <a:r>
              <a:rPr lang="en-US" sz="2000" dirty="0" smtClean="0">
                <a:solidFill>
                  <a:srgbClr val="0000CC"/>
                </a:solidFill>
              </a:rPr>
              <a:t> 1979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FAIR's Charm and Beauty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F9B4-067C-F54C-895F-AD760CC79C1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6525" y="5109324"/>
            <a:ext cx="2634104" cy="27699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r"/>
            <a:r>
              <a:rPr lang="en-US" sz="1200" dirty="0"/>
              <a:t>(based on) D. Keane Confinement 2012</a:t>
            </a:r>
          </a:p>
        </p:txBody>
      </p:sp>
      <p:pic>
        <p:nvPicPr>
          <p:cNvPr id="26" name="Picture 5" descr="Hydro-softes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813" r="1785" b="2225"/>
          <a:stretch/>
        </p:blipFill>
        <p:spPr bwMode="auto">
          <a:xfrm>
            <a:off x="25147" y="1076254"/>
            <a:ext cx="4602845" cy="3400387"/>
          </a:xfrm>
          <a:prstGeom prst="roundRect">
            <a:avLst>
              <a:gd name="adj" fmla="val 6836"/>
            </a:avLst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476545" y="3383995"/>
            <a:ext cx="4590511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00CC"/>
                </a:solidFill>
              </a:rPr>
              <a:t>H. </a:t>
            </a:r>
            <a:r>
              <a:rPr lang="en-US" sz="1400" b="1" dirty="0" err="1">
                <a:solidFill>
                  <a:srgbClr val="0000CC"/>
                </a:solidFill>
              </a:rPr>
              <a:t>Stoecker</a:t>
            </a:r>
            <a:r>
              <a:rPr lang="en-US" sz="1400" b="1" dirty="0">
                <a:solidFill>
                  <a:srgbClr val="0000CC"/>
                </a:solidFill>
              </a:rPr>
              <a:t>, NPA 750, 121 (2005</a:t>
            </a:r>
            <a:r>
              <a:rPr lang="en-US" sz="1400" b="1" dirty="0" smtClean="0">
                <a:solidFill>
                  <a:srgbClr val="0000CC"/>
                </a:solidFill>
              </a:rPr>
              <a:t>) RHIC white papers </a:t>
            </a:r>
            <a:endParaRPr lang="en-US" sz="1400" b="1" dirty="0">
              <a:solidFill>
                <a:srgbClr val="0000CC"/>
              </a:solidFill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4651679" y="1043735"/>
            <a:ext cx="4915876" cy="4383891"/>
            <a:chOff x="4602845" y="1248707"/>
            <a:chExt cx="4660005" cy="34998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/>
            <a:srcRect l="1019" t="44630"/>
            <a:stretch/>
          </p:blipFill>
          <p:spPr>
            <a:xfrm>
              <a:off x="4602845" y="1248707"/>
              <a:ext cx="4660005" cy="3450584"/>
            </a:xfrm>
            <a:prstGeom prst="roundRect">
              <a:avLst>
                <a:gd name="adj" fmla="val 7971"/>
              </a:avLst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/>
            <a:srcRect t="24339" r="90440" b="44444"/>
            <a:stretch/>
          </p:blipFill>
          <p:spPr>
            <a:xfrm>
              <a:off x="4602845" y="1346200"/>
              <a:ext cx="495300" cy="2140782"/>
            </a:xfrm>
            <a:prstGeom prst="round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45413" y="4380015"/>
              <a:ext cx="2339890" cy="36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STAR BES results</a:t>
              </a:r>
              <a:endParaRPr lang="en-US" dirty="0">
                <a:solidFill>
                  <a:srgbClr val="0000CC"/>
                </a:solidFill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15296" y="5477360"/>
            <a:ext cx="8931943" cy="115724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0763" y="5364215"/>
            <a:ext cx="10661871" cy="142191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First-order anisotropy imprints itself on momentum space in first instants of collision</a:t>
            </a:r>
          </a:p>
          <a:p>
            <a:pPr marL="285717" indent="-285717">
              <a:lnSpc>
                <a:spcPct val="120000"/>
              </a:lnSpc>
              <a:buFontTx/>
              <a:buChar char="•"/>
            </a:pPr>
            <a:r>
              <a:rPr lang="en-US" dirty="0" smtClean="0"/>
              <a:t>Promising soft-spot probe, due to rapid dynamics</a:t>
            </a:r>
          </a:p>
          <a:p>
            <a:pPr marL="285717" indent="-285717">
              <a:lnSpc>
                <a:spcPct val="120000"/>
              </a:lnSpc>
              <a:buFontTx/>
              <a:buChar char="•"/>
            </a:pPr>
            <a:r>
              <a:rPr lang="en-US" b="1" dirty="0" smtClean="0"/>
              <a:t>Long-standing probe for 1</a:t>
            </a:r>
            <a:r>
              <a:rPr lang="en-US" b="1" baseline="30000" dirty="0" smtClean="0"/>
              <a:t>st</a:t>
            </a:r>
            <a:r>
              <a:rPr lang="en-US" b="1" dirty="0" smtClean="0"/>
              <a:t>-order transition neglected in v2 @RHIC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707" y="4599130"/>
            <a:ext cx="8995838" cy="52320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Nontrivial qualitative soft-spot prediction confirmed at RHIC</a:t>
            </a:r>
          </a:p>
        </p:txBody>
      </p:sp>
      <p:sp>
        <p:nvSpPr>
          <p:cNvPr id="11" name="Freeform 10"/>
          <p:cNvSpPr/>
          <p:nvPr/>
        </p:nvSpPr>
        <p:spPr>
          <a:xfrm>
            <a:off x="6552220" y="1268760"/>
            <a:ext cx="2925325" cy="3060340"/>
          </a:xfrm>
          <a:custGeom>
            <a:avLst/>
            <a:gdLst>
              <a:gd name="connsiteX0" fmla="*/ 0 w 2590800"/>
              <a:gd name="connsiteY0" fmla="*/ 0 h 2467764"/>
              <a:gd name="connsiteX1" fmla="*/ 342900 w 2590800"/>
              <a:gd name="connsiteY1" fmla="*/ 2273300 h 2467764"/>
              <a:gd name="connsiteX2" fmla="*/ 901700 w 2590800"/>
              <a:gd name="connsiteY2" fmla="*/ 2273300 h 2467764"/>
              <a:gd name="connsiteX3" fmla="*/ 1346200 w 2590800"/>
              <a:gd name="connsiteY3" fmla="*/ 1638300 h 2467764"/>
              <a:gd name="connsiteX4" fmla="*/ 2590800 w 2590800"/>
              <a:gd name="connsiteY4" fmla="*/ 812800 h 246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467764">
                <a:moveTo>
                  <a:pt x="0" y="0"/>
                </a:moveTo>
                <a:cubicBezTo>
                  <a:pt x="96308" y="947208"/>
                  <a:pt x="192617" y="1894417"/>
                  <a:pt x="342900" y="2273300"/>
                </a:cubicBezTo>
                <a:cubicBezTo>
                  <a:pt x="493183" y="2652183"/>
                  <a:pt x="734483" y="2379133"/>
                  <a:pt x="901700" y="2273300"/>
                </a:cubicBezTo>
                <a:cubicBezTo>
                  <a:pt x="1068917" y="2167467"/>
                  <a:pt x="1064683" y="1881717"/>
                  <a:pt x="1346200" y="1638300"/>
                </a:cubicBezTo>
                <a:cubicBezTo>
                  <a:pt x="1627717" y="1394883"/>
                  <a:pt x="2590800" y="812800"/>
                  <a:pt x="2590800" y="81280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4" rIns="91429" bIns="45714" spcCol="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553422">
            <a:off x="6988634" y="1927539"/>
            <a:ext cx="2226869" cy="461653"/>
          </a:xfrm>
          <a:prstGeom prst="rect">
            <a:avLst/>
          </a:prstGeom>
          <a:solidFill>
            <a:srgbClr val="FFFFFF"/>
          </a:solidFill>
        </p:spPr>
        <p:txBody>
          <a:bodyPr wrap="none" lIns="91429" tIns="45714" rIns="91429" bIns="45714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to guide the eye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23" name="TextBox 28"/>
          <p:cNvSpPr txBox="1"/>
          <p:nvPr/>
        </p:nvSpPr>
        <p:spPr>
          <a:xfrm>
            <a:off x="1196625" y="1200537"/>
            <a:ext cx="3591667" cy="92331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endParaRPr lang="en-US" sz="1800" b="1" dirty="0">
              <a:solidFill>
                <a:srgbClr val="000090"/>
              </a:solidFill>
            </a:endParaRPr>
          </a:p>
          <a:p>
            <a:r>
              <a:rPr lang="en-US" sz="1800" b="1" dirty="0" smtClean="0">
                <a:solidFill>
                  <a:srgbClr val="000090"/>
                </a:solidFill>
              </a:rPr>
              <a:t>Collapse and reappearance of flow</a:t>
            </a:r>
          </a:p>
          <a:p>
            <a:r>
              <a:rPr lang="en-US" sz="1800" b="1" dirty="0" smtClean="0">
                <a:solidFill>
                  <a:srgbClr val="000090"/>
                </a:solidFill>
              </a:rPr>
              <a:t>V1 </a:t>
            </a:r>
            <a:r>
              <a:rPr lang="en-US" sz="1800" b="1" i="1" dirty="0" smtClean="0">
                <a:solidFill>
                  <a:srgbClr val="FF0000"/>
                </a:solidFill>
              </a:rPr>
              <a:t>double sign-change </a:t>
            </a:r>
            <a:r>
              <a:rPr lang="en-US" sz="1800" b="1" dirty="0" smtClean="0">
                <a:solidFill>
                  <a:srgbClr val="000090"/>
                </a:solidFill>
              </a:rPr>
              <a:t>due </a:t>
            </a:r>
            <a:r>
              <a:rPr lang="en-US" sz="1800" b="1" dirty="0">
                <a:solidFill>
                  <a:srgbClr val="000090"/>
                </a:solidFill>
              </a:rPr>
              <a:t>to P.T.</a:t>
            </a: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836585" y="2078850"/>
            <a:ext cx="396044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err="1" smtClean="0">
                <a:solidFill>
                  <a:srgbClr val="FF0000"/>
                </a:solidFill>
              </a:rPr>
              <a:t>Brachmann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Dumitru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H.St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err="1" smtClean="0">
                <a:solidFill>
                  <a:srgbClr val="FF0000"/>
                </a:solidFill>
              </a:rPr>
              <a:t>W.Greiner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26940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5535614" cy="928688"/>
          </a:xfrm>
        </p:spPr>
        <p:txBody>
          <a:bodyPr>
            <a:normAutofit/>
          </a:bodyPr>
          <a:lstStyle/>
          <a:p>
            <a:r>
              <a:rPr lang="en-GB" dirty="0" smtClean="0"/>
              <a:t>FAIR Experiments</a:t>
            </a:r>
            <a:endParaRPr lang="en-GB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2</a:t>
            </a:fld>
            <a:endParaRPr lang="en-GB" alt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8561722" y="850782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sz="16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5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2"/>
            <p:cNvGrpSpPr/>
            <p:nvPr/>
          </p:nvGrpSpPr>
          <p:grpSpPr>
            <a:xfrm>
              <a:off x="-1648967" y="3789040"/>
              <a:ext cx="3297934" cy="1997248"/>
              <a:chOff x="-1648967" y="3789040"/>
              <a:chExt cx="3297934" cy="199724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38617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PANDA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7" name="Group 11"/>
          <p:cNvGrpSpPr/>
          <p:nvPr/>
        </p:nvGrpSpPr>
        <p:grpSpPr>
          <a:xfrm>
            <a:off x="6057165" y="2998114"/>
            <a:ext cx="2385265" cy="3356211"/>
            <a:chOff x="7953710" y="3248546"/>
            <a:chExt cx="238526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107883"/>
                <a:gd name="adj2" fmla="val -17705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00CC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74053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Group 10"/>
            <p:cNvGrpSpPr/>
            <p:nvPr/>
          </p:nvGrpSpPr>
          <p:grpSpPr>
            <a:xfrm>
              <a:off x="7953710" y="4174487"/>
              <a:ext cx="2385265" cy="1112931"/>
              <a:chOff x="7953710" y="4174487"/>
              <a:chExt cx="2385265" cy="111293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7953710" y="4174487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78835" y="4579532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Super-        FRS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9" name="Group 3"/>
          <p:cNvGrpSpPr/>
          <p:nvPr/>
        </p:nvGrpSpPr>
        <p:grpSpPr>
          <a:xfrm>
            <a:off x="69908" y="1268761"/>
            <a:ext cx="3106937" cy="2044390"/>
            <a:chOff x="294933" y="1223756"/>
            <a:chExt cx="3106937" cy="2044390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044390"/>
              <a:chOff x="-1548680" y="1174967"/>
              <a:chExt cx="2627425" cy="1623963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7287"/>
                  <a:gd name="adj2" fmla="val 73354"/>
                  <a:gd name="adj3" fmla="val 16667"/>
                </a:avLst>
              </a:prstGeom>
              <a:ln>
                <a:solidFill>
                  <a:srgbClr val="0000CC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27064" y="2490326"/>
                <a:ext cx="747208" cy="293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sz="18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Fußzeilenplatzhalt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6762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-26495" y="0"/>
            <a:ext cx="9144000" cy="928688"/>
          </a:xfrm>
        </p:spPr>
        <p:txBody>
          <a:bodyPr>
            <a:normAutofit/>
          </a:bodyPr>
          <a:lstStyle/>
          <a:p>
            <a:r>
              <a:rPr lang="de-DE" sz="2800" dirty="0" smtClean="0"/>
              <a:t>P. </a:t>
            </a:r>
            <a:r>
              <a:rPr lang="de-DE" sz="2800" dirty="0" err="1" smtClean="0"/>
              <a:t>Sorensen‘s</a:t>
            </a:r>
            <a:r>
              <a:rPr lang="de-DE" sz="2800" dirty="0" smtClean="0"/>
              <a:t> </a:t>
            </a:r>
            <a:r>
              <a:rPr lang="en-US" sz="2800" dirty="0" smtClean="0"/>
              <a:t>Optimistic point of view</a:t>
            </a:r>
          </a:p>
        </p:txBody>
      </p:sp>
      <p:sp>
        <p:nvSpPr>
          <p:cNvPr id="3994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EB47CF7-E9A0-454D-9301-678186094AE8}" type="slidenum">
              <a:rPr lang="en-US"/>
              <a:pPr/>
              <a:t>20</a:t>
            </a:fld>
            <a:endParaRPr lang="en-US"/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 cstate="print"/>
          <a:srcRect b="2879"/>
          <a:stretch>
            <a:fillRect/>
          </a:stretch>
        </p:blipFill>
        <p:spPr bwMode="auto">
          <a:xfrm>
            <a:off x="1828800" y="1600200"/>
            <a:ext cx="5181600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692400" y="928688"/>
            <a:ext cx="2044700" cy="3617912"/>
            <a:chOff x="2692400" y="927894"/>
            <a:chExt cx="2044700" cy="3618706"/>
          </a:xfrm>
        </p:grpSpPr>
        <p:sp>
          <p:nvSpPr>
            <p:cNvPr id="39945" name="Freeform 7"/>
            <p:cNvSpPr>
              <a:spLocks noChangeArrowheads="1"/>
            </p:cNvSpPr>
            <p:nvPr/>
          </p:nvSpPr>
          <p:spPr bwMode="auto">
            <a:xfrm>
              <a:off x="2758293" y="1139173"/>
              <a:ext cx="1895061" cy="3287556"/>
            </a:xfrm>
            <a:custGeom>
              <a:avLst/>
              <a:gdLst>
                <a:gd name="T0" fmla="*/ 0 w 2971800"/>
                <a:gd name="T1" fmla="*/ 0 h 2705100"/>
                <a:gd name="T2" fmla="*/ 234858 w 2971800"/>
                <a:gd name="T3" fmla="*/ 3256687 h 2705100"/>
                <a:gd name="T4" fmla="*/ 542603 w 2971800"/>
                <a:gd name="T5" fmla="*/ 3287556 h 2705100"/>
                <a:gd name="T6" fmla="*/ 736968 w 2971800"/>
                <a:gd name="T7" fmla="*/ 2824520 h 2705100"/>
                <a:gd name="T8" fmla="*/ 947531 w 2971800"/>
                <a:gd name="T9" fmla="*/ 2114531 h 2705100"/>
                <a:gd name="T10" fmla="*/ 1895061 w 2971800"/>
                <a:gd name="T11" fmla="*/ 1142156 h 2705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71800"/>
                <a:gd name="T19" fmla="*/ 0 h 2705100"/>
                <a:gd name="T20" fmla="*/ 2971800 w 2971800"/>
                <a:gd name="T21" fmla="*/ 2705100 h 27051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71800" h="2705100">
                  <a:moveTo>
                    <a:pt x="0" y="0"/>
                  </a:moveTo>
                  <a:lnTo>
                    <a:pt x="368300" y="2679700"/>
                  </a:lnTo>
                  <a:lnTo>
                    <a:pt x="850900" y="2705100"/>
                  </a:lnTo>
                  <a:lnTo>
                    <a:pt x="1155700" y="2324100"/>
                  </a:lnTo>
                  <a:lnTo>
                    <a:pt x="1485900" y="1739900"/>
                  </a:lnTo>
                  <a:lnTo>
                    <a:pt x="2971800" y="939800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de-DE"/>
            </a:p>
          </p:txBody>
        </p:sp>
        <p:cxnSp>
          <p:nvCxnSpPr>
            <p:cNvPr id="39946" name="Straight Connector 15"/>
            <p:cNvCxnSpPr>
              <a:cxnSpLocks noChangeShapeType="1"/>
            </p:cNvCxnSpPr>
            <p:nvPr/>
          </p:nvCxnSpPr>
          <p:spPr bwMode="auto">
            <a:xfrm rot="5400000" flipH="1" flipV="1">
              <a:off x="4165600" y="2259806"/>
              <a:ext cx="990600" cy="15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39947" name="Straight Connector 16"/>
            <p:cNvCxnSpPr>
              <a:cxnSpLocks noChangeShapeType="1"/>
            </p:cNvCxnSpPr>
            <p:nvPr/>
          </p:nvCxnSpPr>
          <p:spPr bwMode="auto">
            <a:xfrm rot="16200000" flipV="1">
              <a:off x="3460750" y="3232149"/>
              <a:ext cx="495302" cy="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39948" name="Straight Connector 19"/>
            <p:cNvCxnSpPr>
              <a:cxnSpLocks noChangeShapeType="1"/>
            </p:cNvCxnSpPr>
            <p:nvPr/>
          </p:nvCxnSpPr>
          <p:spPr bwMode="auto">
            <a:xfrm rot="5400000" flipH="1" flipV="1">
              <a:off x="3339306" y="3962400"/>
              <a:ext cx="304800" cy="15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39949" name="Straight Connector 25"/>
            <p:cNvCxnSpPr>
              <a:cxnSpLocks noChangeShapeType="1"/>
            </p:cNvCxnSpPr>
            <p:nvPr/>
          </p:nvCxnSpPr>
          <p:spPr bwMode="auto">
            <a:xfrm rot="5400000" flipH="1" flipV="1">
              <a:off x="3188494" y="4431506"/>
              <a:ext cx="228600" cy="15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39950" name="Straight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2870994" y="4380706"/>
              <a:ext cx="228600" cy="15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39951" name="Straight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2565400" y="1130300"/>
              <a:ext cx="406400" cy="15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</p:cxnSp>
        <p:sp>
          <p:nvSpPr>
            <p:cNvPr id="37" name="5-Point Star 36"/>
            <p:cNvSpPr/>
            <p:nvPr/>
          </p:nvSpPr>
          <p:spPr bwMode="auto">
            <a:xfrm>
              <a:off x="4584700" y="2183882"/>
              <a:ext cx="152400" cy="152433"/>
            </a:xfrm>
            <a:prstGeom prst="star5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8" name="5-Point Star 37"/>
            <p:cNvSpPr/>
            <p:nvPr/>
          </p:nvSpPr>
          <p:spPr bwMode="auto">
            <a:xfrm>
              <a:off x="3632200" y="3136591"/>
              <a:ext cx="152400" cy="152433"/>
            </a:xfrm>
            <a:prstGeom prst="star5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9" name="5-Point Star 38"/>
            <p:cNvSpPr/>
            <p:nvPr/>
          </p:nvSpPr>
          <p:spPr bwMode="auto">
            <a:xfrm>
              <a:off x="3416300" y="3873352"/>
              <a:ext cx="152400" cy="152433"/>
            </a:xfrm>
            <a:prstGeom prst="star5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0" name="5-Point Star 39"/>
            <p:cNvSpPr/>
            <p:nvPr/>
          </p:nvSpPr>
          <p:spPr bwMode="auto">
            <a:xfrm>
              <a:off x="3225800" y="4343355"/>
              <a:ext cx="152400" cy="152433"/>
            </a:xfrm>
            <a:prstGeom prst="star5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1" name="5-Point Star 40"/>
            <p:cNvSpPr/>
            <p:nvPr/>
          </p:nvSpPr>
          <p:spPr bwMode="auto">
            <a:xfrm>
              <a:off x="2908300" y="4305247"/>
              <a:ext cx="152400" cy="152433"/>
            </a:xfrm>
            <a:prstGeom prst="star5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2" name="5-Point Star 41"/>
            <p:cNvSpPr/>
            <p:nvPr/>
          </p:nvSpPr>
          <p:spPr bwMode="auto">
            <a:xfrm>
              <a:off x="2692400" y="1053334"/>
              <a:ext cx="152400" cy="152433"/>
            </a:xfrm>
            <a:prstGeom prst="star5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2097088" y="838200"/>
          <a:ext cx="569912" cy="620713"/>
        </p:xfrm>
        <a:graphic>
          <a:graphicData uri="http://schemas.openxmlformats.org/presentationml/2006/ole">
            <p:oleObj spid="_x0000_s975874" name="Equation" r:id="rId4" imgW="431800" imgH="469900" progId="Equation.3">
              <p:embed/>
            </p:oleObj>
          </a:graphicData>
        </a:graphic>
      </p:graphicFrame>
      <p:sp>
        <p:nvSpPr>
          <p:cNvPr id="39943" name="TextBox 44"/>
          <p:cNvSpPr txBox="1">
            <a:spLocks noChangeArrowheads="1"/>
          </p:cNvSpPr>
          <p:nvPr/>
        </p:nvSpPr>
        <p:spPr bwMode="auto">
          <a:xfrm>
            <a:off x="152400" y="5715000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dv</a:t>
            </a:r>
            <a:r>
              <a:rPr lang="en-US" baseline="-25000" dirty="0"/>
              <a:t>1</a:t>
            </a:r>
            <a:r>
              <a:rPr lang="en-US" dirty="0"/>
              <a:t>/</a:t>
            </a:r>
            <a:r>
              <a:rPr lang="en-US" dirty="0" err="1"/>
              <a:t>dy</a:t>
            </a:r>
            <a:r>
              <a:rPr lang="en-US" dirty="0"/>
              <a:t> for net protons </a:t>
            </a:r>
            <a:endParaRPr lang="en-US" dirty="0" smtClean="0"/>
          </a:p>
          <a:p>
            <a:pPr algn="ctr"/>
            <a:r>
              <a:rPr lang="en-US" dirty="0" smtClean="0"/>
              <a:t>very </a:t>
            </a:r>
            <a:r>
              <a:rPr lang="en-US" dirty="0"/>
              <a:t>well may be the smoking gun we’ve been looking for. </a:t>
            </a:r>
            <a:endParaRPr lang="en-US" dirty="0" smtClean="0"/>
          </a:p>
          <a:p>
            <a:pPr algn="ctr"/>
            <a:r>
              <a:rPr lang="en-US" dirty="0" smtClean="0"/>
              <a:t>It </a:t>
            </a:r>
            <a:r>
              <a:rPr lang="en-US" dirty="0"/>
              <a:t>deserves more theoretical attention!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9944" name="TextBox 45"/>
          <p:cNvSpPr txBox="1">
            <a:spLocks noChangeArrowheads="1"/>
          </p:cNvSpPr>
          <p:nvPr/>
        </p:nvSpPr>
        <p:spPr bwMode="auto">
          <a:xfrm>
            <a:off x="3078372" y="1015570"/>
            <a:ext cx="4733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v</a:t>
            </a:r>
            <a:r>
              <a:rPr lang="en-US" sz="2800" baseline="-25000" dirty="0"/>
              <a:t>1</a:t>
            </a:r>
            <a:r>
              <a:rPr lang="en-US" sz="2800" dirty="0"/>
              <a:t> reveals the pressure at </a:t>
            </a:r>
            <a:r>
              <a:rPr lang="en-US" sz="2800" dirty="0" smtClean="0"/>
              <a:t>τ=0 !?</a:t>
            </a:r>
            <a:endParaRPr lang="en-US" sz="2800" i="1" dirty="0"/>
          </a:p>
        </p:txBody>
      </p:sp>
      <p:sp>
        <p:nvSpPr>
          <p:cNvPr id="22" name="Textfeld 21"/>
          <p:cNvSpPr txBox="1"/>
          <p:nvPr/>
        </p:nvSpPr>
        <p:spPr>
          <a:xfrm>
            <a:off x="-63515" y="1808820"/>
            <a:ext cx="16321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STAR :</a:t>
            </a:r>
          </a:p>
          <a:p>
            <a:r>
              <a:rPr lang="de-DE" sz="2800" b="1" dirty="0" smtClean="0"/>
              <a:t>RHIC </a:t>
            </a:r>
          </a:p>
          <a:p>
            <a:r>
              <a:rPr lang="de-DE" sz="2800" b="1" dirty="0" smtClean="0"/>
              <a:t>BES </a:t>
            </a:r>
            <a:r>
              <a:rPr lang="de-DE" sz="2800" b="1" dirty="0" err="1" smtClean="0"/>
              <a:t>data</a:t>
            </a:r>
            <a:endParaRPr lang="de-DE" sz="2800" b="1" dirty="0" smtClean="0"/>
          </a:p>
        </p:txBody>
      </p:sp>
      <p:sp>
        <p:nvSpPr>
          <p:cNvPr id="23" name="Textfeld 22"/>
          <p:cNvSpPr txBox="1"/>
          <p:nvPr/>
        </p:nvSpPr>
        <p:spPr>
          <a:xfrm>
            <a:off x="6912260" y="1403775"/>
            <a:ext cx="2311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H.St</a:t>
            </a:r>
            <a:r>
              <a:rPr lang="de-DE" dirty="0" smtClean="0"/>
              <a:t>, B. Mueller:</a:t>
            </a:r>
          </a:p>
          <a:p>
            <a:r>
              <a:rPr lang="de-DE" dirty="0" smtClean="0">
                <a:solidFill>
                  <a:srgbClr val="0000CC"/>
                </a:solidFill>
              </a:rPr>
              <a:t>„</a:t>
            </a:r>
            <a:r>
              <a:rPr lang="de-DE" dirty="0" err="1" smtClean="0">
                <a:solidFill>
                  <a:srgbClr val="0000CC"/>
                </a:solidFill>
              </a:rPr>
              <a:t>Bounce</a:t>
            </a:r>
            <a:r>
              <a:rPr lang="de-DE" dirty="0" smtClean="0">
                <a:solidFill>
                  <a:srgbClr val="0000CC"/>
                </a:solidFill>
              </a:rPr>
              <a:t> Off </a:t>
            </a:r>
            <a:r>
              <a:rPr lang="de-DE" dirty="0" err="1" smtClean="0">
                <a:solidFill>
                  <a:srgbClr val="0000CC"/>
                </a:solidFill>
              </a:rPr>
              <a:t>as</a:t>
            </a:r>
            <a:endParaRPr lang="de-DE" dirty="0" smtClean="0">
              <a:solidFill>
                <a:srgbClr val="0000CC"/>
              </a:solidFill>
            </a:endParaRPr>
          </a:p>
          <a:p>
            <a:r>
              <a:rPr lang="de-DE" dirty="0" smtClean="0">
                <a:solidFill>
                  <a:srgbClr val="0000CC"/>
                </a:solidFill>
              </a:rPr>
              <a:t>Barometer</a:t>
            </a:r>
            <a:r>
              <a:rPr lang="de-DE" dirty="0" smtClean="0"/>
              <a:t>“ </a:t>
            </a:r>
          </a:p>
          <a:p>
            <a:r>
              <a:rPr lang="de-DE" dirty="0" smtClean="0"/>
              <a:t>1979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40"/>
            <a:ext cx="5057280" cy="68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7045" y="-218141"/>
            <a:ext cx="4166955" cy="7076141"/>
          </a:xfrm>
          <a:prstGeom prst="roundRect">
            <a:avLst>
              <a:gd name="adj" fmla="val 8491"/>
            </a:avLst>
          </a:prstGeom>
        </p:spPr>
      </p:pic>
      <p:sp>
        <p:nvSpPr>
          <p:cNvPr id="4" name="Textfeld 3"/>
          <p:cNvSpPr txBox="1"/>
          <p:nvPr/>
        </p:nvSpPr>
        <p:spPr>
          <a:xfrm>
            <a:off x="656565" y="1403775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00CC"/>
                </a:solidFill>
              </a:rPr>
              <a:t>px</a:t>
            </a:r>
            <a:r>
              <a:rPr lang="de-DE" b="1" dirty="0" smtClean="0">
                <a:solidFill>
                  <a:srgbClr val="0000CC"/>
                </a:solidFill>
              </a:rPr>
              <a:t>/</a:t>
            </a:r>
            <a:r>
              <a:rPr lang="de-DE" b="1" dirty="0" err="1" smtClean="0">
                <a:solidFill>
                  <a:srgbClr val="0000CC"/>
                </a:solidFill>
              </a:rPr>
              <a:t>pt</a:t>
            </a:r>
            <a:r>
              <a:rPr lang="de-DE" b="1" dirty="0" smtClean="0">
                <a:solidFill>
                  <a:srgbClr val="0000CC"/>
                </a:solidFill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</a:rPr>
              <a:t>shows</a:t>
            </a:r>
            <a:r>
              <a:rPr lang="de-DE" b="1" dirty="0" smtClean="0">
                <a:solidFill>
                  <a:srgbClr val="0000CC"/>
                </a:solidFill>
              </a:rPr>
              <a:t> double </a:t>
            </a:r>
            <a:r>
              <a:rPr lang="de-DE" b="1" dirty="0" err="1" smtClean="0">
                <a:solidFill>
                  <a:srgbClr val="0000CC"/>
                </a:solidFill>
              </a:rPr>
              <a:t>sign</a:t>
            </a:r>
            <a:r>
              <a:rPr lang="de-DE" b="1" dirty="0" smtClean="0">
                <a:solidFill>
                  <a:srgbClr val="0000CC"/>
                </a:solidFill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</a:rPr>
              <a:t>change</a:t>
            </a:r>
            <a:endParaRPr lang="de-DE" b="1" dirty="0">
              <a:solidFill>
                <a:srgbClr val="0000CC"/>
              </a:solidFill>
            </a:endParaRPr>
          </a:p>
        </p:txBody>
      </p:sp>
      <p:sp>
        <p:nvSpPr>
          <p:cNvPr id="5" name="Rad 4"/>
          <p:cNvSpPr/>
          <p:nvPr/>
        </p:nvSpPr>
        <p:spPr>
          <a:xfrm>
            <a:off x="1826694" y="233645"/>
            <a:ext cx="3825425" cy="990110"/>
          </a:xfrm>
          <a:prstGeom prst="donut">
            <a:avLst>
              <a:gd name="adj" fmla="val 2119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63515" y="6489340"/>
            <a:ext cx="6465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Brachmann, Dumitru, </a:t>
            </a:r>
            <a:r>
              <a:rPr lang="de-DE" dirty="0" err="1" smtClean="0">
                <a:solidFill>
                  <a:srgbClr val="0000CC"/>
                </a:solidFill>
              </a:rPr>
              <a:t>H.St</a:t>
            </a:r>
            <a:r>
              <a:rPr lang="de-DE" dirty="0" smtClean="0">
                <a:solidFill>
                  <a:srgbClr val="0000CC"/>
                </a:solidFill>
              </a:rPr>
              <a:t>., </a:t>
            </a:r>
            <a:r>
              <a:rPr lang="de-DE" dirty="0" err="1" smtClean="0">
                <a:solidFill>
                  <a:srgbClr val="0000CC"/>
                </a:solidFill>
              </a:rPr>
              <a:t>W.Greiner</a:t>
            </a:r>
            <a:r>
              <a:rPr lang="de-DE" dirty="0" smtClean="0">
                <a:solidFill>
                  <a:srgbClr val="0000CC"/>
                </a:solidFill>
              </a:rPr>
              <a:t> EPJC 2000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546061" y="6354325"/>
            <a:ext cx="2391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A.Schmah</a:t>
            </a:r>
            <a:r>
              <a:rPr lang="de-DE" dirty="0" smtClean="0"/>
              <a:t>  STAR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476545" y="-306415"/>
            <a:ext cx="8435520" cy="1208287"/>
          </a:xfrm>
          <a:ln>
            <a:noFill/>
          </a:ln>
        </p:spPr>
        <p:txBody>
          <a:bodyPr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sz="2400" b="1" dirty="0" err="1" smtClean="0">
                <a:solidFill>
                  <a:srgbClr val="0000CC"/>
                </a:solidFill>
              </a:rPr>
              <a:t>E</a:t>
            </a:r>
            <a:r>
              <a:rPr lang="en-GB" sz="2400" b="1" baseline="-33000" dirty="0" err="1" smtClean="0">
                <a:solidFill>
                  <a:srgbClr val="0000CC"/>
                </a:solidFill>
              </a:rPr>
              <a:t>lab</a:t>
            </a:r>
            <a:r>
              <a:rPr lang="en-GB" sz="2400" b="1" baseline="-33000" dirty="0" smtClean="0">
                <a:solidFill>
                  <a:srgbClr val="0000CC"/>
                </a:solidFill>
              </a:rPr>
              <a:t> </a:t>
            </a:r>
            <a:r>
              <a:rPr lang="en-GB" sz="2400" b="1" dirty="0" smtClean="0">
                <a:solidFill>
                  <a:srgbClr val="0000CC"/>
                </a:solidFill>
              </a:rPr>
              <a:t>~ 40 </a:t>
            </a:r>
            <a:r>
              <a:rPr lang="en-GB" sz="2400" b="1" dirty="0" err="1" smtClean="0">
                <a:solidFill>
                  <a:srgbClr val="0000CC"/>
                </a:solidFill>
              </a:rPr>
              <a:t>AGeV</a:t>
            </a:r>
            <a:r>
              <a:rPr lang="en-GB" sz="2400" b="1" dirty="0" smtClean="0">
                <a:solidFill>
                  <a:srgbClr val="0000CC"/>
                </a:solidFill>
              </a:rPr>
              <a:t> – 3 Fluid Model Recovers Flow!</a:t>
            </a:r>
            <a:endParaRPr lang="en-GB" sz="2400" dirty="0" smtClean="0">
              <a:solidFill>
                <a:srgbClr val="0000CC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965" y="683695"/>
            <a:ext cx="5052985" cy="606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/>
          <p:nvPr/>
        </p:nvGrpSpPr>
        <p:grpSpPr>
          <a:xfrm>
            <a:off x="-1008620" y="1288170"/>
            <a:ext cx="5715635" cy="5606215"/>
            <a:chOff x="2336400" y="1778000"/>
            <a:chExt cx="2104001" cy="2096611"/>
          </a:xfrm>
        </p:grpSpPr>
        <p:pic>
          <p:nvPicPr>
            <p:cNvPr id="5" name="Picture 14" descr="brachmann_fig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695" t="4256" r="15134" b="18760"/>
            <a:stretch/>
          </p:blipFill>
          <p:spPr bwMode="auto">
            <a:xfrm>
              <a:off x="2679569" y="1778000"/>
              <a:ext cx="1760832" cy="1862275"/>
            </a:xfrm>
            <a:prstGeom prst="parallelogram">
              <a:avLst/>
            </a:prstGeom>
            <a:noFill/>
          </p:spPr>
        </p:pic>
        <p:sp>
          <p:nvSpPr>
            <p:cNvPr id="6" name="TextBox 21"/>
            <p:cNvSpPr txBox="1"/>
            <p:nvPr/>
          </p:nvSpPr>
          <p:spPr>
            <a:xfrm>
              <a:off x="2336400" y="3640275"/>
              <a:ext cx="2104001" cy="234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v1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Reaction (x-z) plane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570309" y="3315097"/>
            <a:ext cx="5868194" cy="1588"/>
          </a:xfrm>
          <a:prstGeom prst="line">
            <a:avLst/>
          </a:prstGeom>
          <a:ln w="25400" cap="flat" cmpd="sng" algn="ctr">
            <a:solidFill>
              <a:schemeClr val="accent1">
                <a:alpha val="12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-191692" y="3314303"/>
            <a:ext cx="5868194" cy="1588"/>
          </a:xfrm>
          <a:prstGeom prst="line">
            <a:avLst/>
          </a:prstGeom>
          <a:ln w="25400" cap="flat" cmpd="sng" algn="ctr">
            <a:solidFill>
              <a:schemeClr val="accent1">
                <a:alpha val="12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fig1_sys_vs_mub_july2013.pdf"/>
          <p:cNvPicPr>
            <a:picLocks noChangeAspect="1"/>
          </p:cNvPicPr>
          <p:nvPr/>
        </p:nvPicPr>
        <p:blipFill>
          <a:blip r:embed="rId2" cstate="print"/>
          <a:srcRect t="2222" r="4573" b="3333"/>
          <a:stretch>
            <a:fillRect/>
          </a:stretch>
        </p:blipFill>
        <p:spPr>
          <a:xfrm>
            <a:off x="2096725" y="45005"/>
            <a:ext cx="5580620" cy="6399330"/>
          </a:xfrm>
          <a:prstGeom prst="rect">
            <a:avLst/>
          </a:prstGeom>
          <a:noFill/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9" name="Ellipse 8"/>
          <p:cNvSpPr/>
          <p:nvPr/>
        </p:nvSpPr>
        <p:spPr>
          <a:xfrm>
            <a:off x="4256965" y="1898830"/>
            <a:ext cx="2160240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707015" y="2573905"/>
            <a:ext cx="495055" cy="3420380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oben 11"/>
          <p:cNvSpPr/>
          <p:nvPr/>
        </p:nvSpPr>
        <p:spPr>
          <a:xfrm>
            <a:off x="5742130" y="2573905"/>
            <a:ext cx="495055" cy="3420380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654551" y="492060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STAR</a:t>
            </a:r>
          </a:p>
          <a:p>
            <a:r>
              <a:rPr lang="de-DE" dirty="0" smtClean="0"/>
              <a:t>Nu </a:t>
            </a:r>
            <a:r>
              <a:rPr lang="de-DE" dirty="0" err="1" smtClean="0"/>
              <a:t>Xu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928688"/>
          </a:xfrm>
        </p:spPr>
        <p:txBody>
          <a:bodyPr>
            <a:normAutofit/>
          </a:bodyPr>
          <a:lstStyle/>
          <a:p>
            <a:r>
              <a:rPr lang="en-US" dirty="0" smtClean="0"/>
              <a:t>Under consideration...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FAIR's Charm and Beauty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F9B4-067C-F54C-895F-AD760CC79C1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360" y="509240"/>
            <a:ext cx="8536155" cy="5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34131"/>
            <a:ext cx="3505200" cy="261752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331876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 descr="multiplicit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85850"/>
            <a:ext cx="7542213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827213" y="620713"/>
            <a:ext cx="598011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3300"/>
                </a:solidFill>
                <a:latin typeface="Tahoma" pitchFamily="34" charset="0"/>
              </a:rPr>
              <a:t>Particle multiplicity x branching ratio </a:t>
            </a:r>
          </a:p>
          <a:p>
            <a:r>
              <a:rPr lang="de-DE" sz="2400">
                <a:solidFill>
                  <a:srgbClr val="FF3300"/>
                </a:solidFill>
                <a:latin typeface="Tahoma" pitchFamily="34" charset="0"/>
              </a:rPr>
              <a:t>for min. bias Au+Au collisions at 25 A GeV </a:t>
            </a:r>
          </a:p>
          <a:p>
            <a:r>
              <a:rPr lang="de-DE" sz="2000">
                <a:solidFill>
                  <a:srgbClr val="FF3300"/>
                </a:solidFill>
                <a:latin typeface="Tahoma" pitchFamily="34" charset="0"/>
              </a:rPr>
              <a:t>(from HSD and thermal model)</a:t>
            </a:r>
          </a:p>
        </p:txBody>
      </p:sp>
      <p:sp>
        <p:nvSpPr>
          <p:cNvPr id="951300" name="Text Box 4"/>
          <p:cNvSpPr txBox="1">
            <a:spLocks noChangeArrowheads="1"/>
          </p:cNvSpPr>
          <p:nvPr/>
        </p:nvSpPr>
        <p:spPr bwMode="auto">
          <a:xfrm>
            <a:off x="5219700" y="2924175"/>
            <a:ext cx="392747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0000"/>
                </a:solidFill>
                <a:latin typeface="Tahoma" pitchFamily="34" charset="0"/>
              </a:rPr>
              <a:t>SPS Pb+Pb 30 A GeV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</a:rPr>
              <a:t>STAR Au+Au </a:t>
            </a:r>
            <a:r>
              <a:rPr lang="de-DE" sz="2400">
                <a:solidFill>
                  <a:srgbClr val="000000"/>
                </a:solidFill>
                <a:sym typeface="Symbol" pitchFamily="18" charset="2"/>
              </a:rPr>
              <a:t>s</a:t>
            </a:r>
            <a:r>
              <a:rPr lang="de-DE" sz="2400" baseline="-25000">
                <a:solidFill>
                  <a:srgbClr val="000000"/>
                </a:solidFill>
                <a:sym typeface="Symbol" pitchFamily="18" charset="2"/>
              </a:rPr>
              <a:t>NN</a:t>
            </a:r>
            <a:r>
              <a:rPr lang="de-DE" sz="2400">
                <a:solidFill>
                  <a:srgbClr val="000000"/>
                </a:solidFill>
                <a:sym typeface="Symbol" pitchFamily="18" charset="2"/>
              </a:rPr>
              <a:t>=7.7 GeV</a:t>
            </a:r>
          </a:p>
        </p:txBody>
      </p:sp>
      <p:sp>
        <p:nvSpPr>
          <p:cNvPr id="951301" name="Line 5"/>
          <p:cNvSpPr>
            <a:spLocks noChangeShapeType="1"/>
          </p:cNvSpPr>
          <p:nvPr/>
        </p:nvSpPr>
        <p:spPr bwMode="auto">
          <a:xfrm>
            <a:off x="1403350" y="3716338"/>
            <a:ext cx="55451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1302" name="Oval 6"/>
          <p:cNvSpPr>
            <a:spLocks noChangeArrowheads="1"/>
          </p:cNvSpPr>
          <p:nvPr/>
        </p:nvSpPr>
        <p:spPr bwMode="auto">
          <a:xfrm>
            <a:off x="5651747" y="4302553"/>
            <a:ext cx="2880693" cy="2636837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951303" name="Text Box 7"/>
          <p:cNvSpPr txBox="1">
            <a:spLocks noChangeArrowheads="1"/>
          </p:cNvSpPr>
          <p:nvPr/>
        </p:nvSpPr>
        <p:spPr bwMode="auto">
          <a:xfrm>
            <a:off x="2522538" y="4076700"/>
            <a:ext cx="2049462" cy="19177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3300"/>
                </a:solidFill>
              </a:rPr>
              <a:t>Driving CBM</a:t>
            </a:r>
          </a:p>
          <a:p>
            <a:r>
              <a:rPr lang="de-DE" sz="2400">
                <a:solidFill>
                  <a:srgbClr val="FF3300"/>
                </a:solidFill>
              </a:rPr>
              <a:t>experimental </a:t>
            </a:r>
          </a:p>
          <a:p>
            <a:r>
              <a:rPr lang="de-DE" sz="2400">
                <a:solidFill>
                  <a:srgbClr val="FF3300"/>
                </a:solidFill>
              </a:rPr>
              <a:t>requirements </a:t>
            </a:r>
          </a:p>
          <a:p>
            <a:r>
              <a:rPr lang="de-DE" sz="2400">
                <a:solidFill>
                  <a:srgbClr val="FF3300"/>
                </a:solidFill>
              </a:rPr>
              <a:t>in precision</a:t>
            </a:r>
          </a:p>
          <a:p>
            <a:r>
              <a:rPr lang="de-DE" sz="2400">
                <a:solidFill>
                  <a:srgbClr val="FF3300"/>
                </a:solidFill>
              </a:rPr>
              <a:t>and rates</a:t>
            </a:r>
          </a:p>
        </p:txBody>
      </p:sp>
      <p:sp>
        <p:nvSpPr>
          <p:cNvPr id="951304" name="AutoShape 8"/>
          <p:cNvSpPr>
            <a:spLocks noChangeArrowheads="1"/>
          </p:cNvSpPr>
          <p:nvPr/>
        </p:nvSpPr>
        <p:spPr bwMode="auto">
          <a:xfrm>
            <a:off x="4500563" y="50133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951305" name="AutoShape 9"/>
          <p:cNvSpPr>
            <a:spLocks noChangeArrowheads="1"/>
          </p:cNvSpPr>
          <p:nvPr/>
        </p:nvSpPr>
        <p:spPr bwMode="auto">
          <a:xfrm>
            <a:off x="5022850" y="3100388"/>
            <a:ext cx="196850" cy="544512"/>
          </a:xfrm>
          <a:prstGeom prst="upArrow">
            <a:avLst>
              <a:gd name="adj1" fmla="val 50000"/>
              <a:gd name="adj2" fmla="val 6915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Experimental 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challenge: 10000000x STAR-yields!!</a:t>
            </a:r>
            <a:endParaRPr lang="en-GB" sz="32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5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5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5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00" grpId="0" animBg="1"/>
      <p:bldP spid="951301" grpId="0" animBg="1"/>
      <p:bldP spid="951302" grpId="0" animBg="1"/>
      <p:bldP spid="951303" grpId="0" animBg="1"/>
      <p:bldP spid="951304" grpId="0" animBg="1"/>
      <p:bldP spid="9513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r="26120"/>
          <a:stretch>
            <a:fillRect/>
          </a:stretch>
        </p:blipFill>
        <p:spPr bwMode="auto">
          <a:xfrm>
            <a:off x="6300788" y="765175"/>
            <a:ext cx="273685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 r="26118"/>
          <a:stretch>
            <a:fillRect/>
          </a:stretch>
        </p:blipFill>
        <p:spPr bwMode="auto">
          <a:xfrm>
            <a:off x="3276600" y="692150"/>
            <a:ext cx="2808288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-26988"/>
            <a:ext cx="9145588" cy="519113"/>
            <a:chOff x="-182" y="-17"/>
            <a:chExt cx="6101" cy="327"/>
          </a:xfrm>
        </p:grpSpPr>
        <p:sp>
          <p:nvSpPr>
            <p:cNvPr id="59415" name="AutoShape 5"/>
            <p:cNvSpPr>
              <a:spLocks noChangeArrowheads="1"/>
            </p:cNvSpPr>
            <p:nvPr/>
          </p:nvSpPr>
          <p:spPr bwMode="auto">
            <a:xfrm>
              <a:off x="-182" y="-17"/>
              <a:ext cx="6101" cy="327"/>
            </a:xfrm>
            <a:prstGeom prst="roundRect">
              <a:avLst>
                <a:gd name="adj" fmla="val 306"/>
              </a:avLst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2000" b="1"/>
            </a:p>
          </p:txBody>
        </p:sp>
        <p:sp>
          <p:nvSpPr>
            <p:cNvPr id="59416" name="Text Box 6"/>
            <p:cNvSpPr txBox="1">
              <a:spLocks noChangeArrowheads="1"/>
            </p:cNvSpPr>
            <p:nvPr/>
          </p:nvSpPr>
          <p:spPr bwMode="auto">
            <a:xfrm>
              <a:off x="-182" y="-17"/>
              <a:ext cx="6101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102000"/>
                </a:lnSpc>
                <a:buClr>
                  <a:srgbClr val="FF33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800" b="1" dirty="0">
                  <a:solidFill>
                    <a:srgbClr val="FF3300"/>
                  </a:solidFill>
                  <a:latin typeface="Times New Roman" pitchFamily="18" charset="0"/>
                </a:rPr>
                <a:t>CBM: </a:t>
              </a:r>
              <a:r>
                <a:rPr lang="en-GB" sz="2800" b="1" dirty="0" err="1">
                  <a:solidFill>
                    <a:srgbClr val="0000CC"/>
                  </a:solidFill>
                  <a:latin typeface="Times New Roman" pitchFamily="18" charset="0"/>
                </a:rPr>
                <a:t>Dileptons</a:t>
              </a:r>
              <a:r>
                <a:rPr lang="en-GB" sz="28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GB" sz="2800" b="1" dirty="0" smtClean="0">
                  <a:solidFill>
                    <a:srgbClr val="FF3300"/>
                  </a:solidFill>
                  <a:latin typeface="Times New Roman" pitchFamily="18" charset="0"/>
                </a:rPr>
                <a:t>from central </a:t>
              </a:r>
              <a:r>
                <a:rPr lang="en-GB" sz="2800" b="1" dirty="0" err="1">
                  <a:solidFill>
                    <a:srgbClr val="FF3300"/>
                  </a:solidFill>
                  <a:latin typeface="Times New Roman" pitchFamily="18" charset="0"/>
                </a:rPr>
                <a:t>Au+Au</a:t>
              </a:r>
              <a:r>
                <a:rPr lang="en-GB" sz="2800" b="1" dirty="0">
                  <a:solidFill>
                    <a:srgbClr val="FF3300"/>
                  </a:solidFill>
                  <a:latin typeface="Times New Roman" pitchFamily="18" charset="0"/>
                </a:rPr>
                <a:t> 25 </a:t>
              </a:r>
              <a:r>
                <a:rPr lang="en-GB" sz="2800" b="1" dirty="0" err="1">
                  <a:solidFill>
                    <a:srgbClr val="FF3300"/>
                  </a:solidFill>
                  <a:latin typeface="Times New Roman" pitchFamily="18" charset="0"/>
                </a:rPr>
                <a:t>AGeV</a:t>
              </a:r>
              <a:r>
                <a:rPr lang="en-GB" sz="28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GB" sz="2800" b="1" dirty="0" smtClean="0">
                  <a:solidFill>
                    <a:srgbClr val="FF3300"/>
                  </a:solidFill>
                  <a:latin typeface="Times New Roman" pitchFamily="18" charset="0"/>
                </a:rPr>
                <a:t>: </a:t>
              </a:r>
              <a:r>
                <a:rPr lang="en-GB" sz="2800" b="1" dirty="0" err="1" smtClean="0">
                  <a:solidFill>
                    <a:srgbClr val="0000CC"/>
                  </a:solidFill>
                  <a:latin typeface="Times New Roman" pitchFamily="18" charset="0"/>
                </a:rPr>
                <a:t>SiS</a:t>
              </a:r>
              <a:r>
                <a:rPr lang="en-GB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 300 !!</a:t>
              </a:r>
              <a:endParaRPr lang="en-GB" sz="28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941888"/>
            <a:ext cx="28082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163" y="3309938"/>
            <a:ext cx="2735262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AutoShape 9"/>
          <p:cNvSpPr>
            <a:spLocks noChangeArrowheads="1"/>
          </p:cNvSpPr>
          <p:nvPr/>
        </p:nvSpPr>
        <p:spPr bwMode="auto">
          <a:xfrm>
            <a:off x="4324093" y="5139190"/>
            <a:ext cx="1643062" cy="463550"/>
          </a:xfrm>
          <a:prstGeom prst="roundRect">
            <a:avLst>
              <a:gd name="adj" fmla="val 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00CC"/>
                </a:solidFill>
                <a:latin typeface="Times New Roman" pitchFamily="18" charset="0"/>
              </a:rPr>
              <a:t>J/ψ → </a:t>
            </a:r>
            <a:r>
              <a:rPr lang="en-GB" sz="2400" dirty="0" err="1">
                <a:solidFill>
                  <a:srgbClr val="0000CC"/>
                </a:solidFill>
                <a:latin typeface="Times New Roman" pitchFamily="18" charset="0"/>
              </a:rPr>
              <a:t>e+e</a:t>
            </a:r>
            <a:r>
              <a:rPr lang="en-GB" sz="2400" dirty="0">
                <a:solidFill>
                  <a:srgbClr val="0000CC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59400" name="AutoShape 10"/>
          <p:cNvSpPr>
            <a:spLocks noChangeArrowheads="1"/>
          </p:cNvSpPr>
          <p:nvPr/>
        </p:nvSpPr>
        <p:spPr bwMode="auto">
          <a:xfrm>
            <a:off x="4076945" y="3389313"/>
            <a:ext cx="1766888" cy="401637"/>
          </a:xfrm>
          <a:prstGeom prst="roundRect">
            <a:avLst>
              <a:gd name="adj" fmla="val 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33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CC"/>
                </a:solidFill>
                <a:latin typeface="Times New Roman" pitchFamily="18" charset="0"/>
              </a:rPr>
              <a:t>ρ, ω, φ </a:t>
            </a:r>
            <a:r>
              <a:rPr lang="en-GB" sz="2000" dirty="0">
                <a:solidFill>
                  <a:srgbClr val="0000CC"/>
                </a:solidFill>
                <a:latin typeface="Times New Roman" pitchFamily="18" charset="0"/>
              </a:rPr>
              <a:t>→ </a:t>
            </a:r>
            <a:r>
              <a:rPr lang="en-GB" sz="2000" dirty="0" err="1">
                <a:solidFill>
                  <a:srgbClr val="0000CC"/>
                </a:solidFill>
                <a:latin typeface="Times New Roman" pitchFamily="18" charset="0"/>
              </a:rPr>
              <a:t>e+e</a:t>
            </a:r>
            <a:r>
              <a:rPr lang="en-GB" sz="2000" dirty="0">
                <a:solidFill>
                  <a:srgbClr val="0000CC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300788" y="5175250"/>
            <a:ext cx="2662237" cy="1708150"/>
            <a:chOff x="3969" y="3260"/>
            <a:chExt cx="1677" cy="1076"/>
          </a:xfrm>
        </p:grpSpPr>
        <p:sp>
          <p:nvSpPr>
            <p:cNvPr id="59413" name="AutoShape 12"/>
            <p:cNvSpPr>
              <a:spLocks noChangeArrowheads="1"/>
            </p:cNvSpPr>
            <p:nvPr/>
          </p:nvSpPr>
          <p:spPr bwMode="auto">
            <a:xfrm>
              <a:off x="3969" y="3260"/>
              <a:ext cx="1678" cy="1077"/>
            </a:xfrm>
            <a:prstGeom prst="roundRect">
              <a:avLst>
                <a:gd name="adj" fmla="val 93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5941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69" y="3260"/>
              <a:ext cx="1678" cy="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156325" y="3284538"/>
            <a:ext cx="2806700" cy="1939925"/>
            <a:chOff x="3878" y="2069"/>
            <a:chExt cx="1768" cy="1222"/>
          </a:xfrm>
        </p:grpSpPr>
        <p:sp>
          <p:nvSpPr>
            <p:cNvPr id="59411" name="AutoShape 15"/>
            <p:cNvSpPr>
              <a:spLocks noChangeArrowheads="1"/>
            </p:cNvSpPr>
            <p:nvPr/>
          </p:nvSpPr>
          <p:spPr bwMode="auto">
            <a:xfrm>
              <a:off x="3878" y="2069"/>
              <a:ext cx="1769" cy="1223"/>
            </a:xfrm>
            <a:prstGeom prst="roundRect">
              <a:avLst>
                <a:gd name="adj" fmla="val 79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59412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 r="4263"/>
            <a:stretch>
              <a:fillRect/>
            </a:stretch>
          </p:blipFill>
          <p:spPr bwMode="auto">
            <a:xfrm>
              <a:off x="3878" y="2069"/>
              <a:ext cx="1769" cy="1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403" name="AutoShape 17"/>
          <p:cNvSpPr>
            <a:spLocks noChangeArrowheads="1"/>
          </p:cNvSpPr>
          <p:nvPr/>
        </p:nvSpPr>
        <p:spPr bwMode="auto">
          <a:xfrm>
            <a:off x="6642230" y="5222875"/>
            <a:ext cx="2171700" cy="463550"/>
          </a:xfrm>
          <a:prstGeom prst="roundRect">
            <a:avLst>
              <a:gd name="adj" fmla="val 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J/ψ, ψ' →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μ+μ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59404" name="AutoShape 18"/>
          <p:cNvSpPr>
            <a:spLocks noChangeArrowheads="1"/>
          </p:cNvSpPr>
          <p:nvPr/>
        </p:nvSpPr>
        <p:spPr bwMode="auto">
          <a:xfrm>
            <a:off x="7047275" y="3293985"/>
            <a:ext cx="1831975" cy="401638"/>
          </a:xfrm>
          <a:prstGeom prst="roundRect">
            <a:avLst>
              <a:gd name="adj" fmla="val 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33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FF3300"/>
                </a:solidFill>
                <a:latin typeface="Times New Roman" pitchFamily="18" charset="0"/>
              </a:rPr>
              <a:t>ρ, ω, φ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</a:rPr>
              <a:t>→ </a:t>
            </a:r>
            <a:r>
              <a:rPr lang="en-GB" sz="20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μ</a:t>
            </a:r>
            <a:r>
              <a:rPr lang="en-GB" sz="2000" b="1" dirty="0" err="1">
                <a:solidFill>
                  <a:srgbClr val="FF0000"/>
                </a:solidFill>
                <a:latin typeface="Times New Roman" pitchFamily="18" charset="0"/>
              </a:rPr>
              <a:t>+μ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59405" name="Text Box 19"/>
          <p:cNvSpPr txBox="1">
            <a:spLocks noChangeArrowheads="1"/>
          </p:cNvSpPr>
          <p:nvPr/>
        </p:nvSpPr>
        <p:spPr bwMode="auto">
          <a:xfrm>
            <a:off x="3221850" y="669899"/>
            <a:ext cx="3915435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FF33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00CC"/>
                </a:solidFill>
                <a:latin typeface="Times New Roman" pitchFamily="18" charset="0"/>
              </a:rPr>
              <a:t>...with </a:t>
            </a:r>
            <a:r>
              <a:rPr lang="en-GB" sz="2400" b="1" dirty="0">
                <a:solidFill>
                  <a:srgbClr val="0000CC"/>
                </a:solidFill>
                <a:latin typeface="Times New Roman" pitchFamily="18" charset="0"/>
              </a:rPr>
              <a:t>RICH +TRD</a:t>
            </a:r>
          </a:p>
        </p:txBody>
      </p:sp>
      <p:sp>
        <p:nvSpPr>
          <p:cNvPr id="59406" name="Text Box 20"/>
          <p:cNvSpPr txBox="1">
            <a:spLocks noChangeArrowheads="1"/>
          </p:cNvSpPr>
          <p:nvPr/>
        </p:nvSpPr>
        <p:spPr bwMode="auto">
          <a:xfrm>
            <a:off x="6120370" y="669899"/>
            <a:ext cx="302363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FF33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FF3300"/>
                </a:solidFill>
                <a:latin typeface="Times New Roman" pitchFamily="18" charset="0"/>
              </a:rPr>
              <a:t>..with </a:t>
            </a:r>
            <a:r>
              <a:rPr lang="en-GB" b="1" dirty="0" err="1">
                <a:solidFill>
                  <a:srgbClr val="FF3300"/>
                </a:solidFill>
                <a:latin typeface="Times New Roman" pitchFamily="18" charset="0"/>
              </a:rPr>
              <a:t>Muon</a:t>
            </a:r>
            <a:r>
              <a:rPr lang="en-GB" b="1" dirty="0">
                <a:solidFill>
                  <a:srgbClr val="FF3300"/>
                </a:solidFill>
                <a:latin typeface="Times New Roman" pitchFamily="18" charset="0"/>
              </a:rPr>
              <a:t> Detector</a:t>
            </a:r>
          </a:p>
        </p:txBody>
      </p:sp>
      <p:pic>
        <p:nvPicPr>
          <p:cNvPr id="59407" name="Picture 21"/>
          <p:cNvPicPr>
            <a:picLocks noChangeAspect="1" noChangeArrowheads="1"/>
          </p:cNvPicPr>
          <p:nvPr/>
        </p:nvPicPr>
        <p:blipFill>
          <a:blip r:embed="rId9" cstate="print"/>
          <a:srcRect l="22122" t="7465" r="18091" b="29552"/>
          <a:stretch>
            <a:fillRect/>
          </a:stretch>
        </p:blipFill>
        <p:spPr bwMode="auto">
          <a:xfrm>
            <a:off x="179388" y="1484313"/>
            <a:ext cx="27368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8" name="AutoShape 22"/>
          <p:cNvSpPr>
            <a:spLocks noChangeArrowheads="1"/>
          </p:cNvSpPr>
          <p:nvPr/>
        </p:nvSpPr>
        <p:spPr bwMode="auto">
          <a:xfrm>
            <a:off x="111125" y="476250"/>
            <a:ext cx="3549650" cy="781050"/>
          </a:xfrm>
          <a:prstGeom prst="roundRect">
            <a:avLst>
              <a:gd name="adj" fmla="val 24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100" dirty="0">
                <a:latin typeface="Times New Roman" pitchFamily="18" charset="0"/>
              </a:rPr>
              <a:t>Micro-Vertex detector (MAPS)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100" dirty="0">
                <a:latin typeface="Times New Roman" pitchFamily="18" charset="0"/>
              </a:rPr>
              <a:t>+ Silicon-</a:t>
            </a:r>
            <a:r>
              <a:rPr lang="en-GB" sz="2100" dirty="0" err="1">
                <a:latin typeface="Times New Roman" pitchFamily="18" charset="0"/>
              </a:rPr>
              <a:t>Microstrip</a:t>
            </a:r>
            <a:r>
              <a:rPr lang="en-GB" sz="2100" dirty="0">
                <a:latin typeface="Times New Roman" pitchFamily="18" charset="0"/>
              </a:rPr>
              <a:t> System</a:t>
            </a:r>
            <a:r>
              <a:rPr lang="en-GB" sz="2400" dirty="0">
                <a:latin typeface="Times New Roman" pitchFamily="18" charset="0"/>
              </a:rPr>
              <a:t>  </a:t>
            </a:r>
          </a:p>
        </p:txBody>
      </p:sp>
      <p:pic>
        <p:nvPicPr>
          <p:cNvPr id="59409" name="Picture 2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005263"/>
            <a:ext cx="31321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0" name="AutoShape 24"/>
          <p:cNvSpPr>
            <a:spLocks noChangeArrowheads="1"/>
          </p:cNvSpPr>
          <p:nvPr/>
        </p:nvSpPr>
        <p:spPr bwMode="auto">
          <a:xfrm>
            <a:off x="539750" y="3716338"/>
            <a:ext cx="1944688" cy="396875"/>
          </a:xfrm>
          <a:prstGeom prst="roundRect">
            <a:avLst>
              <a:gd name="adj" fmla="val 398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Times New Roman" pitchFamily="18" charset="0"/>
                <a:cs typeface="Arial" pitchFamily="34" charset="0"/>
              </a:rPr>
              <a:t>Λ</a:t>
            </a:r>
            <a:r>
              <a:rPr lang="en-GB" baseline="-25000" dirty="0">
                <a:latin typeface="Times New Roman" pitchFamily="18" charset="0"/>
                <a:cs typeface="Arial" pitchFamily="34" charset="0"/>
              </a:rPr>
              <a:t>C</a:t>
            </a:r>
            <a:r>
              <a:rPr lang="en-GB" dirty="0">
                <a:latin typeface="Times New Roman" pitchFamily="18" charset="0"/>
                <a:cs typeface="Arial" pitchFamily="34" charset="0"/>
              </a:rPr>
              <a:t>:</a:t>
            </a:r>
            <a:r>
              <a:rPr lang="en-GB" dirty="0">
                <a:latin typeface="Comic Sans MS" pitchFamily="66" charset="0"/>
                <a:cs typeface="Arial" pitchFamily="34" charset="0"/>
              </a:rPr>
              <a:t> </a:t>
            </a:r>
            <a:r>
              <a:rPr lang="en-GB" b="1" dirty="0">
                <a:latin typeface="Batang"/>
              </a:rPr>
              <a:t>τ</a:t>
            </a:r>
            <a:r>
              <a:rPr lang="en-GB" dirty="0">
                <a:latin typeface="Times New Roman" pitchFamily="18" charset="0"/>
              </a:rPr>
              <a:t> = 60 </a:t>
            </a:r>
            <a:r>
              <a:rPr lang="en-GB" dirty="0" err="1">
                <a:latin typeface="Times New Roman" pitchFamily="18" charset="0"/>
              </a:rPr>
              <a:t>μm</a:t>
            </a:r>
            <a:r>
              <a:rPr lang="en-GB" dirty="0">
                <a:latin typeface="Times New Roman" pitchFamily="18" charset="0"/>
              </a:rPr>
              <a:t>/c</a:t>
            </a:r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0372" name="Group 52"/>
          <p:cNvGraphicFramePr>
            <a:graphicFrameLocks noGrp="1"/>
          </p:cNvGraphicFramePr>
          <p:nvPr/>
        </p:nvGraphicFramePr>
        <p:xfrm>
          <a:off x="971550" y="908050"/>
          <a:ext cx="7200900" cy="4841875"/>
        </p:xfrm>
        <a:graphic>
          <a:graphicData uri="http://schemas.openxmlformats.org/drawingml/2006/table">
            <a:tbl>
              <a:tblPr/>
              <a:tblGrid>
                <a:gridCol w="2400300"/>
                <a:gridCol w="2711450"/>
                <a:gridCol w="2089150"/>
              </a:tblGrid>
              <a:tr h="762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Energy range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(Au/Pb beams)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Reaction rates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Hz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STAR@RHIC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BNL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s</a:t>
                      </a:r>
                      <a:r>
                        <a:rPr kumimoji="0" 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= 7 – 200 GeV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1 – 800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(limitation by luminosity)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NA61@SPS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CERN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kin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= 20 – 160 A GeV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s</a:t>
                      </a:r>
                      <a:r>
                        <a:rPr kumimoji="0" 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= 6.4 – 17.4 GeV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(limitation by detector)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MPD@NICA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Dubna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s</a:t>
                      </a:r>
                      <a:r>
                        <a:rPr kumimoji="0" 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= 4.0 – 11.0 GeV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cs typeface="Arial" charset="0"/>
                        </a:rPr>
                        <a:t>~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(design luminosity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de-DE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27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cm</a:t>
                      </a:r>
                      <a:r>
                        <a:rPr kumimoji="0" lang="de-DE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de-DE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 for heavy ions)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HADES@SIS100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1.5 A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GeV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Au+Au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8 A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GeV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Ni+Ni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5∙10</a:t>
                      </a:r>
                      <a:r>
                        <a:rPr kumimoji="0" lang="de-D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CBM@FAIR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Darmstadt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de-DE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kin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= 2.0 – 35 A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s</a:t>
                      </a:r>
                      <a:r>
                        <a:rPr kumimoji="0" lang="de-DE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= 2.7 – 8.3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de-D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– 10</a:t>
                      </a:r>
                      <a:r>
                        <a:rPr kumimoji="0" lang="de-D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limitation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by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detector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72" name="Text Box 53"/>
          <p:cNvSpPr txBox="1">
            <a:spLocks noChangeArrowheads="1"/>
          </p:cNvSpPr>
          <p:nvPr/>
        </p:nvSpPr>
        <p:spPr bwMode="auto">
          <a:xfrm>
            <a:off x="0" y="30163"/>
            <a:ext cx="9144000" cy="519112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rgbClr val="FF3300"/>
                </a:solidFill>
                <a:latin typeface="Tahoma" pitchFamily="34" charset="0"/>
              </a:rPr>
              <a:t>Experiments on superdense nuclear matter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0700"/>
            <a:ext cx="10548938" cy="6437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01123" name="Text Box 3"/>
          <p:cNvSpPr txBox="1">
            <a:spLocks noChangeArrowheads="1"/>
          </p:cNvSpPr>
          <p:nvPr/>
        </p:nvSpPr>
        <p:spPr bwMode="auto">
          <a:xfrm>
            <a:off x="539750" y="2349500"/>
            <a:ext cx="9144000" cy="4119563"/>
          </a:xfrm>
          <a:prstGeom prst="rect">
            <a:avLst/>
          </a:prstGeom>
          <a:solidFill>
            <a:schemeClr val="tx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800">
                <a:solidFill>
                  <a:srgbClr val="FFFF66"/>
                </a:solidFill>
                <a:latin typeface="Comic Sans MS" pitchFamily="66" charset="0"/>
                <a:sym typeface="Wingdings" pitchFamily="2" charset="2"/>
              </a:rPr>
              <a:t></a:t>
            </a:r>
            <a:r>
              <a:rPr lang="en-GB" sz="280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baseline="3000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>
                <a:solidFill>
                  <a:srgbClr val="FFFF00"/>
                </a:solidFill>
                <a:latin typeface="Tahoma" pitchFamily="34" charset="0"/>
              </a:rPr>
              <a:t> - 10</a:t>
            </a:r>
            <a:r>
              <a:rPr lang="en-GB" sz="2800" baseline="3000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>
                <a:solidFill>
                  <a:srgbClr val="FFFF00"/>
                </a:solidFill>
                <a:latin typeface="Tahoma" pitchFamily="34" charset="0"/>
              </a:rPr>
              <a:t> Au+Au  reactions/sec</a:t>
            </a:r>
            <a:endParaRPr lang="el-GR" sz="2800">
              <a:solidFill>
                <a:srgbClr val="FFFF00"/>
              </a:solidFill>
              <a:latin typeface="Tahoma" pitchFamily="34" charset="0"/>
            </a:endParaRPr>
          </a:p>
          <a:p>
            <a:pPr eaLnBrk="0" hangingPunct="0"/>
            <a:endParaRPr lang="en-GB" sz="800">
              <a:solidFill>
                <a:srgbClr val="FFFF00"/>
              </a:solidFill>
              <a:latin typeface="Tahoma" pitchFamily="34" charset="0"/>
            </a:endParaRPr>
          </a:p>
          <a:p>
            <a:pPr eaLnBrk="0" hangingPunct="0"/>
            <a:r>
              <a:rPr lang="en-GB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determination of (displaced) vertices (</a:t>
            </a:r>
            <a:r>
              <a:rPr lang="el-GR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eaLnBrk="0" hangingPunct="0"/>
            <a:endParaRPr lang="en-GB" sz="80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en-GB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identification of leptons and hadrons </a:t>
            </a:r>
          </a:p>
          <a:p>
            <a:pPr eaLnBrk="0" hangingPunct="0">
              <a:buFont typeface="Wingdings" pitchFamily="2" charset="2"/>
              <a:buNone/>
            </a:pPr>
            <a:endParaRPr lang="en-GB" sz="80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en-GB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fast and radiation hard detectors</a:t>
            </a:r>
          </a:p>
          <a:p>
            <a:pPr eaLnBrk="0" hangingPunct="0">
              <a:buFont typeface="Wingdings" pitchFamily="2" charset="2"/>
              <a:buNone/>
            </a:pPr>
            <a:endParaRPr lang="en-GB" sz="80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en-GB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free-streaming readout electronics </a:t>
            </a:r>
          </a:p>
          <a:p>
            <a:pPr eaLnBrk="0" hangingPunct="0">
              <a:buFont typeface="Wingdings" pitchFamily="2" charset="2"/>
              <a:buNone/>
            </a:pPr>
            <a:endParaRPr lang="en-GB" sz="80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en-GB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high speed data acquisition and high performance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   computer farm for online event selection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sz="2800">
                <a:solidFill>
                  <a:srgbClr val="FFFF66"/>
                </a:solidFill>
                <a:latin typeface="Comic Sans MS" pitchFamily="66" charset="0"/>
                <a:sym typeface="Wingdings" pitchFamily="2" charset="2"/>
              </a:rPr>
              <a:t></a:t>
            </a:r>
            <a:r>
              <a:rPr lang="en-GB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4-D event reconstruction 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50825" y="806450"/>
            <a:ext cx="8893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FFFF66"/>
                </a:solidFill>
                <a:latin typeface="Tahoma" pitchFamily="34" charset="0"/>
              </a:rPr>
              <a:t>Central Au+Au collision at 25 AGeV  (UrQMD + GEANT4): </a:t>
            </a:r>
          </a:p>
          <a:p>
            <a:r>
              <a:rPr lang="en-US" sz="2400">
                <a:solidFill>
                  <a:srgbClr val="FFFF66"/>
                </a:solidFill>
                <a:latin typeface="Tahoma" pitchFamily="34" charset="0"/>
              </a:rPr>
              <a:t>                                     160 p  400 </a:t>
            </a:r>
            <a:r>
              <a:rPr lang="en-US" sz="240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</a:t>
            </a:r>
            <a:r>
              <a:rPr lang="en-US" sz="2400" baseline="3000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-   </a:t>
            </a:r>
            <a:r>
              <a:rPr lang="en-US" sz="2400">
                <a:solidFill>
                  <a:srgbClr val="FFFF66"/>
                </a:solidFill>
                <a:latin typeface="Tahoma" pitchFamily="34" charset="0"/>
              </a:rPr>
              <a:t>400 </a:t>
            </a:r>
            <a:r>
              <a:rPr lang="en-US" sz="240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</a:t>
            </a:r>
            <a:r>
              <a:rPr lang="en-US" sz="2400" baseline="3000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+ </a:t>
            </a:r>
            <a:r>
              <a:rPr lang="en-US" sz="2400">
                <a:solidFill>
                  <a:srgbClr val="FFFF66"/>
                </a:solidFill>
                <a:latin typeface="Tahoma" pitchFamily="34" charset="0"/>
              </a:rPr>
              <a:t>  44 K</a:t>
            </a:r>
            <a:r>
              <a:rPr lang="en-US" sz="2400" baseline="30000">
                <a:solidFill>
                  <a:srgbClr val="FFFF66"/>
                </a:solidFill>
                <a:latin typeface="Tahoma" pitchFamily="34" charset="0"/>
              </a:rPr>
              <a:t>+ </a:t>
            </a:r>
            <a:r>
              <a:rPr lang="en-US" sz="2400">
                <a:solidFill>
                  <a:srgbClr val="FFFF66"/>
                </a:solidFill>
                <a:latin typeface="Tahoma" pitchFamily="34" charset="0"/>
              </a:rPr>
              <a:t>  13 K</a:t>
            </a:r>
            <a:r>
              <a:rPr lang="en-US" sz="2400" baseline="30000">
                <a:solidFill>
                  <a:srgbClr val="FFFF66"/>
                </a:solidFill>
                <a:latin typeface="Tahoma" pitchFamily="34" charset="0"/>
              </a:rPr>
              <a:t>-</a:t>
            </a:r>
            <a:endParaRPr lang="de-DE" sz="240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3200">
                <a:solidFill>
                  <a:srgbClr val="FF0000"/>
                </a:solidFill>
                <a:latin typeface="Tahoma" pitchFamily="34" charset="0"/>
              </a:rPr>
              <a:t>CBM technological  challenges</a:t>
            </a:r>
            <a:endParaRPr lang="en-GB" sz="3200">
              <a:latin typeface="Tahoma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feld 1"/>
          <p:cNvSpPr txBox="1">
            <a:spLocks noChangeArrowheads="1"/>
          </p:cNvSpPr>
          <p:nvPr/>
        </p:nvSpPr>
        <p:spPr bwMode="auto">
          <a:xfrm>
            <a:off x="0" y="3175"/>
            <a:ext cx="91440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CBM  technical developments</a:t>
            </a:r>
          </a:p>
        </p:txBody>
      </p:sp>
      <p:pic>
        <p:nvPicPr>
          <p:cNvPr id="37891" name="Picture 6" descr="C:\Users\mkoziel\Desktop\Prototype_pictures\Neuer Ordner\P102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052513"/>
            <a:ext cx="2233612" cy="1423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hteck 5"/>
          <p:cNvSpPr>
            <a:spLocks noChangeArrowheads="1"/>
          </p:cNvSpPr>
          <p:nvPr/>
        </p:nvSpPr>
        <p:spPr bwMode="auto">
          <a:xfrm>
            <a:off x="2484438" y="620713"/>
            <a:ext cx="1870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Micro-Vertex Detector:</a:t>
            </a:r>
          </a:p>
          <a:p>
            <a:r>
              <a:rPr lang="de-DE" sz="1400">
                <a:solidFill>
                  <a:srgbClr val="0033CC"/>
                </a:solidFill>
                <a:latin typeface="Calibri" pitchFamily="34" charset="0"/>
              </a:rPr>
              <a:t>Frankfurt, Strasbourg</a:t>
            </a:r>
          </a:p>
        </p:txBody>
      </p:sp>
      <p:pic>
        <p:nvPicPr>
          <p:cNvPr id="37893" name="Grafik 4" descr="titel"/>
          <p:cNvPicPr>
            <a:picLocks noChangeAspect="1" noChangeArrowheads="1"/>
          </p:cNvPicPr>
          <p:nvPr/>
        </p:nvPicPr>
        <p:blipFill>
          <a:blip r:embed="rId3" cstate="print"/>
          <a:srcRect l="34796" t="44609" b="4816"/>
          <a:stretch>
            <a:fillRect/>
          </a:stretch>
        </p:blipFill>
        <p:spPr bwMode="auto">
          <a:xfrm>
            <a:off x="503238" y="809625"/>
            <a:ext cx="13684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hteck 5"/>
          <p:cNvSpPr>
            <a:spLocks noChangeArrowheads="1"/>
          </p:cNvSpPr>
          <p:nvPr/>
        </p:nvSpPr>
        <p:spPr bwMode="auto">
          <a:xfrm>
            <a:off x="179388" y="549275"/>
            <a:ext cx="2232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SC Magnet: </a:t>
            </a:r>
            <a:r>
              <a:rPr lang="de-DE" sz="1400">
                <a:solidFill>
                  <a:srgbClr val="0033CC"/>
                </a:solidFill>
                <a:latin typeface="Calibri" pitchFamily="34" charset="0"/>
              </a:rPr>
              <a:t>JINR Dubna</a:t>
            </a:r>
          </a:p>
        </p:txBody>
      </p:sp>
      <p:pic>
        <p:nvPicPr>
          <p:cNvPr id="37895" name="Picture 2" descr="F:\Work\CBM\STS-Note\demonstrators\figs\beamSetup20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199548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Grafik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052513"/>
            <a:ext cx="1397000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hteck 5"/>
          <p:cNvSpPr>
            <a:spLocks noChangeArrowheads="1"/>
          </p:cNvSpPr>
          <p:nvPr/>
        </p:nvSpPr>
        <p:spPr bwMode="auto">
          <a:xfrm>
            <a:off x="4967288" y="620713"/>
            <a:ext cx="4176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Silicon Tracking System: </a:t>
            </a:r>
            <a:r>
              <a:rPr lang="de-DE" sz="1400">
                <a:solidFill>
                  <a:srgbClr val="0033CC"/>
                </a:solidFill>
                <a:latin typeface="Calibri" pitchFamily="34" charset="0"/>
              </a:rPr>
              <a:t>Darmstadt, Dubna, Krakow, Kiev, Kharkov, Moscow, St. Petersburg, Tübingen</a:t>
            </a:r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9100" y="3244850"/>
            <a:ext cx="1973263" cy="1479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899" name="Rechteck 5"/>
          <p:cNvSpPr>
            <a:spLocks noChangeArrowheads="1"/>
          </p:cNvSpPr>
          <p:nvPr/>
        </p:nvSpPr>
        <p:spPr bwMode="auto">
          <a:xfrm>
            <a:off x="3059113" y="2565400"/>
            <a:ext cx="22336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RICH Detector:</a:t>
            </a:r>
          </a:p>
          <a:p>
            <a:r>
              <a:rPr lang="en-US" sz="1400">
                <a:solidFill>
                  <a:srgbClr val="0033CC"/>
                </a:solidFill>
                <a:latin typeface="Calibri" pitchFamily="34" charset="0"/>
                <a:ea typeface="DejaVu Sans"/>
                <a:cs typeface="Tahoma" pitchFamily="34" charset="0"/>
              </a:rPr>
              <a:t>Darmstadt,</a:t>
            </a:r>
            <a:r>
              <a:rPr lang="en-US" sz="1400">
                <a:solidFill>
                  <a:srgbClr val="0033CC"/>
                </a:solidFill>
                <a:latin typeface="Calibri" pitchFamily="34" charset="0"/>
                <a:ea typeface="DejaVu Sans"/>
                <a:cs typeface="DejaVu Sans"/>
              </a:rPr>
              <a:t> Giessen, Pusan, </a:t>
            </a:r>
          </a:p>
          <a:p>
            <a:r>
              <a:rPr lang="en-US" sz="1400">
                <a:solidFill>
                  <a:srgbClr val="0033CC"/>
                </a:solidFill>
                <a:latin typeface="Calibri" pitchFamily="34" charset="0"/>
                <a:ea typeface="DejaVu Sans"/>
                <a:cs typeface="DejaVu Sans"/>
              </a:rPr>
              <a:t>St. Petersburg, Wuppertal </a:t>
            </a:r>
            <a:endParaRPr lang="de-DE" sz="140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37900" name="Picture 6" descr="BEAMTIME_AUG2012_SETU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025" y="3305175"/>
            <a:ext cx="194151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Rechteck 5"/>
          <p:cNvSpPr>
            <a:spLocks noChangeArrowheads="1"/>
          </p:cNvSpPr>
          <p:nvPr/>
        </p:nvSpPr>
        <p:spPr bwMode="auto">
          <a:xfrm>
            <a:off x="19050" y="2565400"/>
            <a:ext cx="31686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MRPC ToF Wall: </a:t>
            </a:r>
            <a:r>
              <a:rPr lang="de-DE" sz="1400">
                <a:solidFill>
                  <a:srgbClr val="0033CC"/>
                </a:solidFill>
                <a:latin typeface="Calibri" pitchFamily="34" charset="0"/>
                <a:cs typeface="Tahoma" pitchFamily="34" charset="0"/>
              </a:rPr>
              <a:t>Beijing, Bucharest, Darmstadt, </a:t>
            </a:r>
            <a:r>
              <a:rPr lang="en-US" sz="1400">
                <a:solidFill>
                  <a:srgbClr val="0033CC"/>
                </a:solidFill>
                <a:latin typeface="Calibri" pitchFamily="34" charset="0"/>
                <a:cs typeface="Tahoma" pitchFamily="34" charset="0"/>
              </a:rPr>
              <a:t>Frankfurt, </a:t>
            </a:r>
            <a:r>
              <a:rPr lang="de-DE" sz="1400">
                <a:solidFill>
                  <a:srgbClr val="0033CC"/>
                </a:solidFill>
                <a:latin typeface="Calibri" pitchFamily="34" charset="0"/>
                <a:cs typeface="Tahoma" pitchFamily="34" charset="0"/>
              </a:rPr>
              <a:t>Hefei, Heidelberg, Moscow, Rossendorf, </a:t>
            </a:r>
            <a:r>
              <a:rPr lang="en-US" sz="1400">
                <a:solidFill>
                  <a:srgbClr val="0033CC"/>
                </a:solidFill>
                <a:latin typeface="Calibri" pitchFamily="34" charset="0"/>
                <a:cs typeface="Tahoma" pitchFamily="34" charset="0"/>
              </a:rPr>
              <a:t>Wuhan,</a:t>
            </a:r>
            <a:r>
              <a:rPr lang="de-DE" sz="1400">
                <a:solidFill>
                  <a:srgbClr val="0033CC"/>
                </a:solidFill>
                <a:latin typeface="Calibri" pitchFamily="34" charset="0"/>
                <a:cs typeface="Tahoma" pitchFamily="34" charset="0"/>
              </a:rPr>
              <a:t> Zagreb</a:t>
            </a:r>
          </a:p>
        </p:txBody>
      </p:sp>
      <p:pic>
        <p:nvPicPr>
          <p:cNvPr id="37902" name="Content Placeholder 6" descr="IMG_4329.JPG"/>
          <p:cNvPicPr>
            <a:picLocks noChangeAspect="1"/>
          </p:cNvPicPr>
          <p:nvPr/>
        </p:nvPicPr>
        <p:blipFill>
          <a:blip r:embed="rId8" cstate="print"/>
          <a:srcRect l="908" r="983"/>
          <a:stretch>
            <a:fillRect/>
          </a:stretch>
        </p:blipFill>
        <p:spPr bwMode="auto">
          <a:xfrm>
            <a:off x="5076825" y="3217863"/>
            <a:ext cx="19780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3" name="Rechteck 15"/>
          <p:cNvSpPr>
            <a:spLocks noChangeArrowheads="1"/>
          </p:cNvSpPr>
          <p:nvPr/>
        </p:nvSpPr>
        <p:spPr bwMode="auto">
          <a:xfrm>
            <a:off x="5364163" y="2690813"/>
            <a:ext cx="32400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  <a:cs typeface="Tahoma" pitchFamily="34" charset="0"/>
              </a:rPr>
              <a:t>Muon detector:  </a:t>
            </a:r>
          </a:p>
          <a:p>
            <a:r>
              <a:rPr lang="de-DE" sz="1400">
                <a:solidFill>
                  <a:srgbClr val="0033CC"/>
                </a:solidFill>
                <a:latin typeface="Calibri" pitchFamily="34" charset="0"/>
                <a:cs typeface="Tahoma" pitchFamily="34" charset="0"/>
              </a:rPr>
              <a:t>Kolkata + 13 Indian Inst., Gatchina, Dubna</a:t>
            </a:r>
          </a:p>
        </p:txBody>
      </p:sp>
      <p:pic>
        <p:nvPicPr>
          <p:cNvPr id="37904" name="Picture 2"/>
          <p:cNvPicPr>
            <a:picLocks noChangeAspect="1" noChangeArrowheads="1"/>
          </p:cNvPicPr>
          <p:nvPr/>
        </p:nvPicPr>
        <p:blipFill>
          <a:blip r:embed="rId9" cstate="print"/>
          <a:srcRect l="50000"/>
          <a:stretch>
            <a:fillRect/>
          </a:stretch>
        </p:blipFill>
        <p:spPr bwMode="auto">
          <a:xfrm>
            <a:off x="3236913" y="5383213"/>
            <a:ext cx="2136775" cy="137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5" name="Rechteck 17"/>
          <p:cNvSpPr>
            <a:spLocks noChangeArrowheads="1"/>
          </p:cNvSpPr>
          <p:nvPr/>
        </p:nvSpPr>
        <p:spPr bwMode="auto">
          <a:xfrm>
            <a:off x="3308350" y="4778375"/>
            <a:ext cx="17351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Forward calorimeter:</a:t>
            </a:r>
          </a:p>
          <a:p>
            <a:r>
              <a:rPr lang="de-DE" sz="1400">
                <a:solidFill>
                  <a:srgbClr val="0033CC"/>
                </a:solidFill>
                <a:latin typeface="Calibri" pitchFamily="34" charset="0"/>
              </a:rPr>
              <a:t>Moscow, Prague, Rez</a:t>
            </a:r>
          </a:p>
        </p:txBody>
      </p:sp>
      <p:pic>
        <p:nvPicPr>
          <p:cNvPr id="37906" name="Picture 3"/>
          <p:cNvPicPr>
            <a:picLocks noChangeAspect="1" noChangeArrowheads="1"/>
          </p:cNvPicPr>
          <p:nvPr/>
        </p:nvPicPr>
        <p:blipFill>
          <a:blip r:embed="rId10" cstate="print"/>
          <a:srcRect b="34158"/>
          <a:stretch>
            <a:fillRect/>
          </a:stretch>
        </p:blipFill>
        <p:spPr bwMode="auto">
          <a:xfrm>
            <a:off x="5865813" y="5521325"/>
            <a:ext cx="2811462" cy="1266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7" name="Rechteck 19"/>
          <p:cNvSpPr>
            <a:spLocks noChangeArrowheads="1"/>
          </p:cNvSpPr>
          <p:nvPr/>
        </p:nvSpPr>
        <p:spPr bwMode="auto">
          <a:xfrm>
            <a:off x="5724525" y="4797425"/>
            <a:ext cx="29829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DAQ and online event selection:</a:t>
            </a:r>
          </a:p>
          <a:p>
            <a:r>
              <a:rPr lang="de-DE" sz="1400">
                <a:solidFill>
                  <a:srgbClr val="0033CC"/>
                </a:solidFill>
                <a:latin typeface="Calibri" pitchFamily="34" charset="0"/>
              </a:rPr>
              <a:t>Darmstadt, Frankfurt, Heidelberg,  Kharagpur, Warsaw</a:t>
            </a:r>
          </a:p>
        </p:txBody>
      </p:sp>
      <p:pic>
        <p:nvPicPr>
          <p:cNvPr id="3790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0200" y="5535613"/>
            <a:ext cx="2154238" cy="1277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9" name="Rechteck 22"/>
          <p:cNvSpPr>
            <a:spLocks noChangeArrowheads="1"/>
          </p:cNvSpPr>
          <p:nvPr/>
        </p:nvSpPr>
        <p:spPr bwMode="auto">
          <a:xfrm>
            <a:off x="198438" y="4797425"/>
            <a:ext cx="24288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Calibri" pitchFamily="34" charset="0"/>
              </a:rPr>
              <a:t>Transition Radiation Detector: </a:t>
            </a:r>
          </a:p>
          <a:p>
            <a:r>
              <a:rPr lang="de-DE" sz="1400">
                <a:solidFill>
                  <a:srgbClr val="0033CC"/>
                </a:solidFill>
                <a:latin typeface="Calibri" pitchFamily="34" charset="0"/>
              </a:rPr>
              <a:t>Bucharest, Dubna, Frankfurt, Heidelberg, Münster</a:t>
            </a:r>
          </a:p>
        </p:txBody>
      </p:sp>
      <p:pic>
        <p:nvPicPr>
          <p:cNvPr id="37910" name="Picture 2" descr="C:\Users\senger\AppData\Local\Microsoft\Windows\Temporary Internet Files\Content.Outlook\JE4H31NI\DSCI072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2950" y="3187700"/>
            <a:ext cx="202723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Chart of nuclei + r-process pa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3" y="1514475"/>
            <a:ext cx="76930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hteck 35"/>
          <p:cNvSpPr/>
          <p:nvPr/>
        </p:nvSpPr>
        <p:spPr>
          <a:xfrm>
            <a:off x="5192713" y="4129088"/>
            <a:ext cx="1560512" cy="235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43535" y="-76873"/>
            <a:ext cx="6589043" cy="4905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Nuclear Astrophysics at FAIR: </a:t>
            </a:r>
            <a:r>
              <a:rPr lang="en-US" sz="2400" dirty="0" err="1" smtClean="0"/>
              <a:t>NuSTAR</a:t>
            </a:r>
            <a:endParaRPr lang="en-US" sz="2400" dirty="0" smtClean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496175" y="2576513"/>
            <a:ext cx="744538" cy="1552575"/>
            <a:chOff x="3450" y="1855"/>
            <a:chExt cx="1041" cy="2135"/>
          </a:xfrm>
        </p:grpSpPr>
        <p:sp>
          <p:nvSpPr>
            <p:cNvPr id="38966" name="Line 29"/>
            <p:cNvSpPr>
              <a:spLocks noChangeShapeType="1"/>
            </p:cNvSpPr>
            <p:nvPr/>
          </p:nvSpPr>
          <p:spPr bwMode="auto">
            <a:xfrm flipV="1">
              <a:off x="3450" y="2698"/>
              <a:ext cx="1014" cy="420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967" name="Line 30"/>
            <p:cNvSpPr>
              <a:spLocks noChangeShapeType="1"/>
            </p:cNvSpPr>
            <p:nvPr/>
          </p:nvSpPr>
          <p:spPr bwMode="auto">
            <a:xfrm flipV="1">
              <a:off x="3477" y="1855"/>
              <a:ext cx="1014" cy="420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968" name="Line 31"/>
            <p:cNvSpPr>
              <a:spLocks noChangeShapeType="1"/>
            </p:cNvSpPr>
            <p:nvPr/>
          </p:nvSpPr>
          <p:spPr bwMode="auto">
            <a:xfrm flipV="1">
              <a:off x="3471" y="3739"/>
              <a:ext cx="1008" cy="251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46313" y="5375275"/>
            <a:ext cx="871537" cy="1093788"/>
            <a:chOff x="373" y="3859"/>
            <a:chExt cx="549" cy="689"/>
          </a:xfrm>
        </p:grpSpPr>
        <p:pic>
          <p:nvPicPr>
            <p:cNvPr id="38962" name="Picture 60" descr="11l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" y="4025"/>
              <a:ext cx="54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285" name="Text Box 13"/>
            <p:cNvSpPr txBox="1">
              <a:spLocks noChangeArrowheads="1"/>
            </p:cNvSpPr>
            <p:nvPr/>
          </p:nvSpPr>
          <p:spPr bwMode="auto">
            <a:xfrm>
              <a:off x="419" y="3859"/>
              <a:ext cx="444" cy="21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600" dirty="0">
                  <a:latin typeface="Arial" charset="0"/>
                </a:rPr>
                <a:t>Halos</a:t>
              </a:r>
            </a:p>
          </p:txBody>
        </p:sp>
      </p:grpSp>
      <p:grpSp>
        <p:nvGrpSpPr>
          <p:cNvPr id="4" name="Group 98"/>
          <p:cNvGrpSpPr>
            <a:grpSpLocks/>
          </p:cNvGrpSpPr>
          <p:nvPr/>
        </p:nvGrpSpPr>
        <p:grpSpPr bwMode="auto">
          <a:xfrm>
            <a:off x="4057650" y="4564063"/>
            <a:ext cx="1331913" cy="1463675"/>
            <a:chOff x="2864" y="2716"/>
            <a:chExt cx="1232" cy="1254"/>
          </a:xfrm>
        </p:grpSpPr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2988" y="2962"/>
              <a:ext cx="1011" cy="1008"/>
              <a:chOff x="1295" y="1777"/>
              <a:chExt cx="1056" cy="1058"/>
            </a:xfrm>
          </p:grpSpPr>
          <p:sp>
            <p:nvSpPr>
              <p:cNvPr id="38956" name="Oval 86"/>
              <p:cNvSpPr>
                <a:spLocks noChangeArrowheads="1"/>
              </p:cNvSpPr>
              <p:nvPr/>
            </p:nvSpPr>
            <p:spPr bwMode="auto">
              <a:xfrm>
                <a:off x="1295" y="1777"/>
                <a:ext cx="1056" cy="1056"/>
              </a:xfrm>
              <a:prstGeom prst="ellipse">
                <a:avLst/>
              </a:prstGeom>
              <a:solidFill>
                <a:srgbClr val="3333FF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8957" name="Arc 87"/>
              <p:cNvSpPr>
                <a:spLocks/>
              </p:cNvSpPr>
              <p:nvPr/>
            </p:nvSpPr>
            <p:spPr bwMode="auto">
              <a:xfrm>
                <a:off x="1809" y="1824"/>
                <a:ext cx="447" cy="1010"/>
              </a:xfrm>
              <a:custGeom>
                <a:avLst/>
                <a:gdLst>
                  <a:gd name="T0" fmla="*/ 0 w 22356"/>
                  <a:gd name="T1" fmla="*/ 0 h 43200"/>
                  <a:gd name="T2" fmla="*/ 0 w 22356"/>
                  <a:gd name="T3" fmla="*/ 0 h 43200"/>
                  <a:gd name="T4" fmla="*/ 0 w 2235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56"/>
                  <a:gd name="T10" fmla="*/ 0 h 43200"/>
                  <a:gd name="T11" fmla="*/ 22356 w 2235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6" h="43200" fill="none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</a:path>
                  <a:path w="22356" h="43200" stroke="0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  <a:lnTo>
                      <a:pt x="756" y="21600"/>
                    </a:lnTo>
                    <a:close/>
                  </a:path>
                </a:pathLst>
              </a:custGeom>
              <a:solidFill>
                <a:srgbClr val="3399FF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8958" name="Arc 88"/>
              <p:cNvSpPr>
                <a:spLocks/>
              </p:cNvSpPr>
              <p:nvPr/>
            </p:nvSpPr>
            <p:spPr bwMode="auto">
              <a:xfrm flipH="1">
                <a:off x="1488" y="1824"/>
                <a:ext cx="336" cy="1011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</a:path>
                  <a:path w="21600" h="43199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99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8959" name="Arc 89"/>
              <p:cNvSpPr>
                <a:spLocks/>
              </p:cNvSpPr>
              <p:nvPr/>
            </p:nvSpPr>
            <p:spPr bwMode="auto">
              <a:xfrm flipH="1">
                <a:off x="1632" y="1968"/>
                <a:ext cx="192" cy="722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66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8960" name="Arc 90"/>
              <p:cNvSpPr>
                <a:spLocks/>
              </p:cNvSpPr>
              <p:nvPr/>
            </p:nvSpPr>
            <p:spPr bwMode="auto">
              <a:xfrm>
                <a:off x="1818" y="1969"/>
                <a:ext cx="294" cy="722"/>
              </a:xfrm>
              <a:custGeom>
                <a:avLst/>
                <a:gdLst>
                  <a:gd name="T0" fmla="*/ 0 w 22050"/>
                  <a:gd name="T1" fmla="*/ 0 h 43200"/>
                  <a:gd name="T2" fmla="*/ 0 w 22050"/>
                  <a:gd name="T3" fmla="*/ 0 h 43200"/>
                  <a:gd name="T4" fmla="*/ 0 w 2205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050"/>
                  <a:gd name="T10" fmla="*/ 0 h 43200"/>
                  <a:gd name="T11" fmla="*/ 22050 w 2205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solidFill>
                <a:srgbClr val="000066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8961" name="Oval 91"/>
              <p:cNvSpPr>
                <a:spLocks noChangeArrowheads="1"/>
              </p:cNvSpPr>
              <p:nvPr/>
            </p:nvSpPr>
            <p:spPr bwMode="auto">
              <a:xfrm>
                <a:off x="1872" y="211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182369" name="Text Box 97"/>
            <p:cNvSpPr txBox="1">
              <a:spLocks noChangeArrowheads="1"/>
            </p:cNvSpPr>
            <p:nvPr/>
          </p:nvSpPr>
          <p:spPr bwMode="auto">
            <a:xfrm>
              <a:off x="2864" y="2716"/>
              <a:ext cx="1232" cy="26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dirty="0">
                  <a:latin typeface="Arial" charset="0"/>
                </a:rPr>
                <a:t>Neutron Skins</a:t>
              </a:r>
            </a:p>
          </p:txBody>
        </p:sp>
      </p:grpSp>
      <p:grpSp>
        <p:nvGrpSpPr>
          <p:cNvPr id="6" name="Gruppieren 59"/>
          <p:cNvGrpSpPr>
            <a:grpSpLocks/>
          </p:cNvGrpSpPr>
          <p:nvPr/>
        </p:nvGrpSpPr>
        <p:grpSpPr bwMode="auto">
          <a:xfrm>
            <a:off x="7729538" y="4508500"/>
            <a:ext cx="1406525" cy="1517650"/>
            <a:chOff x="7202747" y="4495445"/>
            <a:chExt cx="1719611" cy="1865964"/>
          </a:xfrm>
        </p:grpSpPr>
        <p:pic>
          <p:nvPicPr>
            <p:cNvPr id="38948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2748" y="4675325"/>
              <a:ext cx="1719610" cy="1686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23"/>
            <p:cNvSpPr>
              <a:spLocks noChangeArrowheads="1"/>
            </p:cNvSpPr>
            <p:nvPr/>
          </p:nvSpPr>
          <p:spPr bwMode="auto">
            <a:xfrm>
              <a:off x="7202747" y="4495445"/>
              <a:ext cx="1627959" cy="37858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dirty="0">
                  <a:latin typeface="Nucleus-Arial" pitchFamily="34" charset="0"/>
                </a:rPr>
                <a:t>Neutron </a:t>
              </a:r>
              <a:r>
                <a:rPr lang="de-DE" sz="1400" dirty="0" err="1">
                  <a:latin typeface="Nucleus-Arial" pitchFamily="34" charset="0"/>
                </a:rPr>
                <a:t>stars</a:t>
              </a:r>
              <a:endParaRPr lang="en-GB" sz="1400" dirty="0">
                <a:latin typeface="Nucleus-Arial" pitchFamily="34" charset="0"/>
              </a:endParaRPr>
            </a:p>
          </p:txBody>
        </p:sp>
      </p:grpSp>
      <p:sp>
        <p:nvSpPr>
          <p:cNvPr id="38921" name="Nach oben gekrümmter Pfeil 82"/>
          <p:cNvSpPr>
            <a:spLocks noChangeArrowheads="1"/>
          </p:cNvSpPr>
          <p:nvPr/>
        </p:nvSpPr>
        <p:spPr bwMode="auto">
          <a:xfrm>
            <a:off x="4632325" y="6130925"/>
            <a:ext cx="1571625" cy="328613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 eaLnBrk="0" hangingPunct="0"/>
            <a:endParaRPr lang="de-DE">
              <a:latin typeface="Helvetica Neue"/>
            </a:endParaRPr>
          </a:p>
        </p:txBody>
      </p: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5588000" y="4524375"/>
            <a:ext cx="1927225" cy="1519238"/>
            <a:chOff x="4270" y="3361"/>
            <a:chExt cx="1056" cy="852"/>
          </a:xfrm>
        </p:grpSpPr>
        <p:pic>
          <p:nvPicPr>
            <p:cNvPr id="38944" name="Picture 69" descr="povnuc_pd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70" y="3447"/>
              <a:ext cx="1056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295" name="Rectangle 23"/>
            <p:cNvSpPr>
              <a:spLocks noChangeArrowheads="1"/>
            </p:cNvSpPr>
            <p:nvPr/>
          </p:nvSpPr>
          <p:spPr bwMode="auto">
            <a:xfrm>
              <a:off x="4306" y="3361"/>
              <a:ext cx="1006" cy="17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dirty="0" err="1">
                  <a:latin typeface="Nucleus-Arial" pitchFamily="34" charset="0"/>
                </a:rPr>
                <a:t>Pygmy</a:t>
              </a:r>
              <a:r>
                <a:rPr lang="de-DE" sz="1400" dirty="0">
                  <a:latin typeface="Nucleus-Arial" pitchFamily="34" charset="0"/>
                </a:rPr>
                <a:t> </a:t>
              </a:r>
              <a:r>
                <a:rPr lang="de-DE" sz="1400" dirty="0" err="1">
                  <a:latin typeface="Nucleus-Arial" pitchFamily="34" charset="0"/>
                </a:rPr>
                <a:t>Resonance</a:t>
              </a:r>
              <a:endParaRPr lang="en-GB" sz="1400" dirty="0">
                <a:latin typeface="Nucleus-Arial" pitchFamily="34" charset="0"/>
              </a:endParaRPr>
            </a:p>
          </p:txBody>
        </p:sp>
      </p:grpSp>
      <p:sp>
        <p:nvSpPr>
          <p:cNvPr id="38923" name="Nach oben gekrümmter Pfeil 57"/>
          <p:cNvSpPr>
            <a:spLocks noChangeArrowheads="1"/>
          </p:cNvSpPr>
          <p:nvPr/>
        </p:nvSpPr>
        <p:spPr bwMode="auto">
          <a:xfrm>
            <a:off x="6753225" y="6167438"/>
            <a:ext cx="1571625" cy="328612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 eaLnBrk="0" hangingPunct="0"/>
            <a:endParaRPr lang="de-DE">
              <a:latin typeface="Helvetica Neue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187625" y="6100351"/>
            <a:ext cx="67197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EOS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4388" y="999808"/>
            <a:ext cx="5609100" cy="22775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sz="1600" dirty="0"/>
              <a:t> Quest for the limits of existence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 Halos, Open Quantum Systems, Few Body Correlations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 Changing shell structure far away from stability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 Skins, new collective modes, nuclear matter, neutron stars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 Phases and symmetries of the nuclear many body system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 Origin of the elements</a:t>
            </a:r>
          </a:p>
          <a:p>
            <a:pPr>
              <a:spcBef>
                <a:spcPts val="600"/>
              </a:spcBef>
              <a:defRPr/>
            </a:pPr>
            <a:r>
              <a:rPr lang="en-US" sz="1600" dirty="0">
                <a:solidFill>
                  <a:schemeClr val="accent2"/>
                </a:solidFill>
                <a:sym typeface="Wingdings" pitchFamily="2" charset="2"/>
              </a:rPr>
              <a:t> </a:t>
            </a:r>
            <a:r>
              <a:rPr lang="en-US" sz="1600" b="1" dirty="0">
                <a:solidFill>
                  <a:schemeClr val="accent2"/>
                </a:solidFill>
              </a:rPr>
              <a:t>unified theory </a:t>
            </a:r>
            <a:r>
              <a:rPr lang="en-US" sz="1600" dirty="0">
                <a:solidFill>
                  <a:schemeClr val="accent2"/>
                </a:solidFill>
              </a:rPr>
              <a:t>(</a:t>
            </a:r>
            <a:r>
              <a:rPr lang="en-US" sz="1600" dirty="0" err="1">
                <a:solidFill>
                  <a:schemeClr val="accent2"/>
                </a:solidFill>
              </a:rPr>
              <a:t>ab</a:t>
            </a:r>
            <a:r>
              <a:rPr lang="en-US" sz="1600" dirty="0">
                <a:solidFill>
                  <a:schemeClr val="accent2"/>
                </a:solidFill>
              </a:rPr>
              <a:t>-initio, density functional, shell model)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8930" name="Foliennummernplatzhalter 30"/>
          <p:cNvSpPr txBox="1">
            <a:spLocks noGrp="1"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/>
            <a:fld id="{39A0F1DA-5733-4A68-8A9F-B19A33AF377D}" type="slidenum">
              <a:rPr lang="de-DE" sz="1200">
                <a:solidFill>
                  <a:srgbClr val="00599D"/>
                </a:solidFill>
              </a:rPr>
              <a:pPr algn="r"/>
              <a:t>3</a:t>
            </a:fld>
            <a:endParaRPr lang="de-DE" sz="1200">
              <a:solidFill>
                <a:srgbClr val="00599D"/>
              </a:solidFill>
            </a:endParaRPr>
          </a:p>
        </p:txBody>
      </p:sp>
      <p:sp>
        <p:nvSpPr>
          <p:cNvPr id="38931" name="Fußzeilenplatzhalter 31"/>
          <p:cNvSpPr txBox="1">
            <a:spLocks noGrp="1"/>
          </p:cNvSpPr>
          <p:nvPr/>
        </p:nvSpPr>
        <p:spPr bwMode="auto">
          <a:xfrm>
            <a:off x="0" y="635432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r>
              <a:rPr lang="de-DE" sz="3200" b="1" dirty="0">
                <a:solidFill>
                  <a:srgbClr val="0000CC"/>
                </a:solidFill>
              </a:rPr>
              <a:t> </a:t>
            </a:r>
            <a:r>
              <a:rPr lang="de-DE" sz="3200" b="1" dirty="0" err="1">
                <a:solidFill>
                  <a:srgbClr val="0000CC"/>
                </a:solidFill>
              </a:rPr>
              <a:t>NuSTAR</a:t>
            </a:r>
            <a:endParaRPr lang="de-DE" sz="3200" b="1" dirty="0">
              <a:solidFill>
                <a:srgbClr val="0000CC"/>
              </a:solidFill>
            </a:endParaRPr>
          </a:p>
        </p:txBody>
      </p:sp>
      <p:pic>
        <p:nvPicPr>
          <p:cNvPr id="38932" name="Picture 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2688" y="966788"/>
            <a:ext cx="15668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3" name="Picture 63" descr="FAIR_V1"/>
          <p:cNvPicPr>
            <a:picLocks noChangeAspect="1" noChangeArrowheads="1"/>
          </p:cNvPicPr>
          <p:nvPr/>
        </p:nvPicPr>
        <p:blipFill>
          <a:blip r:embed="rId9" cstate="print"/>
          <a:srcRect l="9483" t="9261" r="17241"/>
          <a:stretch>
            <a:fillRect/>
          </a:stretch>
        </p:blipFill>
        <p:spPr bwMode="auto">
          <a:xfrm>
            <a:off x="6143625" y="0"/>
            <a:ext cx="15128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feld 34"/>
          <p:cNvSpPr txBox="1"/>
          <p:nvPr/>
        </p:nvSpPr>
        <p:spPr>
          <a:xfrm>
            <a:off x="35496" y="334397"/>
            <a:ext cx="5444790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FAIR will provide unique access to many nuclei relevant in explosive nucleosynthesis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5496" y="3284984"/>
            <a:ext cx="2880320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7030A0"/>
                </a:solidFill>
                <a:latin typeface="Arial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7030A0"/>
                </a:solidFill>
                <a:latin typeface="Arial" charset="0"/>
              </a:rPr>
              <a:t>Combine accurate 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nuclear physics </a:t>
            </a:r>
            <a:r>
              <a:rPr lang="en-US" sz="2000" dirty="0">
                <a:solidFill>
                  <a:srgbClr val="7030A0"/>
                </a:solidFill>
                <a:latin typeface="Arial" charset="0"/>
              </a:rPr>
              <a:t>with precision 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astronomy</a:t>
            </a:r>
            <a:r>
              <a:rPr lang="en-US" sz="2000" dirty="0">
                <a:solidFill>
                  <a:srgbClr val="7030A0"/>
                </a:solidFill>
                <a:latin typeface="Arial" charset="0"/>
              </a:rPr>
              <a:t> to </a:t>
            </a:r>
            <a:r>
              <a:rPr lang="en-US" sz="2000" b="1" u="sng" dirty="0">
                <a:solidFill>
                  <a:srgbClr val="FF0000"/>
                </a:solidFill>
                <a:latin typeface="Arial" charset="0"/>
              </a:rPr>
              <a:t>constrain astrophysical scenarios</a:t>
            </a:r>
          </a:p>
        </p:txBody>
      </p:sp>
      <p:pic>
        <p:nvPicPr>
          <p:cNvPr id="39" name="Picture 5" descr="122039main_shy_star_lgwe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34263" y="3357563"/>
            <a:ext cx="1674812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1" name="Picture 1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56550" y="-207963"/>
            <a:ext cx="11890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Fußzeilenplatzhalter 40"/>
          <p:cNvSpPr>
            <a:spLocks noGrp="1"/>
          </p:cNvSpPr>
          <p:nvPr>
            <p:ph type="ftr" sz="quarter" idx="10"/>
          </p:nvPr>
        </p:nvSpPr>
        <p:spPr>
          <a:xfrm>
            <a:off x="2366755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/>
              <a:t>Horst Stoecker GSI</a:t>
            </a:r>
          </a:p>
        </p:txBody>
      </p:sp>
      <p:sp>
        <p:nvSpPr>
          <p:cNvPr id="42" name="Foliennummernplatzhalter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5BBE4A-3DC8-42F1-AAC0-FFCB1CAD03D9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02_GSI_mit_FAIR_A4_rg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243"/>
          <a:stretch>
            <a:fillRect/>
          </a:stretch>
        </p:blipFill>
        <p:spPr bwMode="auto">
          <a:xfrm>
            <a:off x="1403350" y="1052513"/>
            <a:ext cx="81534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335213" y="5913438"/>
            <a:ext cx="496887" cy="120650"/>
            <a:chOff x="280" y="3584"/>
            <a:chExt cx="496" cy="88"/>
          </a:xfrm>
        </p:grpSpPr>
        <p:sp>
          <p:nvSpPr>
            <p:cNvPr id="6174" name="Line 4"/>
            <p:cNvSpPr>
              <a:spLocks noChangeShapeType="1"/>
            </p:cNvSpPr>
            <p:nvPr/>
          </p:nvSpPr>
          <p:spPr bwMode="auto">
            <a:xfrm>
              <a:off x="280" y="3624"/>
              <a:ext cx="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75" name="Line 5"/>
            <p:cNvSpPr>
              <a:spLocks noChangeShapeType="1"/>
            </p:cNvSpPr>
            <p:nvPr/>
          </p:nvSpPr>
          <p:spPr bwMode="auto">
            <a:xfrm>
              <a:off x="280" y="3584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76" name="Line 6"/>
            <p:cNvSpPr>
              <a:spLocks noChangeShapeType="1"/>
            </p:cNvSpPr>
            <p:nvPr/>
          </p:nvSpPr>
          <p:spPr bwMode="auto">
            <a:xfrm>
              <a:off x="776" y="3584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308225" y="5716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>
                <a:ea typeface="ＭＳ Ｐゴシック"/>
                <a:cs typeface="ＭＳ Ｐゴシック"/>
              </a:rPr>
              <a:t>100 m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2411413" y="2344738"/>
            <a:ext cx="717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b="1">
                <a:ea typeface="ＭＳ Ｐゴシック"/>
                <a:cs typeface="ＭＳ Ｐゴシック"/>
              </a:rPr>
              <a:t>UNILAC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4267200" y="2239963"/>
            <a:ext cx="641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b="1">
                <a:ea typeface="ＭＳ Ｐゴシック"/>
                <a:cs typeface="ＭＳ Ｐゴシック"/>
              </a:rPr>
              <a:t>SIS 18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6781800" y="1752600"/>
            <a:ext cx="1092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300" b="1">
                <a:ea typeface="ＭＳ Ｐゴシック"/>
                <a:cs typeface="ＭＳ Ｐゴシック"/>
              </a:rPr>
              <a:t>SIS 100/300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4419600" y="3810000"/>
            <a:ext cx="762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100" b="1">
                <a:ea typeface="ＭＳ Ｐゴシック"/>
                <a:cs typeface="ＭＳ Ｐゴシック"/>
              </a:rPr>
              <a:t>HESR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6248400" y="4114800"/>
            <a:ext cx="76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100" b="1">
                <a:ea typeface="ＭＳ Ｐゴシック"/>
                <a:cs typeface="ＭＳ Ｐゴシック"/>
              </a:rPr>
              <a:t>Super</a:t>
            </a:r>
          </a:p>
          <a:p>
            <a:pPr eaLnBrk="0" hangingPunct="0"/>
            <a:r>
              <a:rPr lang="de-DE" sz="1100" b="1">
                <a:ea typeface="ＭＳ Ｐゴシック"/>
                <a:cs typeface="ＭＳ Ｐゴシック"/>
              </a:rPr>
              <a:t>FRS</a:t>
            </a:r>
          </a:p>
        </p:txBody>
      </p:sp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5715000" y="5715000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100" b="1">
                <a:ea typeface="ＭＳ Ｐゴシック"/>
                <a:cs typeface="ＭＳ Ｐゴシック"/>
              </a:rPr>
              <a:t>NESR</a:t>
            </a: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4876800" y="5105400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100" b="1">
                <a:ea typeface="ＭＳ Ｐゴシック"/>
                <a:cs typeface="ＭＳ Ｐゴシック"/>
              </a:rPr>
              <a:t>CR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4114800" y="5180013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100" b="1">
                <a:ea typeface="ＭＳ Ｐゴシック"/>
                <a:cs typeface="ＭＳ Ｐゴシック"/>
              </a:rPr>
              <a:t>RESR</a:t>
            </a:r>
          </a:p>
        </p:txBody>
      </p:sp>
      <p:sp>
        <p:nvSpPr>
          <p:cNvPr id="6158" name="Text Box 16"/>
          <p:cNvSpPr txBox="1">
            <a:spLocks noChangeArrowheads="1"/>
          </p:cNvSpPr>
          <p:nvPr/>
        </p:nvSpPr>
        <p:spPr bwMode="auto">
          <a:xfrm>
            <a:off x="3886200" y="3065463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100" b="1">
                <a:ea typeface="ＭＳ Ｐゴシック"/>
                <a:cs typeface="ＭＳ Ｐゴシック"/>
              </a:rPr>
              <a:t>ESR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79388" y="3141663"/>
            <a:ext cx="4414837" cy="1368425"/>
            <a:chOff x="161" y="2639"/>
            <a:chExt cx="2784" cy="913"/>
          </a:xfrm>
        </p:grpSpPr>
        <p:sp>
          <p:nvSpPr>
            <p:cNvPr id="6172" name="Text Box 18"/>
            <p:cNvSpPr txBox="1">
              <a:spLocks noChangeArrowheads="1"/>
            </p:cNvSpPr>
            <p:nvPr/>
          </p:nvSpPr>
          <p:spPr bwMode="auto">
            <a:xfrm>
              <a:off x="161" y="2688"/>
              <a:ext cx="2784" cy="86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de-DE" sz="1600">
                <a:ea typeface="ＭＳ Ｐゴシック"/>
                <a:cs typeface="ＭＳ Ｐゴシック"/>
              </a:endParaRP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>
                  <a:ea typeface="ＭＳ Ｐゴシック"/>
                  <a:cs typeface="ＭＳ Ｐゴシック"/>
                </a:rPr>
                <a:t> </a:t>
              </a:r>
              <a:r>
                <a:rPr lang="de-DE" sz="1600" b="1">
                  <a:ea typeface="ＭＳ Ｐゴシック"/>
                  <a:cs typeface="ＭＳ Ｐゴシック"/>
                </a:rPr>
                <a:t>Construction of modules 1, 2, 3 until 2017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Total cost  1.6 Giga € 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Scientific users: 2500 - 3000 per year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Four pillars : APPA -CBM-NuSTAR-PANDA</a:t>
              </a:r>
            </a:p>
          </p:txBody>
        </p:sp>
        <p:sp>
          <p:nvSpPr>
            <p:cNvPr id="6173" name="Rectangle 19"/>
            <p:cNvSpPr>
              <a:spLocks noChangeArrowheads="1"/>
            </p:cNvSpPr>
            <p:nvPr/>
          </p:nvSpPr>
          <p:spPr bwMode="auto">
            <a:xfrm>
              <a:off x="161" y="2639"/>
              <a:ext cx="2784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b="1">
                  <a:solidFill>
                    <a:schemeClr val="accent2"/>
                  </a:solidFill>
                  <a:ea typeface="ＭＳ Ｐゴシック"/>
                  <a:cs typeface="ＭＳ Ｐゴシック"/>
                </a:rPr>
                <a:t>Construction Period, Cost, Users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79388" y="4581525"/>
            <a:ext cx="4419600" cy="1758950"/>
            <a:chOff x="192" y="2464"/>
            <a:chExt cx="2784" cy="985"/>
          </a:xfrm>
        </p:grpSpPr>
        <p:sp>
          <p:nvSpPr>
            <p:cNvPr id="6170" name="Text Box 21"/>
            <p:cNvSpPr txBox="1">
              <a:spLocks noChangeArrowheads="1"/>
            </p:cNvSpPr>
            <p:nvPr/>
          </p:nvSpPr>
          <p:spPr bwMode="auto">
            <a:xfrm>
              <a:off x="192" y="2585"/>
              <a:ext cx="2784" cy="86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de-DE" sz="1600">
                <a:ea typeface="ＭＳ Ｐゴシック"/>
                <a:cs typeface="ＭＳ Ｐゴシック"/>
              </a:endParaRP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25 % international  Partners 12 Countries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10 % State of Hessen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10 % Helmholtz Gemeinschaft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55 % Federal Gov. Germany </a:t>
              </a:r>
              <a:br>
                <a:rPr lang="de-DE" sz="1600" b="1">
                  <a:ea typeface="ＭＳ Ｐゴシック"/>
                  <a:cs typeface="ＭＳ Ｐゴシック"/>
                </a:rPr>
              </a:br>
              <a:endParaRPr lang="de-DE" sz="1600" b="1">
                <a:ea typeface="ＭＳ Ｐゴシック"/>
                <a:cs typeface="ＭＳ Ｐゴシック"/>
              </a:endParaRP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endParaRPr lang="de-DE" sz="500" b="1">
                <a:ea typeface="ＭＳ Ｐゴシック"/>
                <a:cs typeface="ＭＳ Ｐゴシック"/>
              </a:endParaRP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endParaRPr lang="de-DE" sz="1600" b="1">
                <a:ea typeface="ＭＳ Ｐゴシック"/>
                <a:cs typeface="ＭＳ Ｐゴシック"/>
              </a:endParaRPr>
            </a:p>
          </p:txBody>
        </p:sp>
        <p:sp>
          <p:nvSpPr>
            <p:cNvPr id="6171" name="Rectangle 22"/>
            <p:cNvSpPr>
              <a:spLocks noChangeArrowheads="1"/>
            </p:cNvSpPr>
            <p:nvPr/>
          </p:nvSpPr>
          <p:spPr bwMode="auto">
            <a:xfrm>
              <a:off x="192" y="2464"/>
              <a:ext cx="2784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b="1">
                  <a:solidFill>
                    <a:schemeClr val="accent2"/>
                  </a:solidFill>
                  <a:ea typeface="ＭＳ Ｐゴシック"/>
                  <a:cs typeface="ＭＳ Ｐゴシック"/>
                </a:rPr>
                <a:t>Financing</a:t>
              </a:r>
              <a:r>
                <a:rPr lang="de-DE" b="1">
                  <a:sym typeface="Wingdings" pitchFamily="2" charset="2"/>
                </a:rPr>
                <a:t> International Shareholders</a:t>
              </a:r>
              <a:r>
                <a:rPr lang="de-DE" b="1">
                  <a:solidFill>
                    <a:schemeClr val="accent2"/>
                  </a:solidFill>
                  <a:ea typeface="ＭＳ Ｐゴシック"/>
                  <a:cs typeface="ＭＳ Ｐゴシック"/>
                </a:rPr>
                <a:t>  </a:t>
              </a:r>
            </a:p>
          </p:txBody>
        </p:sp>
      </p:grpSp>
      <p:pic>
        <p:nvPicPr>
          <p:cNvPr id="6161" name="Picture 23" descr="FAIR_V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235825" y="0"/>
            <a:ext cx="1908175" cy="1250950"/>
          </a:xfrm>
        </p:spPr>
      </p:pic>
      <p:sp>
        <p:nvSpPr>
          <p:cNvPr id="201752" name="Text Box 24"/>
          <p:cNvSpPr txBox="1">
            <a:spLocks noChangeArrowheads="1"/>
          </p:cNvSpPr>
          <p:nvPr/>
        </p:nvSpPr>
        <p:spPr bwMode="auto">
          <a:xfrm>
            <a:off x="2209800" y="1181100"/>
            <a:ext cx="12096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val="3333FF"/>
                </a:solidFill>
                <a:ea typeface="ＭＳ Ｐゴシック" pitchFamily="34" charset="-128"/>
              </a:rPr>
              <a:t>GSI today</a:t>
            </a:r>
          </a:p>
        </p:txBody>
      </p:sp>
      <p:sp>
        <p:nvSpPr>
          <p:cNvPr id="201753" name="Text Box 25"/>
          <p:cNvSpPr txBox="1">
            <a:spLocks noChangeArrowheads="1"/>
          </p:cNvSpPr>
          <p:nvPr/>
        </p:nvSpPr>
        <p:spPr bwMode="auto">
          <a:xfrm>
            <a:off x="4748213" y="1171575"/>
            <a:ext cx="1658937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FF3300"/>
                </a:solidFill>
                <a:ea typeface="ＭＳ Ｐゴシック" pitchFamily="34" charset="-128"/>
              </a:rPr>
              <a:t>FAIR </a:t>
            </a:r>
            <a:r>
              <a:rPr lang="de-DE" sz="2000" b="1" dirty="0" err="1">
                <a:solidFill>
                  <a:srgbClr val="FF3300"/>
                </a:solidFill>
                <a:ea typeface="ＭＳ Ｐゴシック" pitchFamily="34" charset="-128"/>
              </a:rPr>
              <a:t>facility</a:t>
            </a:r>
            <a:endParaRPr lang="de-DE" sz="2000" b="1" dirty="0">
              <a:solidFill>
                <a:srgbClr val="FF3300"/>
              </a:solidFill>
              <a:ea typeface="ＭＳ Ｐゴシック" pitchFamily="34" charset="-128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52400" y="1087438"/>
            <a:ext cx="4419600" cy="1981200"/>
            <a:chOff x="192" y="720"/>
            <a:chExt cx="2784" cy="1392"/>
          </a:xfrm>
        </p:grpSpPr>
        <p:sp>
          <p:nvSpPr>
            <p:cNvPr id="6168" name="Text Box 27"/>
            <p:cNvSpPr txBox="1">
              <a:spLocks noChangeArrowheads="1"/>
            </p:cNvSpPr>
            <p:nvPr/>
          </p:nvSpPr>
          <p:spPr bwMode="auto">
            <a:xfrm>
              <a:off x="192" y="864"/>
              <a:ext cx="2784" cy="124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de-DE" sz="1600">
                <a:ea typeface="ＭＳ Ｐゴシック"/>
                <a:cs typeface="ＭＳ Ｐゴシック"/>
              </a:endParaRP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>
                  <a:ea typeface="ＭＳ Ｐゴシック"/>
                  <a:cs typeface="ＭＳ Ｐゴシック"/>
                </a:rPr>
                <a:t> </a:t>
              </a:r>
              <a:r>
                <a:rPr lang="de-DE" sz="1600" b="1">
                  <a:ea typeface="ＭＳ Ｐゴシック"/>
                  <a:cs typeface="ＭＳ Ｐゴシック"/>
                </a:rPr>
                <a:t>Beam intensities by  factors of 100 - 10000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Beam energies by a factor 20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Production of antimatter beams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Factor 10000 in beam brilliance via cooling</a:t>
              </a:r>
            </a:p>
            <a:p>
              <a:pPr>
                <a:lnSpc>
                  <a:spcPct val="110000"/>
                </a:lnSpc>
                <a:buFont typeface="Times" pitchFamily="18" charset="0"/>
                <a:buChar char="•"/>
              </a:pPr>
              <a:r>
                <a:rPr lang="de-DE" sz="1600" b="1">
                  <a:ea typeface="ＭＳ Ｐゴシック"/>
                  <a:cs typeface="ＭＳ Ｐゴシック"/>
                </a:rPr>
                <a:t> Efficient parallel operation of programs</a:t>
              </a:r>
            </a:p>
          </p:txBody>
        </p:sp>
        <p:sp>
          <p:nvSpPr>
            <p:cNvPr id="6169" name="Rectangle 28"/>
            <p:cNvSpPr>
              <a:spLocks noChangeArrowheads="1"/>
            </p:cNvSpPr>
            <p:nvPr/>
          </p:nvSpPr>
          <p:spPr bwMode="auto">
            <a:xfrm>
              <a:off x="192" y="720"/>
              <a:ext cx="2784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b="1">
                  <a:solidFill>
                    <a:srgbClr val="333399"/>
                  </a:solidFill>
                  <a:ea typeface="ＭＳ Ｐゴシック"/>
                  <a:cs typeface="ＭＳ Ｐゴシック"/>
                </a:rPr>
                <a:t>Gain Factors</a:t>
              </a:r>
            </a:p>
          </p:txBody>
        </p:sp>
      </p:grpSp>
      <p:sp>
        <p:nvSpPr>
          <p:cNvPr id="6165" name="Text Box 29"/>
          <p:cNvSpPr txBox="1">
            <a:spLocks noChangeArrowheads="1"/>
          </p:cNvSpPr>
          <p:nvPr/>
        </p:nvSpPr>
        <p:spPr bwMode="auto">
          <a:xfrm>
            <a:off x="2484438" y="188913"/>
            <a:ext cx="4824412" cy="5889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The Big Challenge ...</a:t>
            </a:r>
            <a:endParaRPr lang="de-DE" sz="3200"/>
          </a:p>
        </p:txBody>
      </p:sp>
      <p:graphicFrame>
        <p:nvGraphicFramePr>
          <p:cNvPr id="6146" name="Object 30"/>
          <p:cNvGraphicFramePr>
            <a:graphicFrameLocks noChangeAspect="1"/>
          </p:cNvGraphicFramePr>
          <p:nvPr>
            <p:ph sz="half" idx="2"/>
          </p:nvPr>
        </p:nvGraphicFramePr>
        <p:xfrm>
          <a:off x="0" y="0"/>
          <a:ext cx="1692275" cy="836613"/>
        </p:xfrm>
        <a:graphic>
          <a:graphicData uri="http://schemas.openxmlformats.org/presentationml/2006/ole">
            <p:oleObj spid="_x0000_s995330" name="Picture" r:id="rId6" imgW="3644726" imgH="1158839" progId="StaticMetafile">
              <p:embed/>
            </p:oleObj>
          </a:graphicData>
        </a:graphic>
      </p:graphicFrame>
      <p:sp>
        <p:nvSpPr>
          <p:cNvPr id="31" name="Fußzeilenplatzhalter 3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Horst Stoecker GSI</a:t>
            </a:r>
          </a:p>
        </p:txBody>
      </p:sp>
      <p:sp>
        <p:nvSpPr>
          <p:cNvPr id="32" name="Foliennummernplatzhalter 3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B10439-F587-4A99-AD51-23230CC1E71B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 smtClean="0"/>
              <a:t>First Post Drilling </a:t>
            </a:r>
            <a:r>
              <a:rPr lang="de-DE" sz="2800" dirty="0" err="1" smtClean="0"/>
              <a:t>started</a:t>
            </a:r>
            <a:r>
              <a:rPr lang="de-DE" sz="2800" dirty="0" smtClean="0"/>
              <a:t>   31/8/2011 </a:t>
            </a:r>
            <a:br>
              <a:rPr lang="de-DE" sz="2800" dirty="0" smtClean="0"/>
            </a:br>
            <a:r>
              <a:rPr lang="de-DE" sz="2800" dirty="0" smtClean="0"/>
              <a:t>1500 </a:t>
            </a:r>
            <a:r>
              <a:rPr lang="de-DE" sz="2800" dirty="0" err="1" smtClean="0"/>
              <a:t>posts</a:t>
            </a:r>
            <a:r>
              <a:rPr lang="de-DE" sz="2800" dirty="0" smtClean="0"/>
              <a:t> </a:t>
            </a:r>
            <a:r>
              <a:rPr lang="de-DE" sz="2800" dirty="0" err="1" smtClean="0"/>
              <a:t>finished</a:t>
            </a:r>
            <a:r>
              <a:rPr lang="de-DE" sz="2800" dirty="0" smtClean="0"/>
              <a:t>            2/6/2014</a:t>
            </a:r>
          </a:p>
        </p:txBody>
      </p:sp>
      <p:sp>
        <p:nvSpPr>
          <p:cNvPr id="25602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Horst Stoecker GSI</a:t>
            </a:r>
            <a:endParaRPr lang="de-DE" dirty="0"/>
          </a:p>
        </p:txBody>
      </p:sp>
      <p:pic>
        <p:nvPicPr>
          <p:cNvPr id="51204" name="Picture 4" descr="P1000421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5350" y="981075"/>
            <a:ext cx="7388225" cy="5543550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592F35-287E-4821-972A-F9B0F6E86C0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FAIR</a:t>
            </a:r>
            <a:endParaRPr lang="en-GB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E9CD-7360-41CB-86AD-F5F3CE99B1B3}" type="slidenum">
              <a:rPr lang="en-GB" altLang="en-US"/>
              <a:pPr/>
              <a:t>32</a:t>
            </a:fld>
            <a:endParaRPr lang="en-GB" altLang="en-US" dirty="0"/>
          </a:p>
        </p:txBody>
      </p:sp>
      <p:grpSp>
        <p:nvGrpSpPr>
          <p:cNvPr id="2" name="Group 6"/>
          <p:cNvGrpSpPr/>
          <p:nvPr/>
        </p:nvGrpSpPr>
        <p:grpSpPr>
          <a:xfrm>
            <a:off x="26495" y="4554125"/>
            <a:ext cx="4163898" cy="1710190"/>
            <a:chOff x="125106" y="4734145"/>
            <a:chExt cx="4163898" cy="1710190"/>
          </a:xfrm>
        </p:grpSpPr>
        <p:sp>
          <p:nvSpPr>
            <p:cNvPr id="400397" name="Text Box 13"/>
            <p:cNvSpPr txBox="1">
              <a:spLocks noChangeArrowheads="1"/>
            </p:cNvSpPr>
            <p:nvPr/>
          </p:nvSpPr>
          <p:spPr bwMode="auto">
            <a:xfrm>
              <a:off x="125106" y="4734145"/>
              <a:ext cx="3417039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Dense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Bulk Plasmas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(Ion-beam </a:t>
              </a:r>
              <a:r>
                <a:rPr lang="en-GB" sz="1600" dirty="0" smtClean="0">
                  <a:solidFill>
                    <a:schemeClr val="accent5"/>
                  </a:solidFill>
                  <a:latin typeface="+mn-lt"/>
                </a:rPr>
                <a:t>bunch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compression</a:t>
              </a:r>
              <a:endParaRPr lang="de-DE" sz="1600" dirty="0">
                <a:solidFill>
                  <a:schemeClr val="accent5"/>
                </a:solidFill>
                <a:latin typeface="+mn-lt"/>
              </a:endParaRPr>
            </a:p>
            <a:p>
              <a:pPr marL="342900" indent="-342900"/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 dirty="0" err="1" smtClean="0">
                  <a:solidFill>
                    <a:srgbClr val="FF0000"/>
                  </a:solidFill>
                  <a:latin typeface="+mn-lt"/>
                </a:rPr>
                <a:t>Petawatt-laser</a:t>
              </a:r>
              <a:r>
                <a:rPr lang="de-DE" sz="1600" dirty="0" smtClean="0">
                  <a:solidFill>
                    <a:srgbClr val="FF0000"/>
                  </a:solidFill>
                  <a:latin typeface="+mn-lt"/>
                </a:rPr>
                <a:t> , Prior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400398" name="Text Box 14"/>
            <p:cNvSpPr txBox="1">
              <a:spLocks noChangeArrowheads="1"/>
            </p:cNvSpPr>
            <p:nvPr/>
          </p:nvSpPr>
          <p:spPr bwMode="auto">
            <a:xfrm>
              <a:off x="125106" y="5797349"/>
              <a:ext cx="4163898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Materials Science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Radiation Biology</a:t>
              </a:r>
              <a:r>
                <a:rPr lang="de-DE" sz="1600" dirty="0">
                  <a:solidFill>
                    <a:srgbClr val="669900"/>
                  </a:solidFill>
                  <a:latin typeface="+mn-lt"/>
                </a:rPr>
                <a:t>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Ion- &amp; antiproton 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beams)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6931357" y="5889744"/>
            <a:ext cx="2186148" cy="37457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342900" indent="-342900" algn="r"/>
            <a:r>
              <a:rPr lang="de-DE" sz="1600" dirty="0">
                <a:solidFill>
                  <a:schemeClr val="accent2"/>
                </a:solidFill>
                <a:latin typeface="+mn-lt"/>
              </a:rPr>
              <a:t>Accelerator Physics</a:t>
            </a:r>
            <a:endParaRPr lang="en-GB" sz="1600" dirty="0">
              <a:latin typeface="+mn-lt"/>
            </a:endParaRPr>
          </a:p>
        </p:txBody>
      </p:sp>
      <p:grpSp>
        <p:nvGrpSpPr>
          <p:cNvPr id="4" name="Gruppieren 12"/>
          <p:cNvGrpSpPr/>
          <p:nvPr/>
        </p:nvGrpSpPr>
        <p:grpSpPr>
          <a:xfrm>
            <a:off x="836585" y="998730"/>
            <a:ext cx="8685965" cy="5533307"/>
            <a:chOff x="881590" y="998730"/>
            <a:chExt cx="8685965" cy="5533307"/>
          </a:xfrm>
        </p:grpSpPr>
        <p:grpSp>
          <p:nvGrpSpPr>
            <p:cNvPr id="5" name="Group 7"/>
            <p:cNvGrpSpPr/>
            <p:nvPr/>
          </p:nvGrpSpPr>
          <p:grpSpPr>
            <a:xfrm>
              <a:off x="881590" y="998730"/>
              <a:ext cx="8685965" cy="5533307"/>
              <a:chOff x="881590" y="998730"/>
              <a:chExt cx="8685965" cy="5533307"/>
            </a:xfrm>
          </p:grpSpPr>
          <p:grpSp>
            <p:nvGrpSpPr>
              <p:cNvPr id="6" name="Group 4"/>
              <p:cNvGrpSpPr/>
              <p:nvPr/>
            </p:nvGrpSpPr>
            <p:grpSpPr>
              <a:xfrm>
                <a:off x="881590" y="998730"/>
                <a:ext cx="8685965" cy="5533307"/>
                <a:chOff x="881590" y="998730"/>
                <a:chExt cx="8685965" cy="5533307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81590" y="998730"/>
                  <a:ext cx="8685965" cy="5533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" name="Group 3"/>
                <p:cNvGrpSpPr/>
                <p:nvPr/>
              </p:nvGrpSpPr>
              <p:grpSpPr>
                <a:xfrm>
                  <a:off x="1914883" y="1846856"/>
                  <a:ext cx="7310921" cy="4327449"/>
                  <a:chOff x="1914883" y="1846856"/>
                  <a:chExt cx="7310921" cy="4327449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UNILAC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SIS18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542330" y="1853825"/>
                    <a:ext cx="168347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</a:t>
                    </a:r>
                    <a:r>
                      <a:rPr lang="en-GB" sz="1600" b="1" dirty="0" smtClean="0">
                        <a:solidFill>
                          <a:srgbClr val="FF0000"/>
                        </a:solidFill>
                        <a:latin typeface="+mj-lt"/>
                      </a:rPr>
                      <a:t>SiS300</a:t>
                    </a:r>
                    <a:endParaRPr lang="en-GB" sz="1200" b="1" dirty="0">
                      <a:solidFill>
                        <a:srgbClr val="FF0000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4752020" y="5139190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884587" y="5897306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7182290" y="5319211"/>
                    <a:ext cx="99011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 ?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7137285" y="33273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Rare-Isotope</a:t>
                </a:r>
              </a:p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62210" y="4137465"/>
                <a:ext cx="25652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Anti-Proton</a:t>
                </a:r>
              </a:p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8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100 m</a:t>
                </a:r>
                <a:endParaRPr lang="en-GB" sz="1200" dirty="0">
                  <a:latin typeface="+mn-lt"/>
                </a:endParaRPr>
              </a:p>
            </p:txBody>
          </p:sp>
        </p:grpSp>
      </p:grpSp>
      <p:grpSp>
        <p:nvGrpSpPr>
          <p:cNvPr id="10" name="Group 5"/>
          <p:cNvGrpSpPr/>
          <p:nvPr/>
        </p:nvGrpSpPr>
        <p:grpSpPr>
          <a:xfrm>
            <a:off x="25340" y="998730"/>
            <a:ext cx="4613185" cy="3439681"/>
            <a:chOff x="161510" y="1031782"/>
            <a:chExt cx="4613185" cy="3439681"/>
          </a:xfrm>
        </p:grpSpPr>
        <p:grpSp>
          <p:nvGrpSpPr>
            <p:cNvPr id="12" name="Group 23"/>
            <p:cNvGrpSpPr/>
            <p:nvPr/>
          </p:nvGrpSpPr>
          <p:grpSpPr>
            <a:xfrm>
              <a:off x="161510" y="1031782"/>
              <a:ext cx="4127354" cy="2402181"/>
              <a:chOff x="0" y="982426"/>
              <a:chExt cx="4127354" cy="2402181"/>
            </a:xfrm>
          </p:grpSpPr>
          <p:grpSp>
            <p:nvGrpSpPr>
              <p:cNvPr id="13" name="Group 20"/>
              <p:cNvGrpSpPr/>
              <p:nvPr/>
            </p:nvGrpSpPr>
            <p:grpSpPr>
              <a:xfrm>
                <a:off x="1155" y="1711184"/>
                <a:ext cx="4126199" cy="1673423"/>
                <a:chOff x="1155" y="1711184"/>
                <a:chExt cx="4126199" cy="1673423"/>
              </a:xfrm>
            </p:grpSpPr>
            <p:sp>
              <p:nvSpPr>
                <p:cNvPr id="4003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5" y="2737621"/>
                  <a:ext cx="3083701" cy="64698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QCD-Phase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Diagram</a:t>
                  </a:r>
                  <a:endParaRPr lang="de-DE" sz="1600" dirty="0" smtClean="0">
                    <a:solidFill>
                      <a:srgbClr val="FF0000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(HI beams 2 to </a:t>
                  </a:r>
                  <a:r>
                    <a:rPr lang="de-DE" sz="1600" b="1" dirty="0" smtClean="0">
                      <a:solidFill>
                        <a:srgbClr val="FF0000"/>
                      </a:solidFill>
                      <a:latin typeface="+mn-lt"/>
                    </a:rPr>
                    <a:t>45 GeV/u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  <p:sp>
              <p:nvSpPr>
                <p:cNvPr id="40039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55" y="1711184"/>
                  <a:ext cx="4126199" cy="953453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 anchorCtr="0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Hadron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Physics </a:t>
                  </a:r>
                  <a:endParaRPr lang="de-DE" sz="1600" dirty="0">
                    <a:solidFill>
                      <a:schemeClr val="accent2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>
                      <a:solidFill>
                        <a:schemeClr val="accent5"/>
                      </a:solidFill>
                      <a:latin typeface="+mn-lt"/>
                    </a:rPr>
                    <a:t>(Stored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and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cooled          </a:t>
                  </a:r>
                  <a:r>
                    <a:rPr lang="en-GB" sz="1800" b="1" dirty="0" smtClean="0">
                      <a:solidFill>
                        <a:srgbClr val="FF0000"/>
                      </a:solidFill>
                      <a:latin typeface="+mn-lt"/>
                    </a:rPr>
                    <a:t>_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14 </a:t>
                  </a:r>
                  <a:r>
                    <a:rPr lang="de-DE" sz="1600" dirty="0" err="1" smtClean="0">
                      <a:solidFill>
                        <a:schemeClr val="accent5"/>
                      </a:solidFill>
                      <a:latin typeface="+mn-lt"/>
                    </a:rPr>
                    <a:t>GeV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/c anti-</a:t>
                  </a:r>
                  <a:r>
                    <a:rPr lang="de-DE" sz="1600" dirty="0" err="1" smtClean="0">
                      <a:solidFill>
                        <a:schemeClr val="accent5"/>
                      </a:solidFill>
                      <a:latin typeface="+mn-lt"/>
                    </a:rPr>
                    <a:t>protons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 /</a:t>
                  </a:r>
                  <a:r>
                    <a:rPr lang="de-DE" sz="1600" b="1" dirty="0" smtClean="0">
                      <a:solidFill>
                        <a:srgbClr val="FF0000"/>
                      </a:solidFill>
                      <a:latin typeface="+mn-lt"/>
                    </a:rPr>
                    <a:t>p-p </a:t>
                  </a:r>
                  <a:r>
                    <a:rPr lang="de-DE" sz="1600" b="1" dirty="0" err="1" smtClean="0">
                      <a:solidFill>
                        <a:srgbClr val="FF0000"/>
                      </a:solidFill>
                      <a:latin typeface="+mn-lt"/>
                    </a:rPr>
                    <a:t>collider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0393" name="Text Box 9"/>
              <p:cNvSpPr txBox="1">
                <a:spLocks noChangeArrowheads="1"/>
              </p:cNvSpPr>
              <p:nvPr/>
            </p:nvSpPr>
            <p:spPr bwMode="auto">
              <a:xfrm>
                <a:off x="0" y="982426"/>
                <a:ext cx="3630244" cy="64698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 anchorCtr="0">
                <a:spAutoFit/>
              </a:bodyPr>
              <a:lstStyle/>
              <a:p>
                <a:pPr marL="342900" indent="-342900"/>
                <a:r>
                  <a:rPr lang="de-DE" sz="1600" dirty="0">
                    <a:solidFill>
                      <a:schemeClr val="accent2"/>
                    </a:solidFill>
                    <a:latin typeface="+mn-lt"/>
                  </a:rPr>
                  <a:t>Nuclear Structure &amp; </a:t>
                </a:r>
                <a:r>
                  <a:rPr lang="de-DE" sz="1600" dirty="0" smtClean="0">
                    <a:solidFill>
                      <a:schemeClr val="accent2"/>
                    </a:solidFill>
                    <a:latin typeface="+mn-lt"/>
                  </a:rPr>
                  <a:t>Astrophysics</a:t>
                </a:r>
                <a:endParaRPr lang="de-DE" sz="1600" dirty="0">
                  <a:solidFill>
                    <a:schemeClr val="accent2"/>
                  </a:solidFill>
                  <a:latin typeface="+mn-lt"/>
                </a:endParaRPr>
              </a:p>
              <a:p>
                <a:pPr marL="342900" indent="-342900"/>
                <a:r>
                  <a:rPr lang="de-DE" sz="1600" dirty="0" smtClean="0">
                    <a:solidFill>
                      <a:schemeClr val="accent5"/>
                    </a:solidFill>
                    <a:latin typeface="+mn-lt"/>
                  </a:rPr>
                  <a:t>(RIBS Rare-isotope beams)</a:t>
                </a:r>
                <a:endParaRPr lang="en-GB" sz="1600" dirty="0">
                  <a:solidFill>
                    <a:schemeClr val="accent5"/>
                  </a:solidFill>
                  <a:latin typeface="+mn-lt"/>
                </a:endParaRPr>
              </a:p>
            </p:txBody>
          </p:sp>
        </p:grpSp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>
              <a:off x="170111" y="3552062"/>
              <a:ext cx="4604584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Fundamental </a:t>
              </a:r>
              <a:r>
                <a:rPr lang="de-DE" sz="1600" dirty="0" err="1" smtClean="0">
                  <a:solidFill>
                    <a:schemeClr val="accent2"/>
                  </a:solidFill>
                  <a:latin typeface="+mn-lt"/>
                </a:rPr>
                <a:t>Symmetries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de-DE" sz="1600" dirty="0" smtClean="0">
                  <a:solidFill>
                    <a:srgbClr val="FF0000"/>
                  </a:solidFill>
                  <a:latin typeface="+mn-lt"/>
                </a:rPr>
                <a:t>FLAIR</a:t>
              </a:r>
            </a:p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Ultra-High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EM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Fields </a:t>
              </a:r>
              <a:endParaRPr lang="de-DE" sz="1600" dirty="0">
                <a:solidFill>
                  <a:schemeClr val="accent2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(Antiprotons 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naked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ions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in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Cryring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/ESR)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6" name="Fußzeilenplatzhalt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39" name="TextBox 36"/>
          <p:cNvSpPr txBox="1"/>
          <p:nvPr/>
        </p:nvSpPr>
        <p:spPr>
          <a:xfrm>
            <a:off x="7227295" y="2933945"/>
            <a:ext cx="1755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CBM Target</a:t>
            </a:r>
            <a:endParaRPr lang="en-GB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TextBox 36"/>
          <p:cNvSpPr txBox="1"/>
          <p:nvPr/>
        </p:nvSpPr>
        <p:spPr>
          <a:xfrm>
            <a:off x="4932040" y="3969060"/>
            <a:ext cx="85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Panda</a:t>
            </a:r>
          </a:p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 Target</a:t>
            </a:r>
            <a:endParaRPr lang="en-GB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TextBox 36"/>
          <p:cNvSpPr txBox="1"/>
          <p:nvPr/>
        </p:nvSpPr>
        <p:spPr>
          <a:xfrm>
            <a:off x="4526995" y="2843935"/>
            <a:ext cx="85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rgbClr val="FF0000"/>
                </a:solidFill>
                <a:latin typeface="+mj-lt"/>
              </a:rPr>
              <a:t>Sparc</a:t>
            </a:r>
            <a:endParaRPr lang="en-GB" sz="12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 Target</a:t>
            </a:r>
            <a:endParaRPr lang="en-GB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356865" y="2934235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    ESR</a:t>
            </a:r>
          </a:p>
          <a:p>
            <a:r>
              <a:rPr lang="de-DE" sz="1600" b="1" dirty="0" err="1" smtClean="0">
                <a:solidFill>
                  <a:srgbClr val="FF0000"/>
                </a:solidFill>
              </a:rPr>
              <a:t>Cryring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0218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uper-FRS-Bild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5463"/>
            <a:ext cx="91440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928688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SuperFRS-facility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NuSTAR</a:t>
            </a:r>
            <a:r>
              <a:rPr lang="de-DE" sz="2400" dirty="0" smtClean="0"/>
              <a:t> </a:t>
            </a:r>
            <a:r>
              <a:rPr lang="de-DE" sz="2400" dirty="0" err="1" smtClean="0"/>
              <a:t>program</a:t>
            </a:r>
            <a:endParaRPr lang="de-DE" sz="2400" dirty="0" smtClean="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-201613" y="682625"/>
            <a:ext cx="82296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000" b="1" dirty="0" err="1"/>
              <a:t>Highest</a:t>
            </a:r>
            <a:r>
              <a:rPr lang="de-DE" sz="2000" b="1" dirty="0"/>
              <a:t> </a:t>
            </a:r>
            <a:r>
              <a:rPr lang="de-DE" sz="2000" b="1" dirty="0" err="1"/>
              <a:t>intensity</a:t>
            </a:r>
            <a:r>
              <a:rPr lang="de-DE" sz="2000" b="1" dirty="0"/>
              <a:t> (x100)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transmission</a:t>
            </a:r>
            <a:r>
              <a:rPr lang="de-DE" sz="2000" b="1" dirty="0"/>
              <a:t> (x10</a:t>
            </a:r>
            <a:r>
              <a:rPr lang="de-DE" sz="2000" b="1" dirty="0" smtClean="0"/>
              <a:t>)</a:t>
            </a:r>
            <a:endParaRPr lang="de-DE" sz="2000" b="1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000" b="1" dirty="0"/>
              <a:t>High </a:t>
            </a:r>
            <a:r>
              <a:rPr lang="de-DE" sz="2000" b="1" dirty="0" err="1"/>
              <a:t>energy</a:t>
            </a:r>
            <a:r>
              <a:rPr lang="de-DE" sz="2000" b="1" dirty="0"/>
              <a:t> (</a:t>
            </a:r>
            <a:r>
              <a:rPr lang="de-DE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unambigous</a:t>
            </a: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identification</a:t>
            </a:r>
            <a:r>
              <a:rPr lang="de-DE" sz="2000" b="1" dirty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000" b="1" dirty="0" smtClean="0"/>
              <a:t>World-</a:t>
            </a:r>
            <a:r>
              <a:rPr lang="de-DE" sz="2000" b="1" dirty="0" err="1" smtClean="0"/>
              <a:t>wide</a:t>
            </a:r>
            <a:r>
              <a:rPr lang="de-DE" sz="2000" b="1" dirty="0" smtClean="0"/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unique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storage</a:t>
            </a:r>
            <a:r>
              <a:rPr lang="de-DE" sz="2000" b="1" dirty="0">
                <a:solidFill>
                  <a:srgbClr val="FF0000"/>
                </a:solidFill>
              </a:rPr>
              <a:t>-ring </a:t>
            </a:r>
            <a:r>
              <a:rPr lang="de-DE" sz="2000" b="1" dirty="0" err="1">
                <a:solidFill>
                  <a:srgbClr val="FF0000"/>
                </a:solidFill>
              </a:rPr>
              <a:t>complex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000" b="1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000" b="1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000" b="1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000" b="1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000" b="1" dirty="0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709738" y="3917950"/>
            <a:ext cx="783113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de-DE" sz="2000" b="1" dirty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Search</a:t>
            </a:r>
            <a:r>
              <a:rPr lang="de-DE" sz="2000" b="1" dirty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for</a:t>
            </a:r>
            <a:endParaRPr lang="de-DE" sz="2000" b="1" dirty="0">
              <a:cs typeface="Arial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cs typeface="Arial" pitchFamily="34" charset="0"/>
              </a:rPr>
              <a:t>New isotopes </a:t>
            </a: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(r-</a:t>
            </a:r>
            <a:r>
              <a:rPr lang="de-DE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nuclides</a:t>
            </a: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)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 Neutron </a:t>
            </a:r>
            <a:r>
              <a:rPr lang="de-DE" sz="2000" b="1" dirty="0" err="1">
                <a:solidFill>
                  <a:srgbClr val="000000"/>
                </a:solidFill>
                <a:cs typeface="Arial" pitchFamily="34" charset="0"/>
              </a:rPr>
              <a:t>radioactivity</a:t>
            </a: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de-DE" sz="2000" b="1" dirty="0" err="1">
                <a:solidFill>
                  <a:srgbClr val="FF0000"/>
                </a:solidFill>
                <a:cs typeface="Arial" pitchFamily="34" charset="0"/>
              </a:rPr>
              <a:t>neutron</a:t>
            </a:r>
            <a:r>
              <a:rPr lang="de-DE" sz="20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cs typeface="Arial" pitchFamily="34" charset="0"/>
              </a:rPr>
              <a:t>dripline</a:t>
            </a:r>
            <a:endParaRPr lang="de-DE" sz="2000" b="1" dirty="0">
              <a:solidFill>
                <a:srgbClr val="FF0000"/>
              </a:solidFill>
              <a:cs typeface="Arial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 New </a:t>
            </a:r>
            <a:r>
              <a:rPr lang="de-DE" sz="2000" b="1" dirty="0" err="1">
                <a:solidFill>
                  <a:srgbClr val="000000"/>
                </a:solidFill>
                <a:cs typeface="Arial" pitchFamily="34" charset="0"/>
              </a:rPr>
              <a:t>shell</a:t>
            </a: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cs typeface="Arial" pitchFamily="34" charset="0"/>
              </a:rPr>
              <a:t>structure</a:t>
            </a:r>
            <a:endParaRPr lang="de-DE" sz="2000" b="1" dirty="0">
              <a:solidFill>
                <a:srgbClr val="000000"/>
              </a:solidFill>
              <a:cs typeface="Arial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 New </a:t>
            </a:r>
            <a:r>
              <a:rPr lang="de-DE" sz="2000" b="1" dirty="0" err="1">
                <a:solidFill>
                  <a:srgbClr val="000000"/>
                </a:solidFill>
                <a:cs typeface="Arial" pitchFamily="34" charset="0"/>
              </a:rPr>
              <a:t>excitation</a:t>
            </a: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cs typeface="Arial" pitchFamily="34" charset="0"/>
              </a:rPr>
              <a:t>modes</a:t>
            </a:r>
            <a:endParaRPr lang="de-DE" sz="20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de-DE" sz="2000" b="1" dirty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Unexpected</a:t>
            </a:r>
            <a:r>
              <a:rPr lang="de-DE" sz="2000" b="1" dirty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observations</a:t>
            </a:r>
            <a:r>
              <a:rPr lang="de-DE" sz="2000" b="1" dirty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and</a:t>
            </a:r>
            <a:r>
              <a:rPr lang="de-DE" sz="2000" b="1" dirty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discoveries</a:t>
            </a:r>
            <a:endParaRPr lang="de-DE" sz="2000" b="1" dirty="0">
              <a:cs typeface="Arial" pitchFamily="34" charset="0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940425" y="692150"/>
            <a:ext cx="3314700" cy="768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000" b="1">
                <a:solidFill>
                  <a:srgbClr val="FF0066"/>
                </a:solidFill>
              </a:rPr>
              <a:t>1 – Low-energy branch</a:t>
            </a:r>
          </a:p>
          <a:p>
            <a:pPr>
              <a:spcBef>
                <a:spcPct val="20000"/>
              </a:spcBef>
            </a:pPr>
            <a:r>
              <a:rPr lang="de-DE" sz="2000" b="1">
                <a:solidFill>
                  <a:srgbClr val="FF0066"/>
                </a:solidFill>
              </a:rPr>
              <a:t>High Prior: enlarge CAVE!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398828" y="3437170"/>
            <a:ext cx="3033712" cy="396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000" b="1" dirty="0">
                <a:solidFill>
                  <a:srgbClr val="FF0066"/>
                </a:solidFill>
              </a:rPr>
              <a:t>3 – Storage-ring </a:t>
            </a:r>
            <a:r>
              <a:rPr lang="de-DE" sz="2000" b="1" dirty="0" err="1">
                <a:solidFill>
                  <a:srgbClr val="FF0066"/>
                </a:solidFill>
              </a:rPr>
              <a:t>branch</a:t>
            </a:r>
            <a:endParaRPr lang="de-DE" sz="2000" b="1" dirty="0">
              <a:solidFill>
                <a:srgbClr val="FF0066"/>
              </a:solidFill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6597225" y="1943835"/>
            <a:ext cx="2890791" cy="40011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000" b="1" dirty="0">
                <a:solidFill>
                  <a:srgbClr val="FF0066"/>
                </a:solidFill>
              </a:rPr>
              <a:t>2 – </a:t>
            </a:r>
            <a:r>
              <a:rPr lang="de-DE" sz="2000" b="1" dirty="0" smtClean="0">
                <a:solidFill>
                  <a:srgbClr val="FF0066"/>
                </a:solidFill>
              </a:rPr>
              <a:t>High-</a:t>
            </a:r>
            <a:r>
              <a:rPr lang="de-DE" sz="2000" b="1" dirty="0" err="1" smtClean="0">
                <a:solidFill>
                  <a:srgbClr val="FF0066"/>
                </a:solidFill>
              </a:rPr>
              <a:t>Energy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>
                <a:solidFill>
                  <a:srgbClr val="FF0066"/>
                </a:solidFill>
              </a:rPr>
              <a:t>branch</a:t>
            </a:r>
            <a:endParaRPr lang="de-DE" sz="2000" b="1" dirty="0">
              <a:solidFill>
                <a:srgbClr val="FF0066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6591300"/>
            <a:ext cx="9144000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9ACA62-7ACC-431A-9B9E-05374572E82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Horst Stoecker GSI &amp; FIAS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5535614" cy="928688"/>
          </a:xfrm>
        </p:spPr>
        <p:txBody>
          <a:bodyPr>
            <a:normAutofit/>
          </a:bodyPr>
          <a:lstStyle/>
          <a:p>
            <a:r>
              <a:rPr lang="en-GB" dirty="0" smtClean="0"/>
              <a:t>FAIR Experiments</a:t>
            </a:r>
            <a:endParaRPr lang="en-GB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5</a:t>
            </a:fld>
            <a:endParaRPr lang="en-GB" alt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8561722" y="850782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sz="16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5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2"/>
            <p:cNvGrpSpPr/>
            <p:nvPr/>
          </p:nvGrpSpPr>
          <p:grpSpPr>
            <a:xfrm>
              <a:off x="-1648967" y="3789040"/>
              <a:ext cx="3297934" cy="1997248"/>
              <a:chOff x="-1648967" y="3789040"/>
              <a:chExt cx="3297934" cy="199724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38617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PANDA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7" name="Group 11"/>
          <p:cNvGrpSpPr/>
          <p:nvPr/>
        </p:nvGrpSpPr>
        <p:grpSpPr>
          <a:xfrm>
            <a:off x="6057165" y="2998114"/>
            <a:ext cx="2385265" cy="3356211"/>
            <a:chOff x="7953710" y="3248546"/>
            <a:chExt cx="238526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107883"/>
                <a:gd name="adj2" fmla="val -17705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00CC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74053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Group 10"/>
            <p:cNvGrpSpPr/>
            <p:nvPr/>
          </p:nvGrpSpPr>
          <p:grpSpPr>
            <a:xfrm>
              <a:off x="7953710" y="4174487"/>
              <a:ext cx="2385265" cy="1112931"/>
              <a:chOff x="7953710" y="4174487"/>
              <a:chExt cx="2385265" cy="111293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7953710" y="4174487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78835" y="4579532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Super-        FRS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9" name="Group 3"/>
          <p:cNvGrpSpPr/>
          <p:nvPr/>
        </p:nvGrpSpPr>
        <p:grpSpPr>
          <a:xfrm>
            <a:off x="69908" y="1268761"/>
            <a:ext cx="3106937" cy="2044390"/>
            <a:chOff x="294933" y="1223756"/>
            <a:chExt cx="3106937" cy="2044390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044390"/>
              <a:chOff x="-1548680" y="1174967"/>
              <a:chExt cx="2627425" cy="1623963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7287"/>
                  <a:gd name="adj2" fmla="val 73354"/>
                  <a:gd name="adj3" fmla="val 16667"/>
                </a:avLst>
              </a:prstGeom>
              <a:ln>
                <a:solidFill>
                  <a:srgbClr val="0000CC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27064" y="2490326"/>
                <a:ext cx="747208" cy="293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sz="18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Fußzeilenplatzhalt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6762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1"/>
          <p:cNvPicPr>
            <a:picLocks noChangeAspect="1" noChangeArrowheads="1"/>
          </p:cNvPicPr>
          <p:nvPr/>
        </p:nvPicPr>
        <p:blipFill>
          <a:blip r:embed="rId3" cstate="print"/>
          <a:srcRect r="2261"/>
          <a:stretch>
            <a:fillRect/>
          </a:stretch>
        </p:blipFill>
        <p:spPr bwMode="auto">
          <a:xfrm>
            <a:off x="4176713" y="1357313"/>
            <a:ext cx="4854575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93663" y="158750"/>
            <a:ext cx="89455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00CC"/>
                </a:solidFill>
                <a:ea typeface="宋体" charset="-122"/>
              </a:rPr>
              <a:t>From </a:t>
            </a:r>
            <a:r>
              <a:rPr lang="en-US" altLang="zh-CN" sz="2800" b="1" dirty="0" err="1" smtClean="0">
                <a:solidFill>
                  <a:srgbClr val="0000CC"/>
                </a:solidFill>
                <a:ea typeface="宋体" charset="-122"/>
              </a:rPr>
              <a:t>NuSTAR</a:t>
            </a:r>
            <a:r>
              <a:rPr lang="en-US" altLang="zh-CN" sz="2800" b="1" dirty="0" smtClean="0">
                <a:solidFill>
                  <a:srgbClr val="0000CC"/>
                </a:solidFill>
                <a:ea typeface="宋体" charset="-122"/>
              </a:rPr>
              <a:t> to CBM : </a:t>
            </a:r>
            <a:r>
              <a:rPr lang="en-US" altLang="zh-CN" sz="2800" b="1" dirty="0" err="1">
                <a:solidFill>
                  <a:srgbClr val="0000CC"/>
                </a:solidFill>
                <a:ea typeface="宋体" charset="-122"/>
              </a:rPr>
              <a:t>Hypernuclei</a:t>
            </a:r>
            <a:r>
              <a:rPr lang="en-US" altLang="zh-CN" sz="2800" b="1" dirty="0">
                <a:solidFill>
                  <a:srgbClr val="0000CC"/>
                </a:solidFill>
                <a:ea typeface="宋体" charset="-122"/>
                <a:sym typeface="Wingdings" pitchFamily="2" charset="2"/>
              </a:rPr>
              <a:t> and Neutron Stars</a:t>
            </a:r>
            <a:endParaRPr lang="en-US" altLang="zh-CN" sz="2800" b="1" dirty="0">
              <a:solidFill>
                <a:srgbClr val="0000CC"/>
              </a:solidFill>
              <a:ea typeface="宋体" charset="-122"/>
            </a:endParaRPr>
          </a:p>
        </p:txBody>
      </p:sp>
      <p:sp>
        <p:nvSpPr>
          <p:cNvPr id="62468" name="Rectangle 1"/>
          <p:cNvSpPr>
            <a:spLocks noChangeArrowheads="1"/>
          </p:cNvSpPr>
          <p:nvPr/>
        </p:nvSpPr>
        <p:spPr bwMode="auto">
          <a:xfrm>
            <a:off x="179388" y="874713"/>
            <a:ext cx="88566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0" lvl="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600" b="1">
                <a:solidFill>
                  <a:srgbClr val="000000"/>
                </a:solidFill>
                <a:ea typeface="宋体" charset="-122"/>
              </a:rPr>
              <a:t>hypernuclei       </a:t>
            </a:r>
            <a:r>
              <a:rPr lang="en-GB" altLang="zh-CN" sz="2600" b="1">
                <a:solidFill>
                  <a:srgbClr val="000000"/>
                </a:solidFill>
                <a:latin typeface="Symbol" pitchFamily="18" charset="2"/>
                <a:ea typeface="宋体" charset="-122"/>
              </a:rPr>
              <a:t>L</a:t>
            </a:r>
            <a:r>
              <a:rPr lang="en-GB" altLang="zh-CN" sz="2600" b="1">
                <a:solidFill>
                  <a:srgbClr val="000000"/>
                </a:solidFill>
                <a:ea typeface="宋体" charset="-122"/>
              </a:rPr>
              <a:t>-B Interaction       Neutron Stars</a:t>
            </a:r>
          </a:p>
        </p:txBody>
      </p:sp>
      <p:sp>
        <p:nvSpPr>
          <p:cNvPr id="62469" name="Line 45"/>
          <p:cNvSpPr>
            <a:spLocks noChangeShapeType="1"/>
          </p:cNvSpPr>
          <p:nvPr/>
        </p:nvSpPr>
        <p:spPr bwMode="auto">
          <a:xfrm flipH="1">
            <a:off x="2006715" y="1214438"/>
            <a:ext cx="460375" cy="1587"/>
          </a:xfrm>
          <a:prstGeom prst="line">
            <a:avLst/>
          </a:prstGeom>
          <a:noFill/>
          <a:ln w="38160">
            <a:solidFill>
              <a:srgbClr val="AC1C04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2470" name="Line 46"/>
          <p:cNvSpPr>
            <a:spLocks noChangeShapeType="1"/>
          </p:cNvSpPr>
          <p:nvPr/>
        </p:nvSpPr>
        <p:spPr bwMode="auto">
          <a:xfrm>
            <a:off x="4842030" y="1214438"/>
            <a:ext cx="457200" cy="1587"/>
          </a:xfrm>
          <a:prstGeom prst="line">
            <a:avLst/>
          </a:prstGeom>
          <a:noFill/>
          <a:ln w="38160">
            <a:solidFill>
              <a:srgbClr val="AC1C04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2471" name="Line 44"/>
          <p:cNvSpPr>
            <a:spLocks noChangeShapeType="1"/>
          </p:cNvSpPr>
          <p:nvPr/>
        </p:nvSpPr>
        <p:spPr bwMode="auto">
          <a:xfrm>
            <a:off x="3203575" y="3427413"/>
            <a:ext cx="1582738" cy="46037"/>
          </a:xfrm>
          <a:prstGeom prst="line">
            <a:avLst/>
          </a:prstGeom>
          <a:noFill/>
          <a:ln w="76320">
            <a:solidFill>
              <a:srgbClr val="AC1C04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5990" y="1357313"/>
            <a:ext cx="4566010" cy="3344862"/>
            <a:chOff x="0" y="765"/>
            <a:chExt cx="2725" cy="2027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0" y="765"/>
              <a:ext cx="2725" cy="2027"/>
              <a:chOff x="0" y="872"/>
              <a:chExt cx="2725" cy="2027"/>
            </a:xfrm>
          </p:grpSpPr>
          <p:pic>
            <p:nvPicPr>
              <p:cNvPr id="6248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" y="872"/>
                <a:ext cx="2703" cy="20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cxnSp>
            <p:nvCxnSpPr>
              <p:cNvPr id="54" name="Straight Arrow Connector 53"/>
              <p:cNvCxnSpPr/>
              <p:nvPr/>
            </p:nvCxnSpPr>
            <p:spPr>
              <a:xfrm>
                <a:off x="327" y="1746"/>
                <a:ext cx="207" cy="13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465" y="1447"/>
                <a:ext cx="184" cy="16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483" name="TextBox 50"/>
              <p:cNvSpPr txBox="1">
                <a:spLocks noChangeArrowheads="1"/>
              </p:cNvSpPr>
              <p:nvPr/>
            </p:nvSpPr>
            <p:spPr bwMode="auto">
              <a:xfrm>
                <a:off x="0" y="1539"/>
                <a:ext cx="899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i="1" dirty="0">
                    <a:latin typeface="Verdana" pitchFamily="34" charset="0"/>
                    <a:ea typeface="宋体" charset="-122"/>
                  </a:rPr>
                  <a:t>S=-1</a:t>
                </a:r>
              </a:p>
            </p:txBody>
          </p:sp>
          <p:sp>
            <p:nvSpPr>
              <p:cNvPr id="62484" name="TextBox 51"/>
              <p:cNvSpPr txBox="1">
                <a:spLocks noChangeArrowheads="1"/>
              </p:cNvSpPr>
              <p:nvPr/>
            </p:nvSpPr>
            <p:spPr bwMode="auto">
              <a:xfrm>
                <a:off x="0" y="1263"/>
                <a:ext cx="737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i="1" dirty="0">
                    <a:latin typeface="Verdana" pitchFamily="34" charset="0"/>
                    <a:ea typeface="宋体" charset="-122"/>
                  </a:rPr>
                  <a:t>S=-2</a:t>
                </a:r>
              </a:p>
            </p:txBody>
          </p:sp>
        </p:grpSp>
        <p:sp>
          <p:nvSpPr>
            <p:cNvPr id="62479" name="TextBox 57"/>
            <p:cNvSpPr txBox="1">
              <a:spLocks noChangeArrowheads="1"/>
            </p:cNvSpPr>
            <p:nvPr/>
          </p:nvSpPr>
          <p:spPr bwMode="auto">
            <a:xfrm>
              <a:off x="39" y="223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latin typeface="Verdana" pitchFamily="34" charset="0"/>
                  <a:ea typeface="宋体" charset="-122"/>
                </a:rPr>
                <a:t> S=-0</a:t>
              </a:r>
            </a:p>
          </p:txBody>
        </p:sp>
      </p:grpSp>
      <p:sp>
        <p:nvSpPr>
          <p:cNvPr id="76859" name="Rectangle 59"/>
          <p:cNvSpPr>
            <a:spLocks noChangeArrowheads="1"/>
          </p:cNvSpPr>
          <p:nvPr/>
        </p:nvSpPr>
        <p:spPr bwMode="auto">
          <a:xfrm>
            <a:off x="0" y="4572000"/>
            <a:ext cx="86423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None/>
              <a:defRPr/>
            </a:pP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Several possible configurations of </a:t>
            </a:r>
            <a:r>
              <a:rPr lang="en-GB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Neutron Stars</a:t>
            </a:r>
          </a:p>
          <a:p>
            <a:pPr marL="742950" lvl="1" indent="-285750"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Char char="–"/>
              <a:defRPr/>
            </a:pPr>
            <a:r>
              <a:rPr lang="en-GB" altLang="zh-CN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Kaon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condensate, hyperons, strange quark matter</a:t>
            </a:r>
          </a:p>
          <a:p>
            <a:pPr>
              <a:spcBef>
                <a:spcPts val="500"/>
              </a:spcBef>
              <a:buClr>
                <a:srgbClr val="009999"/>
              </a:buClr>
              <a:buSzPct val="90000"/>
              <a:buFont typeface="Wingdings" pitchFamily="2" charset="2"/>
              <a:buNone/>
              <a:defRPr/>
            </a:pPr>
            <a:r>
              <a:rPr lang="en-GB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Single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en-GB" altLang="zh-CN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hypernuclei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the laboratory: </a:t>
            </a:r>
          </a:p>
          <a:p>
            <a:pPr marL="742950" lvl="1" indent="-285750"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Char char="–"/>
              <a:defRPr/>
            </a:pP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study the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strange sector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the baryon-baryon interaction</a:t>
            </a:r>
          </a:p>
          <a:p>
            <a:pPr marL="742950" lvl="1" indent="-285750"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Char char="–"/>
              <a:defRPr/>
            </a:pP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provide info on EOS of neutron stars</a:t>
            </a:r>
          </a:p>
        </p:txBody>
      </p:sp>
      <p:sp>
        <p:nvSpPr>
          <p:cNvPr id="62474" name="TextBox 16"/>
          <p:cNvSpPr txBox="1">
            <a:spLocks noChangeArrowheads="1"/>
          </p:cNvSpPr>
          <p:nvPr/>
        </p:nvSpPr>
        <p:spPr bwMode="auto">
          <a:xfrm>
            <a:off x="6417205" y="5049180"/>
            <a:ext cx="3550972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/>
              <a:t>J.M. </a:t>
            </a:r>
            <a:r>
              <a:rPr lang="en-US" sz="1100" b="1" dirty="0" err="1"/>
              <a:t>Lattimer</a:t>
            </a:r>
            <a:r>
              <a:rPr lang="en-US" sz="1100" b="1" dirty="0"/>
              <a:t> and M. </a:t>
            </a:r>
            <a:r>
              <a:rPr lang="en-US" sz="1100" b="1" dirty="0" err="1"/>
              <a:t>Prakash</a:t>
            </a:r>
            <a:r>
              <a:rPr lang="en-US" sz="1100" b="1" dirty="0"/>
              <a:t>, </a:t>
            </a:r>
          </a:p>
          <a:p>
            <a:r>
              <a:rPr lang="en-US" sz="1100" b="1" dirty="0"/>
              <a:t>"The Physics of Neutron Stars", Science 304, 536 (2004)</a:t>
            </a:r>
          </a:p>
          <a:p>
            <a:r>
              <a:rPr lang="de-DE" sz="1100" b="1" dirty="0"/>
              <a:t>J. Schaffner </a:t>
            </a:r>
            <a:r>
              <a:rPr lang="de-DE" sz="1100" b="1" dirty="0" err="1"/>
              <a:t>and</a:t>
            </a:r>
            <a:r>
              <a:rPr lang="de-DE" sz="1100" b="1" dirty="0"/>
              <a:t> I. </a:t>
            </a:r>
            <a:r>
              <a:rPr lang="de-DE" sz="1100" b="1" dirty="0" err="1"/>
              <a:t>Mishustin</a:t>
            </a:r>
            <a:r>
              <a:rPr lang="de-DE" sz="1100" b="1" dirty="0"/>
              <a:t>, </a:t>
            </a:r>
            <a:r>
              <a:rPr lang="de-DE" sz="1100" b="1" i="1" dirty="0"/>
              <a:t>Phys. </a:t>
            </a:r>
            <a:r>
              <a:rPr lang="de-DE" sz="1100" b="1" i="1" dirty="0" err="1"/>
              <a:t>Rev</a:t>
            </a:r>
            <a:r>
              <a:rPr lang="de-DE" sz="1100" b="1" i="1" dirty="0"/>
              <a:t>. C</a:t>
            </a:r>
            <a:r>
              <a:rPr lang="de-DE" sz="1100" b="1" dirty="0"/>
              <a:t> 53 (1996): </a:t>
            </a:r>
            <a:br>
              <a:rPr lang="de-DE" sz="1100" b="1" dirty="0"/>
            </a:br>
            <a:r>
              <a:rPr lang="en-US" sz="1200" b="1" dirty="0" err="1"/>
              <a:t>Hyperon</a:t>
            </a:r>
            <a:r>
              <a:rPr lang="en-US" sz="1200" b="1" dirty="0"/>
              <a:t>-rich matter in neutron stars</a:t>
            </a:r>
            <a:endParaRPr lang="en-US" sz="1100" b="1" dirty="0"/>
          </a:p>
          <a:p>
            <a:endParaRPr lang="en-US" sz="1100" b="1" dirty="0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2071688" y="3714750"/>
            <a:ext cx="857250" cy="201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700" b="1">
                <a:solidFill>
                  <a:srgbClr val="000000"/>
                </a:solidFill>
                <a:latin typeface="Verdana" pitchFamily="34" charset="0"/>
                <a:ea typeface="宋体" charset="-122"/>
              </a:rPr>
              <a:t>Saito, HYP06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6AB868-5FCA-4E4D-B16A-3CB76A815F8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0"/>
          </p:nvPr>
        </p:nvSpPr>
        <p:spPr>
          <a:xfrm>
            <a:off x="161510" y="648425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73025" y="665163"/>
            <a:ext cx="9070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800">
              <a:solidFill>
                <a:srgbClr val="000000"/>
              </a:solidFill>
              <a:latin typeface="Tahoma" pitchFamily="34" charset="0"/>
              <a:sym typeface="Wingdings" pitchFamily="2" charset="2"/>
            </a:endParaRPr>
          </a:p>
          <a:p>
            <a:r>
              <a:rPr lang="de-DE" sz="8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80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r>
              <a:rPr lang="de-DE" sz="2400">
                <a:solidFill>
                  <a:srgbClr val="FF330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de-DE" sz="2400">
                <a:solidFill>
                  <a:srgbClr val="000000"/>
                </a:solidFill>
                <a:latin typeface="Tahoma" pitchFamily="34" charset="0"/>
              </a:rPr>
              <a:t> What is the structure of  compact stars?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endParaRPr lang="de-DE" sz="800">
              <a:solidFill>
                <a:srgbClr val="000000"/>
              </a:solidFill>
              <a:latin typeface="Tahoma" pitchFamily="34" charset="0"/>
            </a:endParaRPr>
          </a:p>
          <a:p>
            <a:endParaRPr lang="de-DE" sz="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  <a:latin typeface="Tahoma" pitchFamily="34" charset="0"/>
              </a:rPr>
              <a:t>Fundamental </a:t>
            </a:r>
            <a:r>
              <a:rPr lang="de-DE" sz="2800" dirty="0" err="1">
                <a:solidFill>
                  <a:srgbClr val="FF3300"/>
                </a:solidFill>
                <a:latin typeface="Tahoma" pitchFamily="34" charset="0"/>
              </a:rPr>
              <a:t>Questions</a:t>
            </a:r>
            <a:r>
              <a:rPr lang="de-DE" sz="2800" dirty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sz="2800" dirty="0" err="1">
                <a:solidFill>
                  <a:srgbClr val="FF3300"/>
                </a:solidFill>
                <a:latin typeface="Tahoma" pitchFamily="34" charset="0"/>
              </a:rPr>
              <a:t>of</a:t>
            </a:r>
            <a:r>
              <a:rPr lang="de-DE" sz="2800" dirty="0">
                <a:solidFill>
                  <a:srgbClr val="FF3300"/>
                </a:solidFill>
                <a:latin typeface="Tahoma" pitchFamily="34" charset="0"/>
              </a:rPr>
              <a:t> (QCD-) </a:t>
            </a:r>
            <a:r>
              <a:rPr lang="de-DE" sz="2800" dirty="0" err="1">
                <a:solidFill>
                  <a:srgbClr val="FF3300"/>
                </a:solidFill>
                <a:latin typeface="Tahoma" pitchFamily="34" charset="0"/>
              </a:rPr>
              <a:t>Physics</a:t>
            </a:r>
            <a:endParaRPr lang="de-DE" sz="2800" dirty="0">
              <a:solidFill>
                <a:srgbClr val="FF3300"/>
              </a:solidFill>
              <a:latin typeface="Tahoma" pitchFamily="34" charset="0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598488"/>
            <a:ext cx="2166937" cy="139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7" name="Picture 11" descr="quarkmas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025650"/>
            <a:ext cx="147955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3"/>
          <p:cNvSpPr txBox="1">
            <a:spLocks noChangeArrowheads="1"/>
          </p:cNvSpPr>
          <p:nvPr/>
        </p:nvSpPr>
        <p:spPr bwMode="auto">
          <a:xfrm>
            <a:off x="34925" y="3284538"/>
            <a:ext cx="9070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800">
              <a:solidFill>
                <a:srgbClr val="000000"/>
              </a:solidFill>
              <a:latin typeface="Tahoma" pitchFamily="34" charset="0"/>
              <a:sym typeface="Wingdings" pitchFamily="2" charset="2"/>
            </a:endParaRPr>
          </a:p>
          <a:p>
            <a:r>
              <a:rPr lang="de-DE" sz="2400">
                <a:solidFill>
                  <a:srgbClr val="FF330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 Why do we not observe individual quarks, 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   the elementary building blocks of matter?  </a:t>
            </a:r>
          </a:p>
          <a:p>
            <a:endParaRPr lang="de-DE" sz="800">
              <a:solidFill>
                <a:srgbClr val="000000"/>
              </a:solidFill>
              <a:latin typeface="Tahoma" pitchFamily="34" charset="0"/>
              <a:sym typeface="Wingdings" pitchFamily="2" charset="2"/>
            </a:endParaRPr>
          </a:p>
          <a:p>
            <a:endParaRPr lang="de-DE" sz="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73025" y="1844675"/>
            <a:ext cx="9070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FF330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What is the origin of the mass of the 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   hadrons which determine the visible 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    mass of the universe? </a:t>
            </a:r>
          </a:p>
          <a:p>
            <a:endParaRPr lang="de-DE" sz="8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8680" name="Picture 4" descr="confin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300" y="3429000"/>
            <a:ext cx="18716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" descr="neu_QuarksGluons"/>
          <p:cNvPicPr>
            <a:picLocks noChangeAspect="1" noChangeArrowheads="1"/>
          </p:cNvPicPr>
          <p:nvPr/>
        </p:nvPicPr>
        <p:blipFill>
          <a:blip r:embed="rId5" cstate="print"/>
          <a:srcRect l="3076" r="4662"/>
          <a:stretch>
            <a:fillRect/>
          </a:stretch>
        </p:blipFill>
        <p:spPr bwMode="auto">
          <a:xfrm>
            <a:off x="4719638" y="4868863"/>
            <a:ext cx="4303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 Box 3"/>
          <p:cNvSpPr txBox="1">
            <a:spLocks noChangeArrowheads="1"/>
          </p:cNvSpPr>
          <p:nvPr/>
        </p:nvSpPr>
        <p:spPr bwMode="auto">
          <a:xfrm>
            <a:off x="73025" y="4292600"/>
            <a:ext cx="90709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800">
              <a:solidFill>
                <a:srgbClr val="000000"/>
              </a:solidFill>
              <a:latin typeface="Tahoma" pitchFamily="34" charset="0"/>
              <a:sym typeface="Wingdings" pitchFamily="2" charset="2"/>
            </a:endParaRPr>
          </a:p>
          <a:p>
            <a:r>
              <a:rPr lang="de-DE" sz="2400">
                <a:solidFill>
                  <a:srgbClr val="FF330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What are the properties and the degrees-of-freedom 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   of nuclear matter under extreme 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   conditions (high temperature </a:t>
            </a:r>
          </a:p>
          <a:p>
            <a:r>
              <a:rPr lang="de-DE" sz="24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   and/or high density)?</a:t>
            </a:r>
          </a:p>
          <a:p>
            <a:endParaRPr lang="de-DE" sz="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588125" y="908050"/>
            <a:ext cx="2627313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599D"/>
              </a:buClr>
              <a:buFont typeface="Wingdings" pitchFamily="2" charset="2"/>
              <a:buNone/>
              <a:defRPr/>
            </a:pPr>
            <a:endParaRPr lang="en-US" sz="800" dirty="0">
              <a:latin typeface="Tahoma" pitchFamily="34" charset="0"/>
            </a:endParaRPr>
          </a:p>
          <a:p>
            <a:pPr>
              <a:buClr>
                <a:srgbClr val="00599D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Tahoma" pitchFamily="34" charset="0"/>
              </a:rPr>
              <a:t> d</a:t>
            </a:r>
            <a:r>
              <a:rPr lang="en-GB" sz="2400" dirty="0" err="1">
                <a:latin typeface="Tahoma" pitchFamily="34" charset="0"/>
              </a:rPr>
              <a:t>econfinement</a:t>
            </a:r>
            <a:r>
              <a:rPr lang="en-GB" sz="2400" dirty="0">
                <a:latin typeface="Tahoma" pitchFamily="3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ahoma" pitchFamily="34" charset="0"/>
              </a:rPr>
              <a:t>phase transition</a:t>
            </a:r>
            <a:r>
              <a:rPr lang="en-GB" sz="2400" dirty="0">
                <a:latin typeface="Tahoma" pitchFamily="34" charset="0"/>
              </a:rPr>
              <a:t> Quarks=&gt; Proton</a:t>
            </a:r>
          </a:p>
          <a:p>
            <a:pPr>
              <a:buClr>
                <a:srgbClr val="00599D"/>
              </a:buClr>
              <a:buFont typeface="Wingdings" pitchFamily="2" charset="2"/>
              <a:buChar char="§"/>
              <a:defRPr/>
            </a:pPr>
            <a:endParaRPr lang="en-GB" sz="2400" dirty="0">
              <a:latin typeface="Tahoma" pitchFamily="34" charset="0"/>
            </a:endParaRPr>
          </a:p>
          <a:p>
            <a:pPr>
              <a:buClr>
                <a:srgbClr val="00599D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Tahoma" pitchFamily="34" charset="0"/>
                <a:sym typeface="Symbol" pitchFamily="18" charset="2"/>
              </a:rPr>
              <a:t> Equation-of-state at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sym typeface="Symbol" pitchFamily="18" charset="2"/>
              </a:rPr>
              <a:t>neutron star densities</a:t>
            </a:r>
            <a:r>
              <a:rPr lang="en-GB" sz="2400" dirty="0">
                <a:latin typeface="Tahoma" pitchFamily="34" charset="0"/>
                <a:sym typeface="Symbol" pitchFamily="18" charset="2"/>
              </a:rPr>
              <a:t>, </a:t>
            </a:r>
            <a:r>
              <a:rPr lang="en-GB" sz="24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Multi-Strange Quarks</a:t>
            </a:r>
          </a:p>
          <a:p>
            <a:pPr>
              <a:buClr>
                <a:srgbClr val="00599D"/>
              </a:buClr>
              <a:buFont typeface="Wingdings" pitchFamily="2" charset="2"/>
              <a:buChar char="§"/>
              <a:defRPr/>
            </a:pPr>
            <a:endParaRPr lang="en-GB" sz="2400" dirty="0">
              <a:solidFill>
                <a:srgbClr val="0070C0"/>
              </a:solidFill>
              <a:latin typeface="Tahoma" pitchFamily="34" charset="0"/>
            </a:endParaRPr>
          </a:p>
          <a:p>
            <a:pPr>
              <a:buClr>
                <a:srgbClr val="00599D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Tahoma" pitchFamily="34" charset="0"/>
              </a:rPr>
              <a:t> in-medium properties of hadrons, </a:t>
            </a:r>
            <a:r>
              <a:rPr lang="en-GB" sz="2400" dirty="0" err="1">
                <a:latin typeface="Tahoma" pitchFamily="34" charset="0"/>
              </a:rPr>
              <a:t>hadron</a:t>
            </a:r>
            <a:r>
              <a:rPr lang="en-GB" sz="2400" dirty="0">
                <a:latin typeface="Tahoma" pitchFamily="3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ahoma" pitchFamily="34" charset="0"/>
              </a:rPr>
              <a:t>mass generation</a:t>
            </a:r>
            <a:endParaRPr lang="en-US" sz="2000" dirty="0">
              <a:solidFill>
                <a:srgbClr val="FF0000"/>
              </a:solidFill>
              <a:latin typeface="Tahoma" pitchFamily="34" charset="0"/>
            </a:endParaRPr>
          </a:p>
          <a:p>
            <a:pPr>
              <a:defRPr/>
            </a:pPr>
            <a:endParaRPr lang="en-US" sz="2000" dirty="0">
              <a:solidFill>
                <a:srgbClr val="FF3300"/>
              </a:solidFill>
              <a:latin typeface="Tahoma" pitchFamily="34" charset="0"/>
            </a:endParaRPr>
          </a:p>
          <a:p>
            <a:pPr>
              <a:defRPr/>
            </a:pPr>
            <a:endParaRPr lang="en-US" sz="2000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44463" y="188913"/>
            <a:ext cx="8820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sym typeface="Symbol" pitchFamily="18" charset="2"/>
              </a:rPr>
              <a:t>CBM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Big Bang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Neutron Star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matter 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                                                                   - in the laboratory</a:t>
            </a:r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4679950" y="32496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 flipV="1">
            <a:off x="4464050" y="3211513"/>
            <a:ext cx="287338" cy="2889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31750" name="Picture 63" descr="FAIR_V1"/>
          <p:cNvPicPr>
            <a:picLocks noChangeAspect="1" noChangeArrowheads="1"/>
          </p:cNvPicPr>
          <p:nvPr/>
        </p:nvPicPr>
        <p:blipFill>
          <a:blip r:embed="rId2" cstate="print"/>
          <a:srcRect l="9483" t="9261" r="17241"/>
          <a:stretch>
            <a:fillRect/>
          </a:stretch>
        </p:blipFill>
        <p:spPr bwMode="auto">
          <a:xfrm>
            <a:off x="7631113" y="0"/>
            <a:ext cx="15128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ußzeilenplatzhalt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9ECAC-417B-4C39-8D6C-6A580F2C8EF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1133475"/>
            <a:ext cx="6611938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Freeform 5"/>
          <p:cNvSpPr>
            <a:spLocks/>
          </p:cNvSpPr>
          <p:nvPr/>
        </p:nvSpPr>
        <p:spPr bwMode="auto">
          <a:xfrm>
            <a:off x="2270125" y="4508500"/>
            <a:ext cx="1654175" cy="863600"/>
          </a:xfrm>
          <a:custGeom>
            <a:avLst/>
            <a:gdLst>
              <a:gd name="T0" fmla="*/ 0 w 1042"/>
              <a:gd name="T1" fmla="*/ 2147483647 h 544"/>
              <a:gd name="T2" fmla="*/ 2147483647 w 1042"/>
              <a:gd name="T3" fmla="*/ 2147483647 h 544"/>
              <a:gd name="T4" fmla="*/ 2147483647 w 1042"/>
              <a:gd name="T5" fmla="*/ 2147483647 h 544"/>
              <a:gd name="T6" fmla="*/ 2147483647 w 1042"/>
              <a:gd name="T7" fmla="*/ 2147483647 h 544"/>
              <a:gd name="T8" fmla="*/ 2147483647 w 1042"/>
              <a:gd name="T9" fmla="*/ 2147483647 h 544"/>
              <a:gd name="T10" fmla="*/ 2147483647 w 1042"/>
              <a:gd name="T11" fmla="*/ 0 h 5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2"/>
              <a:gd name="T19" fmla="*/ 0 h 544"/>
              <a:gd name="T20" fmla="*/ 1042 w 1042"/>
              <a:gd name="T21" fmla="*/ 544 h 5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2" h="544">
                <a:moveTo>
                  <a:pt x="0" y="544"/>
                </a:moveTo>
                <a:cubicBezTo>
                  <a:pt x="113" y="533"/>
                  <a:pt x="227" y="522"/>
                  <a:pt x="318" y="499"/>
                </a:cubicBezTo>
                <a:cubicBezTo>
                  <a:pt x="409" y="476"/>
                  <a:pt x="468" y="450"/>
                  <a:pt x="544" y="408"/>
                </a:cubicBezTo>
                <a:cubicBezTo>
                  <a:pt x="620" y="366"/>
                  <a:pt x="707" y="298"/>
                  <a:pt x="771" y="249"/>
                </a:cubicBezTo>
                <a:cubicBezTo>
                  <a:pt x="835" y="200"/>
                  <a:pt x="885" y="154"/>
                  <a:pt x="930" y="113"/>
                </a:cubicBezTo>
                <a:cubicBezTo>
                  <a:pt x="975" y="72"/>
                  <a:pt x="1019" y="24"/>
                  <a:pt x="1042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1755" name="Text Box 8"/>
          <p:cNvSpPr txBox="1">
            <a:spLocks noChangeArrowheads="1"/>
          </p:cNvSpPr>
          <p:nvPr/>
        </p:nvSpPr>
        <p:spPr bwMode="auto">
          <a:xfrm rot="-2685279">
            <a:off x="3287713" y="4686300"/>
            <a:ext cx="1081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FF0066"/>
                </a:solidFill>
              </a:rPr>
              <a:t>FAIR SIS100</a:t>
            </a:r>
          </a:p>
        </p:txBody>
      </p:sp>
      <p:sp>
        <p:nvSpPr>
          <p:cNvPr id="31756" name="Textfeld 14"/>
          <p:cNvSpPr txBox="1">
            <a:spLocks noChangeArrowheads="1"/>
          </p:cNvSpPr>
          <p:nvPr/>
        </p:nvSpPr>
        <p:spPr bwMode="auto">
          <a:xfrm>
            <a:off x="1403350" y="6092825"/>
            <a:ext cx="568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FF0000"/>
                </a:solidFill>
              </a:rPr>
              <a:t>Highest Proton Densities in the Universe !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FF3300"/>
                </a:solidFill>
                <a:latin typeface="Tahoma" pitchFamily="34" charset="0"/>
              </a:rPr>
              <a:t>Quark/</a:t>
            </a:r>
            <a:r>
              <a:rPr lang="de-DE" dirty="0" err="1" smtClean="0">
                <a:solidFill>
                  <a:srgbClr val="FF3300"/>
                </a:solidFill>
                <a:latin typeface="Tahoma" pitchFamily="34" charset="0"/>
              </a:rPr>
              <a:t>Hadron</a:t>
            </a:r>
            <a:r>
              <a:rPr lang="de-DE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dirty="0" err="1" smtClean="0">
                <a:solidFill>
                  <a:srgbClr val="FF3300"/>
                </a:solidFill>
                <a:latin typeface="Tahoma" pitchFamily="34" charset="0"/>
              </a:rPr>
              <a:t>composition</a:t>
            </a:r>
            <a:r>
              <a:rPr lang="de-DE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dirty="0" err="1" smtClean="0">
                <a:solidFill>
                  <a:srgbClr val="FF3300"/>
                </a:solidFill>
                <a:latin typeface="Tahoma" pitchFamily="34" charset="0"/>
              </a:rPr>
              <a:t>and</a:t>
            </a:r>
            <a:r>
              <a:rPr lang="de-DE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dirty="0" err="1">
                <a:solidFill>
                  <a:srgbClr val="FF3300"/>
                </a:solidFill>
                <a:latin typeface="Tahoma" pitchFamily="34" charset="0"/>
              </a:rPr>
              <a:t>mixed</a:t>
            </a:r>
            <a:r>
              <a:rPr lang="de-DE" dirty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dirty="0" err="1" smtClean="0">
                <a:solidFill>
                  <a:srgbClr val="FF3300"/>
                </a:solidFill>
                <a:latin typeface="Tahoma" pitchFamily="34" charset="0"/>
              </a:rPr>
              <a:t>phase</a:t>
            </a:r>
            <a:r>
              <a:rPr lang="de-DE" dirty="0" smtClean="0">
                <a:solidFill>
                  <a:srgbClr val="FF3300"/>
                </a:solidFill>
                <a:latin typeface="Tahoma" pitchFamily="34" charset="0"/>
              </a:rPr>
              <a:t> in </a:t>
            </a:r>
            <a:r>
              <a:rPr lang="de-DE" dirty="0" err="1">
                <a:solidFill>
                  <a:srgbClr val="FF3300"/>
                </a:solidFill>
                <a:latin typeface="Tahoma" pitchFamily="34" charset="0"/>
              </a:rPr>
              <a:t>neutron</a:t>
            </a:r>
            <a:r>
              <a:rPr lang="de-DE" dirty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dirty="0" err="1">
                <a:solidFill>
                  <a:srgbClr val="FF3300"/>
                </a:solidFill>
                <a:latin typeface="Tahoma" pitchFamily="34" charset="0"/>
              </a:rPr>
              <a:t>stars</a:t>
            </a:r>
            <a:endParaRPr lang="de-DE" dirty="0">
              <a:solidFill>
                <a:srgbClr val="FF3300"/>
              </a:solidFill>
              <a:latin typeface="Tahoma" pitchFamily="34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4755" t="18332" r="2646" b="5231"/>
          <a:stretch>
            <a:fillRect/>
          </a:stretch>
        </p:blipFill>
        <p:spPr bwMode="auto">
          <a:xfrm>
            <a:off x="755650" y="1455738"/>
            <a:ext cx="7092950" cy="540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772" name="Textfeld 1"/>
          <p:cNvSpPr txBox="1">
            <a:spLocks noChangeArrowheads="1"/>
          </p:cNvSpPr>
          <p:nvPr/>
        </p:nvSpPr>
        <p:spPr bwMode="auto">
          <a:xfrm>
            <a:off x="1692275" y="1084263"/>
            <a:ext cx="46720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Orsaria, H. Rodrigues, F. Weber (August 2012)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27.9|75.6|30.7|13.3|16.2|8.7"/>
</p:tagLst>
</file>

<file path=ppt/theme/theme1.xml><?xml version="1.0" encoding="utf-8"?>
<a:theme xmlns:a="http://schemas.openxmlformats.org/drawingml/2006/main" name="FAIR_2011_english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IR_2011">
  <a:themeElements>
    <a:clrScheme name="GR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2028</Words>
  <Application>Microsoft Office PowerPoint</Application>
  <PresentationFormat>On-screen Show (4:3)</PresentationFormat>
  <Paragraphs>509</Paragraphs>
  <Slides>32</Slides>
  <Notes>11</Notes>
  <HiddenSlides>1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FAIR_2011_english</vt:lpstr>
      <vt:lpstr>Benutzerdefiniertes Design</vt:lpstr>
      <vt:lpstr>1_Benutzerdefiniertes Design</vt:lpstr>
      <vt:lpstr>2_Benutzerdefiniertes Design</vt:lpstr>
      <vt:lpstr>FAIR_2011</vt:lpstr>
      <vt:lpstr>Photo Editor Photo</vt:lpstr>
      <vt:lpstr>Bild</vt:lpstr>
      <vt:lpstr>Equation</vt:lpstr>
      <vt:lpstr>Picture</vt:lpstr>
      <vt:lpstr>Slide 1</vt:lpstr>
      <vt:lpstr>FAIR Experiments</vt:lpstr>
      <vt:lpstr>Nuclear Astrophysics at FAIR: NuSTAR</vt:lpstr>
      <vt:lpstr>SuperFRS-facility and NuSTAR program</vt:lpstr>
      <vt:lpstr>FAIR Experiments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Hadrons in nuclear- / Neutronstar Matter</vt:lpstr>
      <vt:lpstr>From Hades to CBM</vt:lpstr>
      <vt:lpstr>Slide 16</vt:lpstr>
      <vt:lpstr>Slide 17</vt:lpstr>
      <vt:lpstr>Directed flow as Baryon-Barometer px/pt = v1</vt:lpstr>
      <vt:lpstr>Directed flow v1 probes early pressure: “Bounce off as a Barometer for RHIC” H. St., B. Mueller, W.Greiner 1979</vt:lpstr>
      <vt:lpstr>P. Sorensen‘s Optimistic point of view</vt:lpstr>
      <vt:lpstr>Slide 21</vt:lpstr>
      <vt:lpstr>Elab ~ 40 AGeV – 3 Fluid Model Recovers Flow!</vt:lpstr>
      <vt:lpstr>Slide 23</vt:lpstr>
      <vt:lpstr>Under consideration...</vt:lpstr>
      <vt:lpstr>Slide 25</vt:lpstr>
      <vt:lpstr>Slide 26</vt:lpstr>
      <vt:lpstr>Slide 27</vt:lpstr>
      <vt:lpstr>Slide 28</vt:lpstr>
      <vt:lpstr>Slide 29</vt:lpstr>
      <vt:lpstr>Slide 30</vt:lpstr>
      <vt:lpstr>First Post Drilling started   31/8/2011  1500 posts finished            2/6/2014</vt:lpstr>
      <vt:lpstr>FAIR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KDGross/Walter Henning/Dieter Kraemer/Horst Stoecker/Boris Sharkov/G.Rosner</dc:creator>
  <cp:lastModifiedBy>user</cp:lastModifiedBy>
  <cp:revision>51</cp:revision>
  <dcterms:created xsi:type="dcterms:W3CDTF">2006-03-05T18:10:42Z</dcterms:created>
  <dcterms:modified xsi:type="dcterms:W3CDTF">2014-06-13T09:36:19Z</dcterms:modified>
</cp:coreProperties>
</file>