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5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6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364" r:id="rId4"/>
    <p:sldId id="360" r:id="rId5"/>
    <p:sldId id="369" r:id="rId6"/>
    <p:sldId id="363" r:id="rId7"/>
    <p:sldId id="263" r:id="rId8"/>
    <p:sldId id="361" r:id="rId9"/>
    <p:sldId id="264" r:id="rId10"/>
    <p:sldId id="265" r:id="rId11"/>
    <p:sldId id="312" r:id="rId12"/>
    <p:sldId id="320" r:id="rId13"/>
    <p:sldId id="270" r:id="rId14"/>
    <p:sldId id="311" r:id="rId15"/>
    <p:sldId id="366" r:id="rId16"/>
    <p:sldId id="371" r:id="rId17"/>
    <p:sldId id="367" r:id="rId18"/>
    <p:sldId id="352" r:id="rId19"/>
    <p:sldId id="350" r:id="rId20"/>
    <p:sldId id="354" r:id="rId21"/>
    <p:sldId id="331" r:id="rId22"/>
    <p:sldId id="348" r:id="rId23"/>
    <p:sldId id="351" r:id="rId24"/>
    <p:sldId id="355" r:id="rId25"/>
    <p:sldId id="370" r:id="rId26"/>
    <p:sldId id="349" r:id="rId27"/>
    <p:sldId id="358" r:id="rId28"/>
    <p:sldId id="356" r:id="rId29"/>
    <p:sldId id="357" r:id="rId30"/>
    <p:sldId id="359" r:id="rId31"/>
    <p:sldId id="326" r:id="rId32"/>
    <p:sldId id="368" r:id="rId33"/>
    <p:sldId id="280" r:id="rId34"/>
    <p:sldId id="315" r:id="rId35"/>
    <p:sldId id="347" r:id="rId36"/>
    <p:sldId id="345" r:id="rId37"/>
    <p:sldId id="342" r:id="rId38"/>
    <p:sldId id="268" r:id="rId39"/>
    <p:sldId id="269" r:id="rId40"/>
    <p:sldId id="372" r:id="rId41"/>
    <p:sldId id="271" r:id="rId42"/>
    <p:sldId id="353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0068"/>
    <a:srgbClr val="FF56D5"/>
    <a:srgbClr val="FF9FBD"/>
    <a:srgbClr val="FB863A"/>
    <a:srgbClr val="68DB0A"/>
    <a:srgbClr val="00DB00"/>
    <a:srgbClr val="00CA00"/>
    <a:srgbClr val="DA5700"/>
    <a:srgbClr val="FFB14E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0.emf"/><Relationship Id="rId1" Type="http://schemas.openxmlformats.org/officeDocument/2006/relationships/image" Target="../media/image81.emf"/><Relationship Id="rId2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wmf"/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wmf"/><Relationship Id="rId3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w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539EC4-96EC-3E44-B720-0A364B194A74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3B1EBC-5BD1-F74B-BF47-B31E2C10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Mettere</a:t>
            </a:r>
            <a:r>
              <a:rPr lang="en-US" smtClean="0"/>
              <a:t> formula RTA con p4/E2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B1EBC-5BD1-F74B-BF47-B31E2C1079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2E64A3-32B5-AB47-B3C3-ADCFB004C09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how the viscosity was fixed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B1EBC-5BD1-F74B-BF47-B31E2C1079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Update figure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DE6D7F-DFBD-E040-978B-3F15D106ACC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603A6F-637F-1E4A-A283-04980BC3245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calcolare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del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correlatore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corrente</a:t>
            </a:r>
            <a:r>
              <a:rPr lang="en-US" baseline="0" dirty="0" smtClean="0"/>
              <a:t> a t=0 come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viscosita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B1EBC-5BD1-F74B-BF47-B31E2C1079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5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Effetto df con l’altra figura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Df comunque non considerata all’inzio e corrisponderebbe ad un valore finito di pmv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Aggiungere ref. di dusling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8F3D9F-B59A-BB43-B6DF-38806A607463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B1EBC-5BD1-F74B-BF47-B31E2C10796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621B-96EC-9F4B-9BBD-5CBCEB17C878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7F7D-431D-6A42-8723-6522503C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287F-1022-284A-B4EB-AA78E9427CA2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17E8-9EF3-2F48-88EE-FC12C653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1FCB-D4C7-DF4F-BE26-F4E5262F4456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3663-CE2C-B845-A407-7FEE9D682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C507-803B-2547-B77C-FF8619152F7C}" type="datetime1">
              <a:rPr lang="en-US"/>
              <a:pPr>
                <a:defRPr/>
              </a:pPr>
              <a:t>6/12/14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School of Nuclear Physics in Erice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A5D8-D0C4-1F48-B48C-77E3A6DD7E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9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5872-2815-004F-9CD0-641E7F09EF4C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7873-C0F1-1A44-8801-F587EDFB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AB7B-4150-F64F-9D14-D2FB1500B454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AB46-8C3D-194F-91E2-480DCAF0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00ED-12C9-4B4C-A636-20B71D5DEA42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1C8B-DD05-D34E-B5A6-A7E3E896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5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E902-EAA0-C84C-85D0-669E216E0DB4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FA8B-A5D5-2A49-82E1-3D8C36389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C97D-63B9-2240-A377-F214DB6A43DA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9E8A-CC6D-8040-8AAD-7C42D5FD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9861-B6C9-5143-8529-5D7D9CF1EF7E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1AE1-147F-0744-8E88-F15872E22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46D3-A113-2142-A1BD-CC3A33A83E78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A24A-3ACC-A645-9E07-8DF26641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FEEB-1AF7-D44D-98AF-9566A9108A58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1810-CAB0-654F-BEDE-A3792B869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B6A291-779D-E24B-B906-B526B23480D7}" type="datetimeFigureOut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69CDA-5834-1F4E-BBDB-A90B7851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41.emf"/><Relationship Id="rId13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4.emf"/><Relationship Id="rId8" Type="http://schemas.openxmlformats.org/officeDocument/2006/relationships/image" Target="../media/image4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5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6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72.emf"/><Relationship Id="rId7" Type="http://schemas.openxmlformats.org/officeDocument/2006/relationships/image" Target="../media/image75.wmf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80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81.emf"/><Relationship Id="rId8" Type="http://schemas.openxmlformats.org/officeDocument/2006/relationships/image" Target="../media/image71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86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8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9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oleObject" Target="../embeddings/oleObject43.bin"/><Relationship Id="rId8" Type="http://schemas.openxmlformats.org/officeDocument/2006/relationships/image" Target="../media/image81.emf"/><Relationship Id="rId9" Type="http://schemas.openxmlformats.org/officeDocument/2006/relationships/image" Target="../media/image7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10.png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image" Target="../media/image109.png"/><Relationship Id="rId13" Type="http://schemas.openxmlformats.org/officeDocument/2006/relationships/image" Target="../media/image110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105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106.w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107.emf"/><Relationship Id="rId10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4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12.emf"/><Relationship Id="rId8" Type="http://schemas.openxmlformats.org/officeDocument/2006/relationships/image" Target="../media/image115.png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1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oleObject" Target="../embeddings/oleObject51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112.emf"/><Relationship Id="rId8" Type="http://schemas.openxmlformats.org/officeDocument/2006/relationships/image" Target="../media/image115.png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113.emf"/><Relationship Id="rId11" Type="http://schemas.openxmlformats.org/officeDocument/2006/relationships/image" Target="../media/image116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4.pn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112.emf"/><Relationship Id="rId8" Type="http://schemas.openxmlformats.org/officeDocument/2006/relationships/image" Target="../media/image115.png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1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128.emf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11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image" Target="../media/image23.emf"/><Relationship Id="rId8" Type="http://schemas.openxmlformats.org/officeDocument/2006/relationships/image" Target="../media/image24.png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9.emf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3975" y="225425"/>
            <a:ext cx="9036050" cy="727075"/>
          </a:xfrm>
          <a:prstGeom prst="roundRect">
            <a:avLst>
              <a:gd name="adj" fmla="val 16667"/>
            </a:avLst>
          </a:prstGeom>
          <a:solidFill>
            <a:srgbClr val="FFEC99"/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5888" y="265113"/>
            <a:ext cx="904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QGP Shear Viscosity &amp; Electric Conductivity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ea typeface="+mn-ea"/>
              <a:cs typeface="+mn-cs"/>
            </a:endParaRP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9903"/>
              </p:ext>
            </p:extLst>
          </p:nvPr>
        </p:nvGraphicFramePr>
        <p:xfrm>
          <a:off x="6020797" y="1534257"/>
          <a:ext cx="2895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Photo Editor Photo" r:id="rId4" imgW="1733333" imgH="781159" progId="MSPhotoEd.3">
                  <p:embed/>
                </p:oleObj>
              </mc:Choice>
              <mc:Fallback>
                <p:oleObj name="Photo Editor Photo" r:id="rId4" imgW="1733333" imgH="7811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797" y="1534257"/>
                        <a:ext cx="2895600" cy="1447800"/>
                      </a:xfrm>
                      <a:prstGeom prst="rect">
                        <a:avLst/>
                      </a:prstGeom>
                      <a:solidFill>
                        <a:srgbClr val="FFEC99"/>
                      </a:solidFill>
                      <a:ln w="5715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3970" y="1452563"/>
            <a:ext cx="5472203" cy="11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A. Puglisi 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- S. </a:t>
            </a:r>
            <a:r>
              <a:rPr lang="en-US" sz="28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Plumari</a:t>
            </a: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 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- V</a:t>
            </a:r>
            <a:r>
              <a:rPr lang="en-US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. 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Greco</a:t>
            </a:r>
            <a:endParaRPr lang="en-US" sz="28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cademy Engraved LET"/>
              <a:ea typeface="+mn-ea"/>
              <a:cs typeface="Academy Engraved LE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UNIVERSITY of 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CATANIA - INFN</a:t>
            </a:r>
            <a:r>
              <a:rPr lang="en-U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ea typeface="+mn-ea"/>
                <a:cs typeface="Academy Engraved LET"/>
              </a:rPr>
              <a:t>-LNS</a:t>
            </a: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3" t="-6808" r="-6873" b="-6808"/>
          <a:stretch>
            <a:fillRect/>
          </a:stretch>
        </p:blipFill>
        <p:spPr bwMode="auto">
          <a:xfrm>
            <a:off x="7403510" y="3343160"/>
            <a:ext cx="1512887" cy="1441450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70" y="4406566"/>
            <a:ext cx="5875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Mainly based on next weekend </a:t>
            </a:r>
            <a:r>
              <a:rPr lang="en-US" sz="2200" dirty="0" err="1" smtClean="0">
                <a:solidFill>
                  <a:srgbClr val="FFFFFF"/>
                </a:solidFill>
              </a:rPr>
              <a:t>arXiV</a:t>
            </a:r>
            <a:r>
              <a:rPr lang="en-US" sz="2200" dirty="0" smtClean="0">
                <a:solidFill>
                  <a:srgbClr val="FFFFFF"/>
                </a:solidFill>
              </a:rPr>
              <a:t> submission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19675"/>
            <a:ext cx="91440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38450"/>
            <a:ext cx="36560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113" y="809625"/>
            <a:ext cx="9144001" cy="1909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16225"/>
            <a:ext cx="3913188" cy="2989263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4938" y="5773738"/>
            <a:ext cx="4252912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S. Plumari et al., arxiv:1208.0481;see </a:t>
            </a: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also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Wesp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et al.,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Phys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Rev. C 84, 054911 (2011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);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Fuini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III et al.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Phys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G38, 015004 (2011)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rgbClr val="CCFFCC"/>
                </a:solidFill>
              </a:rPr>
              <a:t>F</a:t>
            </a:r>
            <a:r>
              <a:rPr lang="it-IT" sz="1400" dirty="0" smtClean="0">
                <a:solidFill>
                  <a:srgbClr val="CCFFCC"/>
                </a:solidFill>
              </a:rPr>
              <a:t>. </a:t>
            </a:r>
            <a:r>
              <a:rPr lang="it-IT" sz="1400" dirty="0" err="1" smtClean="0">
                <a:solidFill>
                  <a:srgbClr val="CCFFCC"/>
                </a:solidFill>
              </a:rPr>
              <a:t>Reining</a:t>
            </a:r>
            <a:r>
              <a:rPr lang="it-IT" sz="1400" dirty="0" smtClean="0">
                <a:solidFill>
                  <a:srgbClr val="CCFFCC"/>
                </a:solidFill>
              </a:rPr>
              <a:t> et al., </a:t>
            </a:r>
            <a:r>
              <a:rPr lang="en-US" sz="1400" dirty="0" err="1">
                <a:solidFill>
                  <a:srgbClr val="CCFFCC"/>
                </a:solidFill>
              </a:rPr>
              <a:t>Phys.Rev</a:t>
            </a:r>
            <a:r>
              <a:rPr lang="en-US" sz="1400" dirty="0">
                <a:solidFill>
                  <a:srgbClr val="CCFFCC"/>
                </a:solidFill>
              </a:rPr>
              <a:t>. E85 (2012) </a:t>
            </a:r>
            <a:r>
              <a:rPr lang="en-US" sz="1400" dirty="0" smtClean="0">
                <a:solidFill>
                  <a:srgbClr val="CCFFCC"/>
                </a:solidFill>
              </a:rPr>
              <a:t>026302</a:t>
            </a:r>
            <a:endParaRPr lang="it-IT" sz="1400" dirty="0">
              <a:solidFill>
                <a:srgbClr val="CCFFCC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43025" y="63500"/>
            <a:ext cx="6518275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3025" y="63500"/>
            <a:ext cx="65182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Shear Viscosity in Box Calculation</a:t>
            </a:r>
          </a:p>
        </p:txBody>
      </p:sp>
      <p:pic>
        <p:nvPicPr>
          <p:cNvPr id="3175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122363"/>
            <a:ext cx="2887663" cy="830262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853113" y="1789113"/>
            <a:ext cx="736600" cy="15271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07375" y="1851025"/>
            <a:ext cx="73025" cy="1254125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4" name="TextBox 2"/>
          <p:cNvSpPr txBox="1">
            <a:spLocks noChangeArrowheads="1"/>
          </p:cNvSpPr>
          <p:nvPr/>
        </p:nvSpPr>
        <p:spPr bwMode="auto">
          <a:xfrm>
            <a:off x="4394200" y="5789613"/>
            <a:ext cx="4749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FF00"/>
                </a:solidFill>
                <a:latin typeface="Bangla MN" charset="0"/>
                <a:cs typeface="Bangla MN" charset="0"/>
              </a:rPr>
              <a:t>Needed very careful tests of convergency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FF00"/>
                </a:solidFill>
                <a:latin typeface="Bangla MN" charset="0"/>
                <a:cs typeface="Bangla MN" charset="0"/>
              </a:rPr>
              <a:t>vs. N</a:t>
            </a:r>
            <a:r>
              <a:rPr lang="en-US" sz="1800" baseline="-25000">
                <a:solidFill>
                  <a:srgbClr val="FFFF00"/>
                </a:solidFill>
                <a:latin typeface="Bangla MN" charset="0"/>
                <a:cs typeface="Bangla MN" charset="0"/>
              </a:rPr>
              <a:t>test</a:t>
            </a:r>
            <a:r>
              <a:rPr lang="en-US" sz="1800">
                <a:solidFill>
                  <a:srgbClr val="FFFF00"/>
                </a:solidFill>
                <a:latin typeface="Bangla MN" charset="0"/>
                <a:cs typeface="Bangla MN" charset="0"/>
              </a:rPr>
              <a:t>,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D</a:t>
            </a:r>
            <a:r>
              <a:rPr lang="en-US" sz="1800">
                <a:solidFill>
                  <a:srgbClr val="FFFF00"/>
                </a:solidFill>
                <a:latin typeface="Bangla MN" charset="0"/>
                <a:cs typeface="Bangla MN" charset="0"/>
              </a:rPr>
              <a:t>x</a:t>
            </a:r>
            <a:r>
              <a:rPr lang="en-US" sz="1800" baseline="-25000">
                <a:solidFill>
                  <a:srgbClr val="FFFF00"/>
                </a:solidFill>
                <a:latin typeface="Bangla MN" charset="0"/>
                <a:cs typeface="Bangla MN" charset="0"/>
              </a:rPr>
              <a:t>cell</a:t>
            </a:r>
            <a:r>
              <a:rPr lang="en-US" sz="1800">
                <a:solidFill>
                  <a:srgbClr val="FFFF00"/>
                </a:solidFill>
                <a:latin typeface="Bangla MN" charset="0"/>
                <a:cs typeface="Bangla MN" charset="0"/>
              </a:rPr>
              <a:t>, # time steps 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3750" y="1860550"/>
            <a:ext cx="1644775" cy="467222"/>
          </a:xfrm>
          <a:prstGeom prst="rect">
            <a:avLst/>
          </a:prstGeom>
          <a:noFill/>
        </p:spPr>
        <p:txBody>
          <a:bodyPr wrap="none" lIns="144000">
            <a:spAutoFit/>
          </a:bodyPr>
          <a:lstStyle/>
          <a:p>
            <a:pPr algn="ctr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macroscopic </a:t>
            </a:r>
          </a:p>
          <a:p>
            <a:pPr algn="ctr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thermodynamics</a:t>
            </a:r>
            <a:endParaRPr lang="en-US" sz="16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006393" y="1079815"/>
            <a:ext cx="165199" cy="1397679"/>
          </a:xfrm>
          <a:prstGeom prst="leftBrace">
            <a:avLst/>
          </a:prstGeom>
          <a:ln w="25400">
            <a:solidFill>
              <a:srgbClr val="FF00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1757" name="Group 56"/>
          <p:cNvGrpSpPr>
            <a:grpSpLocks/>
          </p:cNvGrpSpPr>
          <p:nvPr/>
        </p:nvGrpSpPr>
        <p:grpSpPr bwMode="auto">
          <a:xfrm>
            <a:off x="47625" y="893763"/>
            <a:ext cx="4521200" cy="1579562"/>
            <a:chOff x="-35659" y="1171912"/>
            <a:chExt cx="4522311" cy="1579638"/>
          </a:xfrm>
        </p:grpSpPr>
        <p:sp>
          <p:nvSpPr>
            <p:cNvPr id="28" name="Rounded Rectangle 27"/>
            <p:cNvSpPr/>
            <p:nvPr/>
          </p:nvSpPr>
          <p:spPr>
            <a:xfrm>
              <a:off x="-35659" y="1171912"/>
              <a:ext cx="4522311" cy="1579638"/>
            </a:xfrm>
            <a:prstGeom prst="roundRect">
              <a:avLst/>
            </a:prstGeom>
            <a:solidFill>
              <a:srgbClr val="F0FA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31769" name="Object 26"/>
            <p:cNvGraphicFramePr>
              <a:graphicFrameLocks noChangeAspect="1"/>
            </p:cNvGraphicFramePr>
            <p:nvPr/>
          </p:nvGraphicFramePr>
          <p:xfrm>
            <a:off x="67662" y="1171912"/>
            <a:ext cx="4322214" cy="894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6" name="Equation" r:id="rId6" imgW="2209800" imgH="457200" progId="Equation.3">
                    <p:embed/>
                  </p:oleObj>
                </mc:Choice>
                <mc:Fallback>
                  <p:oleObj name="Equation" r:id="rId6" imgW="2209800" imgH="457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62" y="1171912"/>
                          <a:ext cx="4322214" cy="894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0" name="Object 28"/>
            <p:cNvGraphicFramePr>
              <a:graphicFrameLocks noChangeAspect="1"/>
            </p:cNvGraphicFramePr>
            <p:nvPr/>
          </p:nvGraphicFramePr>
          <p:xfrm>
            <a:off x="51876" y="2135111"/>
            <a:ext cx="4252684" cy="44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7" name="Equation" r:id="rId8" imgW="2832100" imgH="279400" progId="Equation.3">
                    <p:embed/>
                  </p:oleObj>
                </mc:Choice>
                <mc:Fallback>
                  <p:oleObj name="Equation" r:id="rId8" imgW="2832100" imgH="2794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76" y="2135111"/>
                          <a:ext cx="4252684" cy="44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ight Arrow 33"/>
          <p:cNvSpPr/>
          <p:nvPr/>
        </p:nvSpPr>
        <p:spPr>
          <a:xfrm>
            <a:off x="4635500" y="1390650"/>
            <a:ext cx="703263" cy="295275"/>
          </a:xfrm>
          <a:prstGeom prst="rightArrow">
            <a:avLst/>
          </a:prstGeom>
          <a:solidFill>
            <a:srgbClr val="FF6600"/>
          </a:solidFill>
          <a:ln w="28575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Elbow Connector 45"/>
          <p:cNvCxnSpPr/>
          <p:nvPr/>
        </p:nvCxnSpPr>
        <p:spPr>
          <a:xfrm>
            <a:off x="7475538" y="1122363"/>
            <a:ext cx="804862" cy="268287"/>
          </a:xfrm>
          <a:prstGeom prst="bentConnector3">
            <a:avLst>
              <a:gd name="adj1" fmla="val 88528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67675" y="1370013"/>
            <a:ext cx="254000" cy="415925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591713" y="810468"/>
            <a:ext cx="2126203" cy="338554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microscopic </a:t>
            </a:r>
            <a:r>
              <a:rPr lang="en-US" sz="1600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scatterings</a:t>
            </a:r>
            <a:endParaRPr lang="en-US" sz="16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64" name="Object 58"/>
          <p:cNvGraphicFramePr>
            <a:graphicFrameLocks noChangeAspect="1"/>
          </p:cNvGraphicFramePr>
          <p:nvPr/>
        </p:nvGraphicFramePr>
        <p:xfrm>
          <a:off x="6686550" y="2200275"/>
          <a:ext cx="7429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8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2200275"/>
                        <a:ext cx="7429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onvergenza_Tmax_v3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16225"/>
            <a:ext cx="471011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nver_Ntest_ab_v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847975"/>
            <a:ext cx="4732337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98800" y="3652838"/>
            <a:ext cx="3490913" cy="461962"/>
          </a:xfrm>
          <a:prstGeom prst="rect">
            <a:avLst/>
          </a:prstGeom>
          <a:solidFill>
            <a:srgbClr val="FF0000"/>
          </a:solidFill>
          <a:ln w="76200" cmpd="tri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η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↔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σ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θ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),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r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, M, 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….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4138" y="1055688"/>
            <a:ext cx="4551747" cy="1689100"/>
          </a:xfrm>
          <a:prstGeom prst="roundRect">
            <a:avLst/>
          </a:prstGeom>
          <a:solidFill>
            <a:srgbClr val="FFEF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5046613" y="1750960"/>
            <a:ext cx="2960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9725"/>
                </a:solidFill>
              </a:rPr>
              <a:t>for a generic cross section: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09675" y="41275"/>
            <a:ext cx="659288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22388" y="-19050"/>
            <a:ext cx="64039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Non Isotropic Cross Section - </a:t>
            </a: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+mn-ea"/>
                <a:cs typeface="Symbol" charset="2"/>
              </a:rPr>
              <a:t>s(q)</a:t>
            </a:r>
          </a:p>
        </p:txBody>
      </p:sp>
      <p:graphicFrame>
        <p:nvGraphicFramePr>
          <p:cNvPr id="327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45343"/>
              </p:ext>
            </p:extLst>
          </p:nvPr>
        </p:nvGraphicFramePr>
        <p:xfrm>
          <a:off x="182563" y="1827213"/>
          <a:ext cx="4366676" cy="3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6" name="Equation" r:id="rId4" imgW="3124200" imgH="279400" progId="Equation.3">
                  <p:embed/>
                </p:oleObj>
              </mc:Choice>
              <mc:Fallback>
                <p:oleObj name="Equation" r:id="rId4" imgW="31242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827213"/>
                        <a:ext cx="4366676" cy="381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3663" y="3228975"/>
            <a:ext cx="4542222" cy="2052638"/>
          </a:xfrm>
          <a:prstGeom prst="roundRect">
            <a:avLst/>
          </a:prstGeom>
          <a:solidFill>
            <a:srgbClr val="8FFF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156" y="2744569"/>
            <a:ext cx="31407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905"/>
                <a:solidFill>
                  <a:srgbClr val="65FF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Chapmann-Enskog</a:t>
            </a:r>
            <a:r>
              <a:rPr lang="en-US" sz="2400" b="1" dirty="0">
                <a:ln w="1905"/>
                <a:solidFill>
                  <a:srgbClr val="65FF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(CE)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63" y="5324475"/>
            <a:ext cx="4847946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CE </a:t>
            </a:r>
            <a:r>
              <a:rPr lang="en-US" sz="2000" dirty="0">
                <a:solidFill>
                  <a:srgbClr val="FFFF00"/>
                </a:solidFill>
              </a:rPr>
              <a:t>and RTA can differ by about a factor </a:t>
            </a:r>
            <a:r>
              <a:rPr lang="en-US" sz="2000" dirty="0" smtClean="0">
                <a:solidFill>
                  <a:srgbClr val="FFFF00"/>
                </a:solidFill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000" dirty="0">
                <a:solidFill>
                  <a:srgbClr val="FFFF00"/>
                </a:solidFill>
              </a:rPr>
              <a:t>Green-Kubo agrees with CE</a:t>
            </a:r>
          </a:p>
        </p:txBody>
      </p:sp>
      <p:graphicFrame>
        <p:nvGraphicFramePr>
          <p:cNvPr id="3277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02529"/>
              </p:ext>
            </p:extLst>
          </p:nvPr>
        </p:nvGraphicFramePr>
        <p:xfrm>
          <a:off x="320676" y="1119188"/>
          <a:ext cx="30051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7" name="Equation" r:id="rId6" imgW="2082800" imgH="444500" progId="Equation.3">
                  <p:embed/>
                </p:oleObj>
              </mc:Choice>
              <mc:Fallback>
                <p:oleObj name="Equation" r:id="rId6" imgW="2082800" imgH="444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6" y="1119188"/>
                        <a:ext cx="30051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3550" y="3067242"/>
            <a:ext cx="268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</a:rPr>
              <a:t>Green-Kubo in a box - </a:t>
            </a:r>
            <a:r>
              <a:rPr lang="en-US" sz="1800" dirty="0">
                <a:solidFill>
                  <a:srgbClr val="FFFF00"/>
                </a:solidFill>
                <a:latin typeface="Symbol" charset="0"/>
                <a:cs typeface="Symbol" charset="0"/>
              </a:rPr>
              <a:t>s(q)</a:t>
            </a:r>
            <a:endParaRPr lang="en-US" sz="1800" baseline="30000" dirty="0">
              <a:solidFill>
                <a:srgbClr val="FFFF00"/>
              </a:solidFill>
              <a:latin typeface="Symbol" charset="0"/>
              <a:cs typeface="Symbol" charset="0"/>
            </a:endParaRPr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4952950" y="2613730"/>
            <a:ext cx="372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FFB14E"/>
                </a:solidFill>
              </a:rPr>
              <a:t>m</a:t>
            </a:r>
            <a:r>
              <a:rPr lang="en-US" sz="1800" baseline="-25000" dirty="0" err="1">
                <a:solidFill>
                  <a:srgbClr val="FFB14E"/>
                </a:solidFill>
              </a:rPr>
              <a:t>D</a:t>
            </a:r>
            <a:r>
              <a:rPr lang="en-US" sz="1800" dirty="0">
                <a:solidFill>
                  <a:srgbClr val="FFB14E"/>
                </a:solidFill>
              </a:rPr>
              <a:t> regulates the angular dependence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428" y="607429"/>
            <a:ext cx="42388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FF97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Relaxation Time Approximation</a:t>
            </a:r>
            <a:endParaRPr lang="en-US" sz="2400" b="1" dirty="0">
              <a:ln w="1905"/>
              <a:solidFill>
                <a:srgbClr val="FF97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charset="2"/>
              <a:ea typeface="+mn-ea"/>
              <a:cs typeface="Symbol" charset="2"/>
            </a:endParaRPr>
          </a:p>
        </p:txBody>
      </p:sp>
      <p:pic>
        <p:nvPicPr>
          <p:cNvPr id="22" name="Picture 21" descr="eta_mD_doppi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59" y="3360739"/>
            <a:ext cx="4379354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7897775" y="3476454"/>
            <a:ext cx="331788" cy="21431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70830" y="3482738"/>
            <a:ext cx="330200" cy="2143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278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62197"/>
              </p:ext>
            </p:extLst>
          </p:nvPr>
        </p:nvGraphicFramePr>
        <p:xfrm>
          <a:off x="5632400" y="2151010"/>
          <a:ext cx="16414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8" name="Equation" r:id="rId9" imgW="1270000" imgH="393700" progId="Equation.3">
                  <p:embed/>
                </p:oleObj>
              </mc:Choice>
              <mc:Fallback>
                <p:oleObj name="Equation" r:id="rId9" imgW="1270000" imgH="393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00" y="2151010"/>
                        <a:ext cx="1641475" cy="509588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2089040" y="1087438"/>
            <a:ext cx="1339960" cy="69373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87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8" y="3992563"/>
            <a:ext cx="4210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1854200" y="3268663"/>
            <a:ext cx="1574800" cy="7239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9" name="TextBox 3"/>
          <p:cNvSpPr txBox="1">
            <a:spLocks noChangeArrowheads="1"/>
          </p:cNvSpPr>
          <p:nvPr/>
        </p:nvSpPr>
        <p:spPr bwMode="auto">
          <a:xfrm>
            <a:off x="393700" y="4659313"/>
            <a:ext cx="4116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6400"/>
                </a:solidFill>
              </a:rPr>
              <a:t>g(a) correct function that fix the </a:t>
            </a:r>
          </a:p>
          <a:p>
            <a:pPr eaLnBrk="1" hangingPunct="1"/>
            <a:r>
              <a:rPr lang="en-US" sz="1800" dirty="0">
                <a:solidFill>
                  <a:srgbClr val="006400"/>
                </a:solidFill>
              </a:rPr>
              <a:t>momentum transfer for shear motion</a:t>
            </a:r>
          </a:p>
        </p:txBody>
      </p:sp>
      <p:sp>
        <p:nvSpPr>
          <p:cNvPr id="32790" name="Rectangle 7"/>
          <p:cNvSpPr>
            <a:spLocks noChangeArrowheads="1"/>
          </p:cNvSpPr>
          <p:nvPr/>
        </p:nvSpPr>
        <p:spPr bwMode="auto">
          <a:xfrm>
            <a:off x="4881513" y="677810"/>
            <a:ext cx="414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RTA is the one usually </a:t>
            </a:r>
            <a:r>
              <a:rPr lang="en-US" sz="1600" dirty="0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employed </a:t>
            </a:r>
            <a:r>
              <a:rPr lang="en-US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to make </a:t>
            </a:r>
            <a:r>
              <a:rPr lang="en-US" sz="1600" dirty="0" err="1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theoroethical</a:t>
            </a:r>
            <a:r>
              <a:rPr lang="en-US" sz="1600" dirty="0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estimates: Gavin NPA(1985)</a:t>
            </a:r>
            <a:r>
              <a:rPr lang="fi-FI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; </a:t>
            </a:r>
            <a:r>
              <a:rPr lang="en-US" sz="1600" dirty="0" err="1">
                <a:solidFill>
                  <a:srgbClr val="FFFFFF"/>
                </a:solidFill>
                <a:latin typeface="Arial Narrow" charset="0"/>
                <a:cs typeface="Arial Narrow" charset="0"/>
              </a:rPr>
              <a:t>Kapusta</a:t>
            </a:r>
            <a:r>
              <a:rPr lang="en-US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, PRC82(10); </a:t>
            </a:r>
            <a:r>
              <a:rPr lang="fi-FI" sz="1600" dirty="0" err="1">
                <a:solidFill>
                  <a:srgbClr val="FFFFFF"/>
                </a:solidFill>
                <a:latin typeface="Arial Narrow" charset="0"/>
                <a:cs typeface="Arial Narrow" charset="0"/>
              </a:rPr>
              <a:t>Redlich</a:t>
            </a:r>
            <a:r>
              <a:rPr lang="fi-FI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 and </a:t>
            </a:r>
            <a:r>
              <a:rPr lang="fi-FI" sz="1600" dirty="0" err="1">
                <a:solidFill>
                  <a:srgbClr val="FFFFFF"/>
                </a:solidFill>
                <a:latin typeface="Arial Narrow" charset="0"/>
                <a:cs typeface="Arial Narrow" charset="0"/>
              </a:rPr>
              <a:t>Sasaki</a:t>
            </a:r>
            <a:r>
              <a:rPr lang="fi-FI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, PRC79(10), NPA832(10); </a:t>
            </a:r>
            <a:r>
              <a:rPr lang="fi-FI" sz="1600" dirty="0" err="1">
                <a:solidFill>
                  <a:srgbClr val="FFFFFF"/>
                </a:solidFill>
                <a:latin typeface="Arial Narrow" charset="0"/>
                <a:cs typeface="Arial Narrow" charset="0"/>
              </a:rPr>
              <a:t>Khvorostukhin</a:t>
            </a:r>
            <a:r>
              <a:rPr lang="fi-FI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 PRC (2010)</a:t>
            </a:r>
            <a:r>
              <a:rPr lang="en-US" sz="1600" dirty="0">
                <a:solidFill>
                  <a:srgbClr val="FFFFFF"/>
                </a:solidFill>
                <a:latin typeface="Arial Narrow" charset="0"/>
                <a:cs typeface="Arial Narrow" charset="0"/>
              </a:rPr>
              <a:t> …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791" name="TextBox 33"/>
          <p:cNvSpPr txBox="1">
            <a:spLocks noChangeArrowheads="1"/>
          </p:cNvSpPr>
          <p:nvPr/>
        </p:nvSpPr>
        <p:spPr bwMode="auto">
          <a:xfrm>
            <a:off x="266700" y="6413500"/>
            <a:ext cx="335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S. Plumari et al., PRC86(2012)054902</a:t>
            </a:r>
          </a:p>
        </p:txBody>
      </p:sp>
      <p:sp>
        <p:nvSpPr>
          <p:cNvPr id="32792" name="TextBox 35"/>
          <p:cNvSpPr txBox="1">
            <a:spLocks noChangeArrowheads="1"/>
          </p:cNvSpPr>
          <p:nvPr/>
        </p:nvSpPr>
        <p:spPr bwMode="auto">
          <a:xfrm>
            <a:off x="300038" y="2305050"/>
            <a:ext cx="411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DA5700"/>
                </a:solidFill>
              </a:rPr>
              <a:t>h(a)=</a:t>
            </a:r>
            <a:r>
              <a:rPr lang="en-US" sz="1800">
                <a:solidFill>
                  <a:srgbClr val="DA57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DA5700"/>
                </a:solidFill>
              </a:rPr>
              <a:t>tr</a:t>
            </a:r>
            <a:r>
              <a:rPr lang="en-US" sz="1800">
                <a:solidFill>
                  <a:srgbClr val="DA5700"/>
                </a:solidFill>
              </a:rPr>
              <a:t>/</a:t>
            </a:r>
            <a:r>
              <a:rPr lang="en-US" sz="1800">
                <a:solidFill>
                  <a:srgbClr val="DA57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DA5700"/>
                </a:solidFill>
              </a:rPr>
              <a:t>tot</a:t>
            </a:r>
            <a:r>
              <a:rPr lang="en-US" sz="1800">
                <a:solidFill>
                  <a:srgbClr val="DA5700"/>
                </a:solidFill>
              </a:rPr>
              <a:t>  weights cross section by q</a:t>
            </a:r>
            <a:r>
              <a:rPr lang="en-US" sz="1800" baseline="30000">
                <a:solidFill>
                  <a:srgbClr val="DA5700"/>
                </a:solidFill>
              </a:rPr>
              <a:t>2</a:t>
            </a:r>
          </a:p>
        </p:txBody>
      </p:sp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94875"/>
              </p:ext>
            </p:extLst>
          </p:nvPr>
        </p:nvGraphicFramePr>
        <p:xfrm>
          <a:off x="360362" y="3360738"/>
          <a:ext cx="2987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9" name="Equation" r:id="rId12" imgW="2070100" imgH="444500" progId="Equation.3">
                  <p:embed/>
                </p:oleObj>
              </mc:Choice>
              <mc:Fallback>
                <p:oleObj name="Equation" r:id="rId12" imgW="2070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3360738"/>
                        <a:ext cx="29876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7" grpId="0"/>
      <p:bldP spid="28" grpId="0" animBg="1"/>
      <p:bldP spid="29" grpId="0" animBg="1"/>
      <p:bldP spid="32" grpId="0" animBg="1"/>
      <p:bldP spid="327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682625" y="5969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Agreement with AMY, JHEP 0305 (2003) 051</a:t>
            </a:r>
          </a:p>
        </p:txBody>
      </p:sp>
      <p:pic>
        <p:nvPicPr>
          <p:cNvPr id="348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150938"/>
            <a:ext cx="30829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041525"/>
            <a:ext cx="1990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790825"/>
            <a:ext cx="1654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525" y="5476875"/>
            <a:ext cx="79533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close to AMY result JHEP(2003),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but there is a significant simplification: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only direct u &amp; t channels with simplified HTL propagator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09675" y="41275"/>
            <a:ext cx="659288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96988" y="1588"/>
            <a:ext cx="674846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Viscosity of a </a:t>
            </a:r>
            <a:r>
              <a:rPr lang="en-US" sz="3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pQCD</a:t>
            </a: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 gluon plasma</a:t>
            </a:r>
            <a:endParaRPr lang="en-US" sz="3000" dirty="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  <a:ea typeface="+mn-ea"/>
              <a:cs typeface="Symbol" charset="2"/>
            </a:endParaRPr>
          </a:p>
        </p:txBody>
      </p:sp>
      <p:pic>
        <p:nvPicPr>
          <p:cNvPr id="348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66788"/>
            <a:ext cx="55943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786" y="1487488"/>
            <a:ext cx="8472389" cy="3202415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  <a:effectLst>
            <a:outerShdw blurRad="50800" dist="38100" dir="1740000" algn="tl" rotWithShape="0">
              <a:srgbClr val="FF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800100" lvl="1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have checked the </a:t>
            </a:r>
            <a:r>
              <a:rPr lang="en-US" sz="24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Chapmann-Enskog</a:t>
            </a: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 - CE good already at I° order ≈ 4-5%</a:t>
            </a: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     - RTA even with </a:t>
            </a:r>
            <a:r>
              <a:rPr lang="en-US" sz="2400" dirty="0" err="1">
                <a:solidFill>
                  <a:srgbClr val="FF9725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2400" baseline="-25000" dirty="0" err="1">
                <a:solidFill>
                  <a:srgbClr val="FF9725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generally </a:t>
            </a: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underestimates </a:t>
            </a:r>
            <a:r>
              <a:rPr lang="en-US" sz="2400" dirty="0">
                <a:solidFill>
                  <a:srgbClr val="FF9725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solidFill>
                <a:srgbClr val="FF9725"/>
              </a:solidFill>
              <a:latin typeface="+mn-lt"/>
              <a:ea typeface="+mn-ea"/>
              <a:cs typeface="+mn-cs"/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     (</a:t>
            </a:r>
            <a:r>
              <a:rPr lang="en-US" sz="20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≈</a:t>
            </a:r>
            <a:r>
              <a:rPr lang="en-US" sz="2000" dirty="0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25% for </a:t>
            </a:r>
            <a:r>
              <a:rPr lang="en-US" sz="2000" dirty="0" err="1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pQCD</a:t>
            </a:r>
            <a:r>
              <a:rPr lang="en-US" sz="2000" dirty="0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gluon matter, ±15% for </a:t>
            </a:r>
            <a:r>
              <a:rPr lang="en-US" sz="2000" dirty="0" err="1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udsg</a:t>
            </a:r>
            <a:r>
              <a:rPr lang="en-US" sz="2000" dirty="0" smtClean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 matter</a:t>
            </a:r>
            <a:r>
              <a:rPr lang="en-US" sz="2400" dirty="0">
                <a:solidFill>
                  <a:srgbClr val="FF9725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We know how to fix locally </a:t>
            </a:r>
            <a:r>
              <a:rPr lang="en-US" sz="2400" dirty="0" smtClean="0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/s(T) in the transport approach</a:t>
            </a: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FF66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573088" y="563386"/>
            <a:ext cx="704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Trebuchet MS" charset="0"/>
                <a:cs typeface="Trebuchet MS" charset="0"/>
              </a:rPr>
              <a:t>Applying kinetic theory to A+A Collisions….</a:t>
            </a:r>
          </a:p>
        </p:txBody>
      </p:sp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788988" y="2004201"/>
            <a:ext cx="2819400" cy="2193925"/>
            <a:chOff x="349" y="958"/>
            <a:chExt cx="2291" cy="1795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 rot="11267865">
              <a:off x="2178" y="958"/>
              <a:ext cx="246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rot="467865" flipH="1">
              <a:off x="860" y="1040"/>
              <a:ext cx="426" cy="69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rot="467865" flipH="1">
              <a:off x="1064" y="1068"/>
              <a:ext cx="419" cy="68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rot="467865">
              <a:off x="1217" y="1300"/>
              <a:ext cx="140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rot="467865">
              <a:off x="1087" y="1988"/>
              <a:ext cx="9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 rot="467865">
              <a:off x="411" y="1102"/>
              <a:ext cx="2229" cy="1348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467865" flipH="1">
              <a:off x="349" y="2015"/>
              <a:ext cx="179" cy="29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467865" flipH="1">
              <a:off x="1151" y="1087"/>
              <a:ext cx="516" cy="84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 rot="11267865" flipV="1">
              <a:off x="1049" y="1818"/>
              <a:ext cx="174" cy="542"/>
            </a:xfrm>
            <a:custGeom>
              <a:avLst/>
              <a:gdLst>
                <a:gd name="T0" fmla="*/ 84 w 252"/>
                <a:gd name="T1" fmla="*/ 643 h 715"/>
                <a:gd name="T2" fmla="*/ 24 w 252"/>
                <a:gd name="T3" fmla="*/ 519 h 715"/>
                <a:gd name="T4" fmla="*/ 1 w 252"/>
                <a:gd name="T5" fmla="*/ 351 h 715"/>
                <a:gd name="T6" fmla="*/ 30 w 252"/>
                <a:gd name="T7" fmla="*/ 205 h 715"/>
                <a:gd name="T8" fmla="*/ 100 w 252"/>
                <a:gd name="T9" fmla="*/ 73 h 715"/>
                <a:gd name="T10" fmla="*/ 166 w 252"/>
                <a:gd name="T11" fmla="*/ 4 h 715"/>
                <a:gd name="T12" fmla="*/ 225 w 252"/>
                <a:gd name="T13" fmla="*/ 171 h 715"/>
                <a:gd name="T14" fmla="*/ 249 w 252"/>
                <a:gd name="T15" fmla="*/ 337 h 715"/>
                <a:gd name="T16" fmla="*/ 241 w 252"/>
                <a:gd name="T17" fmla="*/ 514 h 715"/>
                <a:gd name="T18" fmla="*/ 199 w 252"/>
                <a:gd name="T19" fmla="*/ 636 h 715"/>
                <a:gd name="T20" fmla="*/ 142 w 252"/>
                <a:gd name="T21" fmla="*/ 712 h 715"/>
                <a:gd name="T22" fmla="*/ 84 w 252"/>
                <a:gd name="T23" fmla="*/ 64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467865" flipH="1">
              <a:off x="957" y="1778"/>
              <a:ext cx="382" cy="62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922" name="Group 14"/>
            <p:cNvGrpSpPr>
              <a:grpSpLocks/>
            </p:cNvGrpSpPr>
            <p:nvPr/>
          </p:nvGrpSpPr>
          <p:grpSpPr bwMode="auto">
            <a:xfrm rot="240000">
              <a:off x="1738" y="1051"/>
              <a:ext cx="708" cy="756"/>
              <a:chOff x="3157" y="3025"/>
              <a:chExt cx="1026" cy="999"/>
            </a:xfrm>
          </p:grpSpPr>
          <p:grpSp>
            <p:nvGrpSpPr>
              <p:cNvPr id="37995" name="Group 15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97" name="Oval 16"/>
                <p:cNvSpPr>
                  <a:spLocks noChangeArrowheads="1"/>
                </p:cNvSpPr>
                <p:nvPr/>
              </p:nvSpPr>
              <p:spPr bwMode="auto">
                <a:xfrm>
                  <a:off x="4152" y="2182"/>
                  <a:ext cx="981" cy="9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17"/>
                <p:cNvSpPr>
                  <a:spLocks noChangeArrowheads="1"/>
                </p:cNvSpPr>
                <p:nvPr/>
              </p:nvSpPr>
              <p:spPr bwMode="auto">
                <a:xfrm>
                  <a:off x="4152" y="2182"/>
                  <a:ext cx="981" cy="982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chemeClr val="accent2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4118" y="2578"/>
                  <a:ext cx="1026" cy="601"/>
                </a:xfrm>
                <a:custGeom>
                  <a:avLst/>
                  <a:gdLst>
                    <a:gd name="T0" fmla="*/ 43 w 1026"/>
                    <a:gd name="T1" fmla="*/ 123 h 600"/>
                    <a:gd name="T2" fmla="*/ 120 w 1026"/>
                    <a:gd name="T3" fmla="*/ 181 h 600"/>
                    <a:gd name="T4" fmla="*/ 262 w 1026"/>
                    <a:gd name="T5" fmla="*/ 250 h 600"/>
                    <a:gd name="T6" fmla="*/ 432 w 1026"/>
                    <a:gd name="T7" fmla="*/ 280 h 600"/>
                    <a:gd name="T8" fmla="*/ 634 w 1026"/>
                    <a:gd name="T9" fmla="*/ 259 h 600"/>
                    <a:gd name="T10" fmla="*/ 799 w 1026"/>
                    <a:gd name="T11" fmla="*/ 201 h 600"/>
                    <a:gd name="T12" fmla="*/ 937 w 1026"/>
                    <a:gd name="T13" fmla="*/ 90 h 600"/>
                    <a:gd name="T14" fmla="*/ 1026 w 1026"/>
                    <a:gd name="T15" fmla="*/ 9 h 600"/>
                    <a:gd name="T16" fmla="*/ 1019 w 1026"/>
                    <a:gd name="T17" fmla="*/ 144 h 600"/>
                    <a:gd name="T18" fmla="*/ 992 w 1026"/>
                    <a:gd name="T19" fmla="*/ 267 h 600"/>
                    <a:gd name="T20" fmla="*/ 929 w 1026"/>
                    <a:gd name="T21" fmla="*/ 384 h 600"/>
                    <a:gd name="T22" fmla="*/ 857 w 1026"/>
                    <a:gd name="T23" fmla="*/ 467 h 600"/>
                    <a:gd name="T24" fmla="*/ 749 w 1026"/>
                    <a:gd name="T25" fmla="*/ 542 h 600"/>
                    <a:gd name="T26" fmla="*/ 610 w 1026"/>
                    <a:gd name="T27" fmla="*/ 588 h 600"/>
                    <a:gd name="T28" fmla="*/ 455 w 1026"/>
                    <a:gd name="T29" fmla="*/ 594 h 600"/>
                    <a:gd name="T30" fmla="*/ 310 w 1026"/>
                    <a:gd name="T31" fmla="*/ 553 h 600"/>
                    <a:gd name="T32" fmla="*/ 193 w 1026"/>
                    <a:gd name="T33" fmla="*/ 479 h 600"/>
                    <a:gd name="T34" fmla="*/ 95 w 1026"/>
                    <a:gd name="T35" fmla="*/ 368 h 600"/>
                    <a:gd name="T36" fmla="*/ 36 w 1026"/>
                    <a:gd name="T37" fmla="*/ 237 h 600"/>
                    <a:gd name="T38" fmla="*/ 1 w 1026"/>
                    <a:gd name="T39" fmla="*/ 73 h 600"/>
                    <a:gd name="T40" fmla="*/ 43 w 1026"/>
                    <a:gd name="T41" fmla="*/ 123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9"/>
                <p:cNvSpPr>
                  <a:spLocks/>
                </p:cNvSpPr>
                <p:nvPr/>
              </p:nvSpPr>
              <p:spPr bwMode="auto">
                <a:xfrm>
                  <a:off x="4146" y="2602"/>
                  <a:ext cx="980" cy="257"/>
                </a:xfrm>
                <a:custGeom>
                  <a:avLst/>
                  <a:gdLst>
                    <a:gd name="T0" fmla="*/ 0 w 979"/>
                    <a:gd name="T1" fmla="*/ 78 h 257"/>
                    <a:gd name="T2" fmla="*/ 101 w 979"/>
                    <a:gd name="T3" fmla="*/ 160 h 257"/>
                    <a:gd name="T4" fmla="*/ 263 w 979"/>
                    <a:gd name="T5" fmla="*/ 232 h 257"/>
                    <a:gd name="T6" fmla="*/ 404 w 979"/>
                    <a:gd name="T7" fmla="*/ 256 h 257"/>
                    <a:gd name="T8" fmla="*/ 608 w 979"/>
                    <a:gd name="T9" fmla="*/ 238 h 257"/>
                    <a:gd name="T10" fmla="*/ 800 w 979"/>
                    <a:gd name="T11" fmla="*/ 160 h 257"/>
                    <a:gd name="T12" fmla="*/ 979 w 979"/>
                    <a:gd name="T13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Freeform 20"/>
              <p:cNvSpPr>
                <a:spLocks/>
              </p:cNvSpPr>
              <p:nvPr/>
            </p:nvSpPr>
            <p:spPr bwMode="auto">
              <a:xfrm>
                <a:off x="3175" y="3163"/>
                <a:ext cx="249" cy="714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rot="467865">
              <a:off x="1338" y="1110"/>
              <a:ext cx="57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rot="467865">
              <a:off x="1528" y="1275"/>
              <a:ext cx="41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rot="467865">
              <a:off x="1109" y="1391"/>
              <a:ext cx="82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rot="467865" flipH="1">
              <a:off x="1687" y="1375"/>
              <a:ext cx="224" cy="36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rot="467865">
              <a:off x="999" y="1563"/>
              <a:ext cx="140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rot="467865" flipH="1">
              <a:off x="1006" y="1087"/>
              <a:ext cx="823" cy="13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rot="467865">
              <a:off x="891" y="1696"/>
              <a:ext cx="140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930" name="Group 28"/>
            <p:cNvGrpSpPr>
              <a:grpSpLocks/>
            </p:cNvGrpSpPr>
            <p:nvPr/>
          </p:nvGrpSpPr>
          <p:grpSpPr bwMode="auto">
            <a:xfrm rot="240000">
              <a:off x="1296" y="1390"/>
              <a:ext cx="363" cy="749"/>
              <a:chOff x="3811" y="2604"/>
              <a:chExt cx="489" cy="985"/>
            </a:xfrm>
          </p:grpSpPr>
          <p:sp>
            <p:nvSpPr>
              <p:cNvPr id="91" name="Oval 29"/>
              <p:cNvSpPr>
                <a:spLocks noChangeArrowheads="1"/>
              </p:cNvSpPr>
              <p:nvPr/>
            </p:nvSpPr>
            <p:spPr bwMode="auto">
              <a:xfrm>
                <a:off x="3811" y="2606"/>
                <a:ext cx="488" cy="979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Freeform 30"/>
              <p:cNvSpPr>
                <a:spLocks/>
              </p:cNvSpPr>
              <p:nvPr/>
            </p:nvSpPr>
            <p:spPr bwMode="auto">
              <a:xfrm>
                <a:off x="3789" y="3072"/>
                <a:ext cx="507" cy="506"/>
              </a:xfrm>
              <a:custGeom>
                <a:avLst/>
                <a:gdLst>
                  <a:gd name="T0" fmla="*/ 13 w 489"/>
                  <a:gd name="T1" fmla="*/ 46 h 515"/>
                  <a:gd name="T2" fmla="*/ 65 w 489"/>
                  <a:gd name="T3" fmla="*/ 81 h 515"/>
                  <a:gd name="T4" fmla="*/ 121 w 489"/>
                  <a:gd name="T5" fmla="*/ 97 h 515"/>
                  <a:gd name="T6" fmla="*/ 176 w 489"/>
                  <a:gd name="T7" fmla="*/ 112 h 515"/>
                  <a:gd name="T8" fmla="*/ 241 w 489"/>
                  <a:gd name="T9" fmla="*/ 114 h 515"/>
                  <a:gd name="T10" fmla="*/ 313 w 489"/>
                  <a:gd name="T11" fmla="*/ 103 h 515"/>
                  <a:gd name="T12" fmla="*/ 385 w 489"/>
                  <a:gd name="T13" fmla="*/ 78 h 515"/>
                  <a:gd name="T14" fmla="*/ 452 w 489"/>
                  <a:gd name="T15" fmla="*/ 29 h 515"/>
                  <a:gd name="T16" fmla="*/ 485 w 489"/>
                  <a:gd name="T17" fmla="*/ 7 h 515"/>
                  <a:gd name="T18" fmla="*/ 487 w 489"/>
                  <a:gd name="T19" fmla="*/ 70 h 515"/>
                  <a:gd name="T20" fmla="*/ 474 w 489"/>
                  <a:gd name="T21" fmla="*/ 190 h 515"/>
                  <a:gd name="T22" fmla="*/ 444 w 489"/>
                  <a:gd name="T23" fmla="*/ 304 h 515"/>
                  <a:gd name="T24" fmla="*/ 408 w 489"/>
                  <a:gd name="T25" fmla="*/ 385 h 515"/>
                  <a:gd name="T26" fmla="*/ 356 w 489"/>
                  <a:gd name="T27" fmla="*/ 458 h 515"/>
                  <a:gd name="T28" fmla="*/ 289 w 489"/>
                  <a:gd name="T29" fmla="*/ 503 h 515"/>
                  <a:gd name="T30" fmla="*/ 214 w 489"/>
                  <a:gd name="T31" fmla="*/ 509 h 515"/>
                  <a:gd name="T32" fmla="*/ 143 w 489"/>
                  <a:gd name="T33" fmla="*/ 469 h 515"/>
                  <a:gd name="T34" fmla="*/ 87 w 489"/>
                  <a:gd name="T35" fmla="*/ 397 h 515"/>
                  <a:gd name="T36" fmla="*/ 39 w 489"/>
                  <a:gd name="T37" fmla="*/ 289 h 515"/>
                  <a:gd name="T38" fmla="*/ 10 w 489"/>
                  <a:gd name="T39" fmla="*/ 161 h 515"/>
                  <a:gd name="T40" fmla="*/ 0 w 489"/>
                  <a:gd name="T41" fmla="*/ 28 h 515"/>
                  <a:gd name="T42" fmla="*/ 13 w 489"/>
                  <a:gd name="T43" fmla="*/ 4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auto">
              <a:xfrm>
                <a:off x="3787" y="3070"/>
                <a:ext cx="507" cy="108"/>
              </a:xfrm>
              <a:custGeom>
                <a:avLst/>
                <a:gdLst>
                  <a:gd name="T0" fmla="*/ 0 w 979"/>
                  <a:gd name="T1" fmla="*/ 78 h 257"/>
                  <a:gd name="T2" fmla="*/ 101 w 979"/>
                  <a:gd name="T3" fmla="*/ 160 h 257"/>
                  <a:gd name="T4" fmla="*/ 263 w 979"/>
                  <a:gd name="T5" fmla="*/ 232 h 257"/>
                  <a:gd name="T6" fmla="*/ 404 w 979"/>
                  <a:gd name="T7" fmla="*/ 256 h 257"/>
                  <a:gd name="T8" fmla="*/ 608 w 979"/>
                  <a:gd name="T9" fmla="*/ 238 h 257"/>
                  <a:gd name="T10" fmla="*/ 800 w 979"/>
                  <a:gd name="T11" fmla="*/ 160 h 257"/>
                  <a:gd name="T12" fmla="*/ 979 w 979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32"/>
              <p:cNvSpPr>
                <a:spLocks noChangeArrowheads="1"/>
              </p:cNvSpPr>
              <p:nvPr/>
            </p:nvSpPr>
            <p:spPr bwMode="auto">
              <a:xfrm>
                <a:off x="3811" y="2606"/>
                <a:ext cx="488" cy="97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rot="467865" flipH="1">
              <a:off x="1582" y="1491"/>
              <a:ext cx="617" cy="100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rot="467865" flipH="1">
              <a:off x="1382" y="1517"/>
              <a:ext cx="582" cy="9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rot="467865">
              <a:off x="1537" y="1878"/>
              <a:ext cx="64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rot="467865" flipH="1">
              <a:off x="1153" y="1793"/>
              <a:ext cx="391" cy="6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rot="467865" flipH="1">
              <a:off x="1274" y="1798"/>
              <a:ext cx="95" cy="1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rot="467865">
              <a:off x="1068" y="1793"/>
              <a:ext cx="32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937" name="Group 39"/>
            <p:cNvGrpSpPr>
              <a:grpSpLocks/>
            </p:cNvGrpSpPr>
            <p:nvPr/>
          </p:nvGrpSpPr>
          <p:grpSpPr bwMode="auto">
            <a:xfrm rot="240000">
              <a:off x="538" y="1688"/>
              <a:ext cx="700" cy="757"/>
              <a:chOff x="3424" y="1488"/>
              <a:chExt cx="776" cy="764"/>
            </a:xfrm>
          </p:grpSpPr>
          <p:sp>
            <p:nvSpPr>
              <p:cNvPr id="85" name="Oval 40"/>
              <p:cNvSpPr>
                <a:spLocks noChangeArrowheads="1"/>
              </p:cNvSpPr>
              <p:nvPr/>
            </p:nvSpPr>
            <p:spPr bwMode="auto">
              <a:xfrm>
                <a:off x="3436" y="1477"/>
                <a:ext cx="735" cy="74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Oval 41"/>
              <p:cNvSpPr>
                <a:spLocks noChangeArrowheads="1"/>
              </p:cNvSpPr>
              <p:nvPr/>
            </p:nvSpPr>
            <p:spPr bwMode="auto">
              <a:xfrm>
                <a:off x="3432" y="1481"/>
                <a:ext cx="734" cy="7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Freeform 42"/>
              <p:cNvSpPr>
                <a:spLocks/>
              </p:cNvSpPr>
              <p:nvPr/>
            </p:nvSpPr>
            <p:spPr bwMode="auto">
              <a:xfrm>
                <a:off x="3424" y="1798"/>
                <a:ext cx="774" cy="454"/>
              </a:xfrm>
              <a:custGeom>
                <a:avLst/>
                <a:gdLst>
                  <a:gd name="T0" fmla="*/ 22 w 982"/>
                  <a:gd name="T1" fmla="*/ 106 h 568"/>
                  <a:gd name="T2" fmla="*/ 100 w 982"/>
                  <a:gd name="T3" fmla="*/ 166 h 568"/>
                  <a:gd name="T4" fmla="*/ 262 w 982"/>
                  <a:gd name="T5" fmla="*/ 238 h 568"/>
                  <a:gd name="T6" fmla="*/ 403 w 982"/>
                  <a:gd name="T7" fmla="*/ 262 h 568"/>
                  <a:gd name="T8" fmla="*/ 607 w 982"/>
                  <a:gd name="T9" fmla="*/ 244 h 568"/>
                  <a:gd name="T10" fmla="*/ 769 w 982"/>
                  <a:gd name="T11" fmla="*/ 183 h 568"/>
                  <a:gd name="T12" fmla="*/ 907 w 982"/>
                  <a:gd name="T13" fmla="*/ 82 h 568"/>
                  <a:gd name="T14" fmla="*/ 978 w 982"/>
                  <a:gd name="T15" fmla="*/ 7 h 568"/>
                  <a:gd name="T16" fmla="*/ 978 w 982"/>
                  <a:gd name="T17" fmla="*/ 123 h 568"/>
                  <a:gd name="T18" fmla="*/ 952 w 982"/>
                  <a:gd name="T19" fmla="*/ 243 h 568"/>
                  <a:gd name="T20" fmla="*/ 891 w 982"/>
                  <a:gd name="T21" fmla="*/ 357 h 568"/>
                  <a:gd name="T22" fmla="*/ 820 w 982"/>
                  <a:gd name="T23" fmla="*/ 438 h 568"/>
                  <a:gd name="T24" fmla="*/ 715 w 982"/>
                  <a:gd name="T25" fmla="*/ 511 h 568"/>
                  <a:gd name="T26" fmla="*/ 580 w 982"/>
                  <a:gd name="T27" fmla="*/ 556 h 568"/>
                  <a:gd name="T28" fmla="*/ 429 w 982"/>
                  <a:gd name="T29" fmla="*/ 562 h 568"/>
                  <a:gd name="T30" fmla="*/ 288 w 982"/>
                  <a:gd name="T31" fmla="*/ 522 h 568"/>
                  <a:gd name="T32" fmla="*/ 174 w 982"/>
                  <a:gd name="T33" fmla="*/ 450 h 568"/>
                  <a:gd name="T34" fmla="*/ 79 w 982"/>
                  <a:gd name="T35" fmla="*/ 342 h 568"/>
                  <a:gd name="T36" fmla="*/ 21 w 982"/>
                  <a:gd name="T37" fmla="*/ 214 h 568"/>
                  <a:gd name="T38" fmla="*/ 0 w 982"/>
                  <a:gd name="T39" fmla="*/ 81 h 568"/>
                  <a:gd name="T40" fmla="*/ 22 w 982"/>
                  <a:gd name="T41" fmla="*/ 106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Freeform 43"/>
              <p:cNvSpPr>
                <a:spLocks/>
              </p:cNvSpPr>
              <p:nvPr/>
            </p:nvSpPr>
            <p:spPr bwMode="auto">
              <a:xfrm rot="10800000" flipV="1">
                <a:off x="3992" y="1578"/>
                <a:ext cx="193" cy="548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Freeform 44"/>
              <p:cNvSpPr>
                <a:spLocks/>
              </p:cNvSpPr>
              <p:nvPr/>
            </p:nvSpPr>
            <p:spPr bwMode="auto">
              <a:xfrm>
                <a:off x="3972" y="1576"/>
                <a:ext cx="87" cy="556"/>
              </a:xfrm>
              <a:custGeom>
                <a:avLst/>
                <a:gdLst>
                  <a:gd name="T0" fmla="*/ 90 w 114"/>
                  <a:gd name="T1" fmla="*/ 621 h 728"/>
                  <a:gd name="T2" fmla="*/ 84 w 114"/>
                  <a:gd name="T3" fmla="*/ 540 h 728"/>
                  <a:gd name="T4" fmla="*/ 78 w 114"/>
                  <a:gd name="T5" fmla="*/ 426 h 728"/>
                  <a:gd name="T6" fmla="*/ 81 w 114"/>
                  <a:gd name="T7" fmla="*/ 291 h 728"/>
                  <a:gd name="T8" fmla="*/ 84 w 114"/>
                  <a:gd name="T9" fmla="*/ 138 h 728"/>
                  <a:gd name="T10" fmla="*/ 86 w 114"/>
                  <a:gd name="T11" fmla="*/ 6 h 728"/>
                  <a:gd name="T12" fmla="*/ 27 w 114"/>
                  <a:gd name="T13" fmla="*/ 173 h 728"/>
                  <a:gd name="T14" fmla="*/ 3 w 114"/>
                  <a:gd name="T15" fmla="*/ 339 h 728"/>
                  <a:gd name="T16" fmla="*/ 11 w 114"/>
                  <a:gd name="T17" fmla="*/ 516 h 728"/>
                  <a:gd name="T18" fmla="*/ 52 w 114"/>
                  <a:gd name="T19" fmla="*/ 643 h 728"/>
                  <a:gd name="T20" fmla="*/ 114 w 114"/>
                  <a:gd name="T21" fmla="*/ 724 h 728"/>
                  <a:gd name="T22" fmla="*/ 90 w 114"/>
                  <a:gd name="T23" fmla="*/ 62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Freeform 45"/>
              <p:cNvSpPr>
                <a:spLocks/>
              </p:cNvSpPr>
              <p:nvPr/>
            </p:nvSpPr>
            <p:spPr bwMode="auto">
              <a:xfrm>
                <a:off x="3436" y="1872"/>
                <a:ext cx="602" cy="136"/>
              </a:xfrm>
              <a:custGeom>
                <a:avLst/>
                <a:gdLst>
                  <a:gd name="T0" fmla="*/ 0 w 790"/>
                  <a:gd name="T1" fmla="*/ 0 h 179"/>
                  <a:gd name="T2" fmla="*/ 101 w 790"/>
                  <a:gd name="T3" fmla="*/ 82 h 179"/>
                  <a:gd name="T4" fmla="*/ 263 w 790"/>
                  <a:gd name="T5" fmla="*/ 154 h 179"/>
                  <a:gd name="T6" fmla="*/ 404 w 790"/>
                  <a:gd name="T7" fmla="*/ 178 h 179"/>
                  <a:gd name="T8" fmla="*/ 608 w 790"/>
                  <a:gd name="T9" fmla="*/ 160 h 179"/>
                  <a:gd name="T10" fmla="*/ 714 w 790"/>
                  <a:gd name="T11" fmla="*/ 123 h 179"/>
                  <a:gd name="T12" fmla="*/ 768 w 790"/>
                  <a:gd name="T13" fmla="*/ 60 h 179"/>
                  <a:gd name="T14" fmla="*/ 790 w 790"/>
                  <a:gd name="T15" fmla="*/ 4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rot="467865" flipH="1">
              <a:off x="1119" y="1645"/>
              <a:ext cx="156" cy="25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rot="467865">
              <a:off x="1086" y="1981"/>
              <a:ext cx="87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 rot="467865">
              <a:off x="985" y="2257"/>
              <a:ext cx="875" cy="3"/>
            </a:xfrm>
            <a:custGeom>
              <a:avLst/>
              <a:gdLst>
                <a:gd name="T0" fmla="*/ 0 w 1266"/>
                <a:gd name="T1" fmla="*/ 3 h 3"/>
                <a:gd name="T2" fmla="*/ 1266 w 126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rot="467865">
              <a:off x="1057" y="2124"/>
              <a:ext cx="92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rot="467865" flipH="1">
              <a:off x="946" y="1915"/>
              <a:ext cx="294" cy="4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rot="467865" flipH="1">
              <a:off x="736" y="2197"/>
              <a:ext cx="95" cy="15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rot="467865" flipH="1">
              <a:off x="545" y="2139"/>
              <a:ext cx="114" cy="1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rot="467865">
              <a:off x="350" y="2391"/>
              <a:ext cx="137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 rot="467865">
              <a:off x="564" y="2188"/>
              <a:ext cx="245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947" name="Group 55"/>
            <p:cNvGrpSpPr>
              <a:grpSpLocks/>
            </p:cNvGrpSpPr>
            <p:nvPr/>
          </p:nvGrpSpPr>
          <p:grpSpPr bwMode="auto">
            <a:xfrm rot="467865">
              <a:off x="1109" y="1527"/>
              <a:ext cx="808" cy="258"/>
              <a:chOff x="4074" y="2980"/>
              <a:chExt cx="1170" cy="341"/>
            </a:xfrm>
          </p:grpSpPr>
          <p:sp>
            <p:nvSpPr>
              <p:cNvPr id="72" name="Line 56"/>
              <p:cNvSpPr>
                <a:spLocks noChangeShapeType="1"/>
              </p:cNvSpPr>
              <p:nvPr/>
            </p:nvSpPr>
            <p:spPr bwMode="auto">
              <a:xfrm flipV="1">
                <a:off x="4686" y="3030"/>
                <a:ext cx="71" cy="10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 flipV="1">
                <a:off x="4828" y="2964"/>
                <a:ext cx="183" cy="16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Line 58"/>
              <p:cNvSpPr>
                <a:spLocks noChangeShapeType="1"/>
              </p:cNvSpPr>
              <p:nvPr/>
            </p:nvSpPr>
            <p:spPr bwMode="auto">
              <a:xfrm flipV="1">
                <a:off x="4911" y="3144"/>
                <a:ext cx="288" cy="7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Line 59"/>
              <p:cNvSpPr>
                <a:spLocks noChangeShapeType="1"/>
              </p:cNvSpPr>
              <p:nvPr/>
            </p:nvSpPr>
            <p:spPr bwMode="auto">
              <a:xfrm flipV="1">
                <a:off x="4911" y="3266"/>
                <a:ext cx="331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7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Line 61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Line 62"/>
              <p:cNvSpPr>
                <a:spLocks noChangeShapeType="1"/>
              </p:cNvSpPr>
              <p:nvPr/>
            </p:nvSpPr>
            <p:spPr bwMode="auto">
              <a:xfrm flipH="1" flipV="1">
                <a:off x="4062" y="3311"/>
                <a:ext cx="291" cy="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Line 63"/>
              <p:cNvSpPr>
                <a:spLocks noChangeShapeType="1"/>
              </p:cNvSpPr>
              <p:nvPr/>
            </p:nvSpPr>
            <p:spPr bwMode="auto">
              <a:xfrm flipH="1" flipV="1">
                <a:off x="4337" y="3264"/>
                <a:ext cx="207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Line 64"/>
              <p:cNvSpPr>
                <a:spLocks noChangeShapeType="1"/>
              </p:cNvSpPr>
              <p:nvPr/>
            </p:nvSpPr>
            <p:spPr bwMode="auto">
              <a:xfrm flipH="1" flipV="1">
                <a:off x="4341" y="3130"/>
                <a:ext cx="183" cy="5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Line 65"/>
              <p:cNvSpPr>
                <a:spLocks noChangeShapeType="1"/>
              </p:cNvSpPr>
              <p:nvPr/>
            </p:nvSpPr>
            <p:spPr bwMode="auto">
              <a:xfrm flipH="1" flipV="1">
                <a:off x="4536" y="3058"/>
                <a:ext cx="64" cy="8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Line 66"/>
              <p:cNvSpPr>
                <a:spLocks noChangeShapeType="1"/>
              </p:cNvSpPr>
              <p:nvPr/>
            </p:nvSpPr>
            <p:spPr bwMode="auto">
              <a:xfrm flipV="1">
                <a:off x="4770" y="3130"/>
                <a:ext cx="125" cy="4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Line 67"/>
              <p:cNvSpPr>
                <a:spLocks noChangeShapeType="1"/>
              </p:cNvSpPr>
              <p:nvPr/>
            </p:nvSpPr>
            <p:spPr bwMode="auto">
              <a:xfrm flipV="1">
                <a:off x="4762" y="3237"/>
                <a:ext cx="207" cy="1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" name="Line 68"/>
              <p:cNvSpPr>
                <a:spLocks noChangeShapeType="1"/>
              </p:cNvSpPr>
              <p:nvPr/>
            </p:nvSpPr>
            <p:spPr bwMode="auto">
              <a:xfrm flipH="1" flipV="1">
                <a:off x="4494" y="3205"/>
                <a:ext cx="114" cy="3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7948" name="Group 69"/>
            <p:cNvGrpSpPr>
              <a:grpSpLocks/>
            </p:cNvGrpSpPr>
            <p:nvPr/>
          </p:nvGrpSpPr>
          <p:grpSpPr bwMode="auto">
            <a:xfrm rot="467865">
              <a:off x="1077" y="1855"/>
              <a:ext cx="777" cy="259"/>
              <a:chOff x="3886" y="3532"/>
              <a:chExt cx="1125" cy="341"/>
            </a:xfrm>
          </p:grpSpPr>
          <p:sp>
            <p:nvSpPr>
              <p:cNvPr id="59" name="Line 70"/>
              <p:cNvSpPr>
                <a:spLocks noChangeShapeType="1"/>
              </p:cNvSpPr>
              <p:nvPr/>
            </p:nvSpPr>
            <p:spPr bwMode="auto">
              <a:xfrm rot="10800000" flipV="1">
                <a:off x="4278" y="3659"/>
                <a:ext cx="78" cy="13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Line 71"/>
              <p:cNvSpPr>
                <a:spLocks noChangeShapeType="1"/>
              </p:cNvSpPr>
              <p:nvPr/>
            </p:nvSpPr>
            <p:spPr bwMode="auto">
              <a:xfrm rot="10800000" flipV="1">
                <a:off x="4054" y="3718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Line 72"/>
              <p:cNvSpPr>
                <a:spLocks noChangeShapeType="1"/>
              </p:cNvSpPr>
              <p:nvPr/>
            </p:nvSpPr>
            <p:spPr bwMode="auto">
              <a:xfrm rot="10800000" flipV="1">
                <a:off x="3857" y="3629"/>
                <a:ext cx="288" cy="77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Line 73"/>
              <p:cNvSpPr>
                <a:spLocks noChangeShapeType="1"/>
              </p:cNvSpPr>
              <p:nvPr/>
            </p:nvSpPr>
            <p:spPr bwMode="auto">
              <a:xfrm rot="10800000" flipV="1">
                <a:off x="3945" y="3565"/>
                <a:ext cx="220" cy="1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Line 74"/>
              <p:cNvSpPr>
                <a:spLocks noChangeShapeType="1"/>
              </p:cNvSpPr>
              <p:nvPr/>
            </p:nvSpPr>
            <p:spPr bwMode="auto">
              <a:xfrm rot="10800000" flipH="1" flipV="1">
                <a:off x="4599" y="3722"/>
                <a:ext cx="299" cy="12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Line 75"/>
              <p:cNvSpPr>
                <a:spLocks noChangeShapeType="1"/>
              </p:cNvSpPr>
              <p:nvPr/>
            </p:nvSpPr>
            <p:spPr bwMode="auto">
              <a:xfrm rot="10800000" flipH="1" flipV="1">
                <a:off x="4649" y="3617"/>
                <a:ext cx="323" cy="7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Line 76"/>
              <p:cNvSpPr>
                <a:spLocks noChangeShapeType="1"/>
              </p:cNvSpPr>
              <p:nvPr/>
            </p:nvSpPr>
            <p:spPr bwMode="auto">
              <a:xfrm rot="10800000" flipH="1" flipV="1">
                <a:off x="4723" y="3532"/>
                <a:ext cx="288" cy="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Line 77"/>
              <p:cNvSpPr>
                <a:spLocks noChangeShapeType="1"/>
              </p:cNvSpPr>
              <p:nvPr/>
            </p:nvSpPr>
            <p:spPr bwMode="auto">
              <a:xfrm rot="10800000" flipH="1" flipV="1">
                <a:off x="4527" y="3564"/>
                <a:ext cx="204" cy="2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Line 78"/>
              <p:cNvSpPr>
                <a:spLocks noChangeShapeType="1"/>
              </p:cNvSpPr>
              <p:nvPr/>
            </p:nvSpPr>
            <p:spPr bwMode="auto">
              <a:xfrm rot="10800000" flipH="1" flipV="1">
                <a:off x="4540" y="3660"/>
                <a:ext cx="183" cy="5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Line 79"/>
              <p:cNvSpPr>
                <a:spLocks noChangeShapeType="1"/>
              </p:cNvSpPr>
              <p:nvPr/>
            </p:nvSpPr>
            <p:spPr bwMode="auto">
              <a:xfrm rot="10800000" flipH="1" flipV="1">
                <a:off x="4473" y="3705"/>
                <a:ext cx="69" cy="7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Line 80"/>
              <p:cNvSpPr>
                <a:spLocks noChangeShapeType="1"/>
              </p:cNvSpPr>
              <p:nvPr/>
            </p:nvSpPr>
            <p:spPr bwMode="auto">
              <a:xfrm rot="10800000" flipV="1">
                <a:off x="4186" y="3679"/>
                <a:ext cx="125" cy="4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Line 81"/>
              <p:cNvSpPr>
                <a:spLocks noChangeShapeType="1"/>
              </p:cNvSpPr>
              <p:nvPr/>
            </p:nvSpPr>
            <p:spPr bwMode="auto">
              <a:xfrm rot="10800000" flipV="1">
                <a:off x="4091" y="3601"/>
                <a:ext cx="205" cy="1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Line 82"/>
              <p:cNvSpPr>
                <a:spLocks noChangeShapeType="1"/>
              </p:cNvSpPr>
              <p:nvPr/>
            </p:nvSpPr>
            <p:spPr bwMode="auto">
              <a:xfrm rot="10800000" flipH="1" flipV="1">
                <a:off x="4458" y="3602"/>
                <a:ext cx="114" cy="3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9" name="Line 83"/>
            <p:cNvSpPr>
              <a:spLocks noChangeShapeType="1"/>
            </p:cNvSpPr>
            <p:nvPr/>
          </p:nvSpPr>
          <p:spPr bwMode="auto">
            <a:xfrm rot="467865">
              <a:off x="466" y="2143"/>
              <a:ext cx="22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Line 84"/>
            <p:cNvSpPr>
              <a:spLocks noChangeShapeType="1"/>
            </p:cNvSpPr>
            <p:nvPr/>
          </p:nvSpPr>
          <p:spPr bwMode="auto">
            <a:xfrm rot="467865">
              <a:off x="2332" y="1514"/>
              <a:ext cx="17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Line 85"/>
            <p:cNvSpPr>
              <a:spLocks noChangeShapeType="1"/>
            </p:cNvSpPr>
            <p:nvPr/>
          </p:nvSpPr>
          <p:spPr bwMode="auto">
            <a:xfrm rot="467865" flipH="1">
              <a:off x="2437" y="1226"/>
              <a:ext cx="70" cy="1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952" name="Group 86"/>
            <p:cNvGrpSpPr>
              <a:grpSpLocks/>
            </p:cNvGrpSpPr>
            <p:nvPr/>
          </p:nvGrpSpPr>
          <p:grpSpPr bwMode="auto">
            <a:xfrm>
              <a:off x="1520" y="2112"/>
              <a:ext cx="608" cy="641"/>
              <a:chOff x="1520" y="2112"/>
              <a:chExt cx="608" cy="641"/>
            </a:xfrm>
          </p:grpSpPr>
          <p:sp>
            <p:nvSpPr>
              <p:cNvPr id="53" name="Line 87"/>
              <p:cNvSpPr>
                <a:spLocks noChangeShapeType="1"/>
              </p:cNvSpPr>
              <p:nvPr/>
            </p:nvSpPr>
            <p:spPr bwMode="auto">
              <a:xfrm rot="467865" flipH="1">
                <a:off x="1722" y="2166"/>
                <a:ext cx="200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Line 88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Line 89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Text Box 90"/>
              <p:cNvSpPr txBox="1">
                <a:spLocks noChangeArrowheads="1"/>
              </p:cNvSpPr>
              <p:nvPr/>
            </p:nvSpPr>
            <p:spPr bwMode="auto">
              <a:xfrm>
                <a:off x="1728" y="2497"/>
                <a:ext cx="192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b="1">
                    <a:latin typeface="Helvetica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57" name="Text Box 91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b="1">
                    <a:latin typeface="Helvetica" charset="0"/>
                    <a:ea typeface="+mn-ea"/>
                    <a:cs typeface="+mn-cs"/>
                  </a:rPr>
                  <a:t>y</a:t>
                </a:r>
              </a:p>
            </p:txBody>
          </p:sp>
          <p:sp>
            <p:nvSpPr>
              <p:cNvPr id="58" name="Text Box 92"/>
              <p:cNvSpPr txBox="1">
                <a:spLocks noChangeArrowheads="1"/>
              </p:cNvSpPr>
              <p:nvPr/>
            </p:nvSpPr>
            <p:spPr bwMode="auto">
              <a:xfrm>
                <a:off x="1936" y="2157"/>
                <a:ext cx="192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b="1">
                    <a:latin typeface="Helvetica" charset="0"/>
                    <a:ea typeface="+mn-ea"/>
                    <a:cs typeface="+mn-cs"/>
                  </a:rPr>
                  <a:t>z</a:t>
                </a:r>
              </a:p>
            </p:txBody>
          </p:sp>
        </p:grpSp>
      </p:grpSp>
      <p:grpSp>
        <p:nvGrpSpPr>
          <p:cNvPr id="37891" name="Group 93"/>
          <p:cNvGrpSpPr>
            <a:grpSpLocks/>
          </p:cNvGrpSpPr>
          <p:nvPr/>
        </p:nvGrpSpPr>
        <p:grpSpPr bwMode="auto">
          <a:xfrm>
            <a:off x="5275263" y="2108976"/>
            <a:ext cx="2286000" cy="1676400"/>
            <a:chOff x="0" y="2880"/>
            <a:chExt cx="1643" cy="1200"/>
          </a:xfrm>
        </p:grpSpPr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0" y="3072"/>
              <a:ext cx="1200" cy="10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FF0000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894" name="Group 95"/>
            <p:cNvGrpSpPr>
              <a:grpSpLocks/>
            </p:cNvGrpSpPr>
            <p:nvPr/>
          </p:nvGrpSpPr>
          <p:grpSpPr bwMode="auto">
            <a:xfrm>
              <a:off x="0" y="2880"/>
              <a:ext cx="1643" cy="1137"/>
              <a:chOff x="1824" y="2753"/>
              <a:chExt cx="1643" cy="1137"/>
            </a:xfrm>
          </p:grpSpPr>
          <p:sp>
            <p:nvSpPr>
              <p:cNvPr id="104" name="Oval 96"/>
              <p:cNvSpPr>
                <a:spLocks noChangeArrowheads="1"/>
              </p:cNvSpPr>
              <p:nvPr/>
            </p:nvSpPr>
            <p:spPr bwMode="auto">
              <a:xfrm rot="-5396455">
                <a:off x="2207" y="3078"/>
                <a:ext cx="426" cy="80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Text Box 97"/>
              <p:cNvSpPr txBox="1">
                <a:spLocks noChangeArrowheads="1"/>
              </p:cNvSpPr>
              <p:nvPr/>
            </p:nvSpPr>
            <p:spPr bwMode="auto">
              <a:xfrm rot="32774">
                <a:off x="3121" y="3410"/>
                <a:ext cx="34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>
                    <a:solidFill>
                      <a:schemeClr val="folHlink"/>
                    </a:solidFill>
                    <a:latin typeface="BellGothic" charset="0"/>
                    <a:ea typeface="+mn-ea"/>
                    <a:cs typeface="+mn-cs"/>
                  </a:rPr>
                  <a:t>p</a:t>
                </a:r>
                <a:r>
                  <a:rPr lang="en-US" sz="2000" b="1" baseline="-25000">
                    <a:solidFill>
                      <a:schemeClr val="folHlink"/>
                    </a:solidFill>
                    <a:latin typeface="BellGothic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106" name="AutoShape 98"/>
              <p:cNvSpPr>
                <a:spLocks noChangeArrowheads="1"/>
              </p:cNvSpPr>
              <p:nvPr/>
            </p:nvSpPr>
            <p:spPr bwMode="auto">
              <a:xfrm rot="-13364457">
                <a:off x="1898" y="3652"/>
                <a:ext cx="159" cy="59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AutoShape 99"/>
              <p:cNvSpPr>
                <a:spLocks noChangeArrowheads="1"/>
              </p:cNvSpPr>
              <p:nvPr/>
            </p:nvSpPr>
            <p:spPr bwMode="auto">
              <a:xfrm rot="2195161">
                <a:off x="2779" y="3661"/>
                <a:ext cx="162" cy="5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AutoShape 100"/>
              <p:cNvSpPr>
                <a:spLocks noChangeArrowheads="1"/>
              </p:cNvSpPr>
              <p:nvPr/>
            </p:nvSpPr>
            <p:spPr bwMode="auto">
              <a:xfrm rot="-8195698">
                <a:off x="1946" y="3222"/>
                <a:ext cx="157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" name="AutoShape 101"/>
              <p:cNvSpPr>
                <a:spLocks noChangeArrowheads="1"/>
              </p:cNvSpPr>
              <p:nvPr/>
            </p:nvSpPr>
            <p:spPr bwMode="auto">
              <a:xfrm rot="-6451382">
                <a:off x="2120" y="3144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" name="AutoShape 102"/>
              <p:cNvSpPr>
                <a:spLocks noChangeArrowheads="1"/>
              </p:cNvSpPr>
              <p:nvPr/>
            </p:nvSpPr>
            <p:spPr bwMode="auto">
              <a:xfrm rot="-2675131">
                <a:off x="2766" y="3251"/>
                <a:ext cx="154" cy="5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AutoShape 103"/>
              <p:cNvSpPr>
                <a:spLocks noChangeArrowheads="1"/>
              </p:cNvSpPr>
              <p:nvPr/>
            </p:nvSpPr>
            <p:spPr bwMode="auto">
              <a:xfrm rot="5363457">
                <a:off x="2346" y="3782"/>
                <a:ext cx="159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AutoShape 104"/>
              <p:cNvSpPr>
                <a:spLocks noChangeArrowheads="1"/>
              </p:cNvSpPr>
              <p:nvPr/>
            </p:nvSpPr>
            <p:spPr bwMode="auto">
              <a:xfrm rot="24786">
                <a:off x="2853" y="3448"/>
                <a:ext cx="162" cy="5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" name="AutoShape 105"/>
              <p:cNvSpPr>
                <a:spLocks noChangeArrowheads="1"/>
              </p:cNvSpPr>
              <p:nvPr/>
            </p:nvSpPr>
            <p:spPr bwMode="auto">
              <a:xfrm rot="3817646">
                <a:off x="2586" y="3770"/>
                <a:ext cx="159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AutoShape 106"/>
              <p:cNvSpPr>
                <a:spLocks noChangeArrowheads="1"/>
              </p:cNvSpPr>
              <p:nvPr/>
            </p:nvSpPr>
            <p:spPr bwMode="auto">
              <a:xfrm rot="-4256754">
                <a:off x="2550" y="3153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AutoShape 107"/>
              <p:cNvSpPr>
                <a:spLocks noChangeArrowheads="1"/>
              </p:cNvSpPr>
              <p:nvPr/>
            </p:nvSpPr>
            <p:spPr bwMode="auto">
              <a:xfrm rot="-10731225">
                <a:off x="1824" y="3435"/>
                <a:ext cx="162" cy="5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" name="AutoShape 108"/>
              <p:cNvSpPr>
                <a:spLocks noChangeArrowheads="1"/>
              </p:cNvSpPr>
              <p:nvPr/>
            </p:nvSpPr>
            <p:spPr bwMode="auto">
              <a:xfrm rot="-5502003">
                <a:off x="2335" y="3115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AutoShape 109"/>
              <p:cNvSpPr>
                <a:spLocks noChangeArrowheads="1"/>
              </p:cNvSpPr>
              <p:nvPr/>
            </p:nvSpPr>
            <p:spPr bwMode="auto">
              <a:xfrm rot="6601722">
                <a:off x="2111" y="3761"/>
                <a:ext cx="159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" name="Line 110"/>
              <p:cNvSpPr>
                <a:spLocks noChangeShapeType="1"/>
              </p:cNvSpPr>
              <p:nvPr/>
            </p:nvSpPr>
            <p:spPr bwMode="auto">
              <a:xfrm>
                <a:off x="2420" y="3460"/>
                <a:ext cx="892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" name="Line 111"/>
              <p:cNvSpPr>
                <a:spLocks noChangeShapeType="1"/>
              </p:cNvSpPr>
              <p:nvPr/>
            </p:nvSpPr>
            <p:spPr bwMode="auto">
              <a:xfrm rot="-5400000">
                <a:off x="2108" y="3146"/>
                <a:ext cx="627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" name="Text Box 112"/>
              <p:cNvSpPr txBox="1">
                <a:spLocks noChangeArrowheads="1"/>
              </p:cNvSpPr>
              <p:nvPr/>
            </p:nvSpPr>
            <p:spPr bwMode="auto">
              <a:xfrm rot="16278">
                <a:off x="2161" y="2753"/>
                <a:ext cx="310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>
                    <a:solidFill>
                      <a:schemeClr val="folHlink"/>
                    </a:solidFill>
                    <a:latin typeface="BellGothic" charset="0"/>
                    <a:ea typeface="+mn-ea"/>
                    <a:cs typeface="+mn-cs"/>
                  </a:rPr>
                  <a:t>p</a:t>
                </a:r>
                <a:r>
                  <a:rPr lang="en-US" sz="2000" b="1" baseline="-25000">
                    <a:solidFill>
                      <a:schemeClr val="folHlink"/>
                    </a:solidFill>
                    <a:latin typeface="BellGothic" charset="0"/>
                    <a:ea typeface="+mn-ea"/>
                    <a:cs typeface="+mn-cs"/>
                  </a:rPr>
                  <a:t>y</a:t>
                </a:r>
                <a:endParaRPr lang="en-US" sz="2000" b="1">
                  <a:solidFill>
                    <a:schemeClr val="folHlink"/>
                  </a:solidFill>
                  <a:latin typeface="BellGothic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0863" y="1226961"/>
            <a:ext cx="78327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+mn-ea"/>
                <a:cs typeface="Trebuchet MS"/>
              </a:rPr>
              <a:t>- </a:t>
            </a:r>
            <a:r>
              <a:rPr lang="en-US" sz="2800" dirty="0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Impact of </a:t>
            </a:r>
            <a:r>
              <a:rPr lang="en-US" sz="2800" dirty="0">
                <a:solidFill>
                  <a:srgbClr val="FF9725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800" dirty="0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/s(T) on the build-up of v</a:t>
            </a:r>
            <a:r>
              <a:rPr lang="en-US" sz="2800" baseline="-25000" dirty="0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2</a:t>
            </a:r>
            <a:r>
              <a:rPr lang="en-US" sz="2800" dirty="0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(</a:t>
            </a:r>
            <a:r>
              <a:rPr lang="en-US" sz="2800" dirty="0" err="1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p</a:t>
            </a:r>
            <a:r>
              <a:rPr lang="en-US" sz="2800" baseline="-25000" dirty="0" err="1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T</a:t>
            </a:r>
            <a:r>
              <a:rPr lang="en-US" sz="2800" dirty="0">
                <a:solidFill>
                  <a:srgbClr val="FF9725"/>
                </a:solidFill>
                <a:latin typeface="Trebuchet MS"/>
                <a:ea typeface="+mn-ea"/>
                <a:cs typeface="Trebuchet MS"/>
              </a:rPr>
              <a:t>)</a:t>
            </a:r>
          </a:p>
        </p:txBody>
      </p:sp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202831" y="4976226"/>
            <a:ext cx="4054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FFFFFF"/>
                </a:solidFill>
                <a:latin typeface="Chalkduster" charset="0"/>
                <a:cs typeface="Chalkduster" charset="0"/>
              </a:rPr>
              <a:t>Hydro  </a:t>
            </a:r>
            <a:r>
              <a:rPr lang="en-US" sz="2600">
                <a:solidFill>
                  <a:srgbClr val="FFFFFF"/>
                </a:solidFill>
                <a:latin typeface="Chalkduster" charset="0"/>
                <a:cs typeface="Chalkduster" charset="0"/>
                <a:sym typeface="Wingdings" charset="0"/>
              </a:rPr>
              <a:t></a:t>
            </a:r>
            <a:r>
              <a:rPr lang="en-US" sz="2600">
                <a:solidFill>
                  <a:srgbClr val="FFFFFF"/>
                </a:solidFill>
                <a:latin typeface="Chalkduster" charset="0"/>
                <a:cs typeface="Chalkduster" charset="0"/>
              </a:rPr>
              <a:t>  Transport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4307953" y="4300855"/>
            <a:ext cx="1071675" cy="94348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4"/>
          <p:cNvSpPr txBox="1">
            <a:spLocks noChangeArrowheads="1"/>
          </p:cNvSpPr>
          <p:nvPr/>
        </p:nvSpPr>
        <p:spPr bwMode="auto">
          <a:xfrm>
            <a:off x="5425796" y="4084051"/>
            <a:ext cx="3059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Chalkduster" charset="0"/>
                <a:cs typeface="Chalkduster" charset="0"/>
              </a:rPr>
              <a:t>Extend to Higher </a:t>
            </a:r>
            <a:r>
              <a:rPr lang="en-US" sz="2000" dirty="0" err="1">
                <a:solidFill>
                  <a:srgbClr val="FFFFFF"/>
                </a:solidFill>
                <a:latin typeface="Chalkduster" charset="0"/>
                <a:cs typeface="Chalkduster" charset="0"/>
              </a:rPr>
              <a:t>p</a:t>
            </a:r>
            <a:r>
              <a:rPr lang="en-US" sz="2000" baseline="-25000" dirty="0" err="1">
                <a:solidFill>
                  <a:srgbClr val="FFFFFF"/>
                </a:solidFill>
                <a:latin typeface="Chalkduster" charset="0"/>
                <a:cs typeface="Chalkduster" charset="0"/>
              </a:rPr>
              <a:t>T</a:t>
            </a:r>
            <a:r>
              <a:rPr lang="en-US" sz="2000" baseline="-25000" dirty="0">
                <a:solidFill>
                  <a:srgbClr val="FFFFFF"/>
                </a:solidFill>
                <a:latin typeface="Chalkduster" charset="0"/>
                <a:cs typeface="Chalkduster" charset="0"/>
              </a:rPr>
              <a:t> </a:t>
            </a:r>
          </a:p>
        </p:txBody>
      </p:sp>
      <p:sp>
        <p:nvSpPr>
          <p:cNvPr id="134" name="TextBox 5"/>
          <p:cNvSpPr txBox="1">
            <a:spLocks noChangeArrowheads="1"/>
          </p:cNvSpPr>
          <p:nvPr/>
        </p:nvSpPr>
        <p:spPr bwMode="auto">
          <a:xfrm>
            <a:off x="5510530" y="4555794"/>
            <a:ext cx="1701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Chalkduster" charset="0"/>
                <a:cs typeface="Chalkduster" charset="0"/>
              </a:rPr>
              <a:t>Larger </a:t>
            </a:r>
            <a:r>
              <a:rPr lang="en-US" dirty="0">
                <a:solidFill>
                  <a:srgbClr val="FFFFFF"/>
                </a:solidFill>
                <a:latin typeface="Symbol" charset="0"/>
                <a:cs typeface="Symbol" charset="0"/>
              </a:rPr>
              <a:t>h</a:t>
            </a:r>
            <a:r>
              <a:rPr lang="en-US" sz="2000" dirty="0" smtClean="0">
                <a:solidFill>
                  <a:srgbClr val="FFFFFF"/>
                </a:solidFill>
                <a:latin typeface="Chalkduster" charset="0"/>
                <a:cs typeface="Chalkduster" charset="0"/>
              </a:rPr>
              <a:t>/s</a:t>
            </a:r>
            <a:endParaRPr lang="en-US" sz="2000" dirty="0">
              <a:solidFill>
                <a:srgbClr val="FFFFFF"/>
              </a:solidFill>
              <a:latin typeface="Chalkduster" charset="0"/>
              <a:cs typeface="Chalkduster" charset="0"/>
            </a:endParaRPr>
          </a:p>
        </p:txBody>
      </p:sp>
      <p:sp>
        <p:nvSpPr>
          <p:cNvPr id="135" name="TextBox 7"/>
          <p:cNvSpPr txBox="1">
            <a:spLocks noChangeArrowheads="1"/>
          </p:cNvSpPr>
          <p:nvPr/>
        </p:nvSpPr>
        <p:spPr bwMode="auto">
          <a:xfrm>
            <a:off x="5436908" y="5326554"/>
            <a:ext cx="352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Chalkduster" charset="0"/>
                <a:cs typeface="Chalkduster" charset="0"/>
              </a:rPr>
              <a:t>Initial off-equilibrium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4307953" y="4811183"/>
            <a:ext cx="1117843" cy="42385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3"/>
          </p:cNvCxnSpPr>
          <p:nvPr/>
        </p:nvCxnSpPr>
        <p:spPr>
          <a:xfrm>
            <a:off x="4257306" y="5222289"/>
            <a:ext cx="1190214" cy="33225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4195394" y="5100051"/>
            <a:ext cx="252412" cy="2444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9" name="TextBox 33"/>
          <p:cNvSpPr txBox="1">
            <a:spLocks noChangeArrowheads="1"/>
          </p:cNvSpPr>
          <p:nvPr/>
        </p:nvSpPr>
        <p:spPr bwMode="auto">
          <a:xfrm>
            <a:off x="1472831" y="4601576"/>
            <a:ext cx="908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FF"/>
                </a:solidFill>
              </a:rPr>
              <a:t>p</a:t>
            </a:r>
            <a:r>
              <a:rPr lang="en-US" sz="2200" baseline="-25000">
                <a:solidFill>
                  <a:srgbClr val="FFFFFF"/>
                </a:solidFill>
              </a:rPr>
              <a:t>T</a:t>
            </a:r>
            <a:r>
              <a:rPr lang="en-US" sz="2200">
                <a:solidFill>
                  <a:srgbClr val="FFFFFF"/>
                </a:solidFill>
              </a:rPr>
              <a:t> ≈3T</a:t>
            </a:r>
          </a:p>
        </p:txBody>
      </p:sp>
      <p:sp>
        <p:nvSpPr>
          <p:cNvPr id="140" name="TextBox 34"/>
          <p:cNvSpPr txBox="1">
            <a:spLocks noChangeArrowheads="1"/>
          </p:cNvSpPr>
          <p:nvPr/>
        </p:nvSpPr>
        <p:spPr bwMode="auto">
          <a:xfrm>
            <a:off x="1447431" y="5320714"/>
            <a:ext cx="998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  <a:latin typeface="Symbol" charset="0"/>
                <a:cs typeface="Symbol" charset="0"/>
              </a:rPr>
              <a:t>h</a:t>
            </a:r>
            <a:r>
              <a:rPr lang="en-US" sz="2200">
                <a:solidFill>
                  <a:schemeClr val="bg1"/>
                </a:solidFill>
              </a:rPr>
              <a:t>/s&lt;&lt;1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1451" y="5602611"/>
            <a:ext cx="32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DB00"/>
                </a:solidFill>
              </a:rPr>
              <a:t>M. Ruggeri’s talk – this afternoon</a:t>
            </a:r>
            <a:endParaRPr lang="en-US" dirty="0">
              <a:solidFill>
                <a:srgbClr val="00DB00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4298704" y="5298321"/>
            <a:ext cx="1138204" cy="8616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5"/>
          <p:cNvSpPr txBox="1">
            <a:spLocks noChangeArrowheads="1"/>
          </p:cNvSpPr>
          <p:nvPr/>
        </p:nvSpPr>
        <p:spPr bwMode="auto">
          <a:xfrm>
            <a:off x="5493327" y="5971943"/>
            <a:ext cx="2111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Chalkduster" charset="0"/>
                <a:cs typeface="Chalkduster" charset="0"/>
              </a:rPr>
              <a:t>Heavy Quarks</a:t>
            </a:r>
            <a:endParaRPr lang="en-US" sz="2000" dirty="0">
              <a:solidFill>
                <a:srgbClr val="FFFFFF"/>
              </a:solidFill>
              <a:latin typeface="Chalkduster" charset="0"/>
              <a:cs typeface="Chalkduster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511121" y="6289461"/>
            <a:ext cx="347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DB00"/>
                </a:solidFill>
              </a:rPr>
              <a:t>S.K. Das talk – tomorrow afternoon</a:t>
            </a:r>
            <a:endParaRPr lang="en-US" dirty="0">
              <a:solidFill>
                <a:srgbClr val="00DB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635125"/>
            <a:ext cx="4132263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82703" y="4203284"/>
            <a:ext cx="2945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>
                <a:latin typeface="Arial" charset="0"/>
                <a:ea typeface="+mn-ea"/>
                <a:cs typeface="+mn-cs"/>
              </a:rPr>
              <a:t>Bhalerao</a:t>
            </a:r>
            <a:r>
              <a:rPr lang="it-IT" sz="1600" dirty="0">
                <a:latin typeface="Arial" charset="0"/>
                <a:ea typeface="+mn-ea"/>
                <a:cs typeface="+mn-cs"/>
              </a:rPr>
              <a:t> et al., PLB627(2005)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3030537" y="3094038"/>
            <a:ext cx="3287713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Times New Roman" charset="0"/>
                <a:ea typeface="+mn-ea"/>
                <a:cs typeface="+mn-cs"/>
              </a:rPr>
              <a:t>v</a:t>
            </a:r>
            <a:r>
              <a:rPr lang="en-US" sz="1800" baseline="-25000" dirty="0">
                <a:latin typeface="Symbol" charset="0"/>
                <a:ea typeface="+mn-ea"/>
                <a:cs typeface="+mn-cs"/>
              </a:rPr>
              <a:t>2</a:t>
            </a:r>
            <a:r>
              <a:rPr lang="en-US" sz="1800" dirty="0">
                <a:latin typeface="Symbol" charset="0"/>
                <a:ea typeface="+mn-ea"/>
                <a:cs typeface="+mn-cs"/>
              </a:rPr>
              <a:t>/e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1400" y="4541838"/>
            <a:ext cx="1425575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mbria"/>
                <a:ea typeface="+mn-ea"/>
                <a:cs typeface="Cambria"/>
              </a:rPr>
              <a:t>Time rescaled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583363" y="1924050"/>
            <a:ext cx="1836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Ideal -</a:t>
            </a:r>
            <a:r>
              <a:rPr lang="it-IT" sz="2000" dirty="0" err="1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Hydro</a:t>
            </a:r>
            <a:endParaRPr lang="it-IT" sz="2000" dirty="0">
              <a:solidFill>
                <a:srgbClr val="000066"/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03200" y="4992686"/>
            <a:ext cx="8589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40EE55"/>
                </a:solidFill>
              </a:rPr>
              <a:t>In the bulk the transport has an hydro v</a:t>
            </a:r>
            <a:r>
              <a:rPr lang="en-US" sz="2200" baseline="-25000" dirty="0">
                <a:solidFill>
                  <a:srgbClr val="40EE55"/>
                </a:solidFill>
              </a:rPr>
              <a:t>2</a:t>
            </a:r>
            <a:r>
              <a:rPr lang="en-US" sz="2200" dirty="0">
                <a:solidFill>
                  <a:srgbClr val="40EE55"/>
                </a:solidFill>
              </a:rPr>
              <a:t>/</a:t>
            </a:r>
            <a:r>
              <a:rPr lang="en-US" sz="2200" dirty="0">
                <a:solidFill>
                  <a:srgbClr val="40EE55"/>
                </a:solidFill>
                <a:latin typeface="Symbol" charset="0"/>
                <a:cs typeface="Symbol" charset="0"/>
              </a:rPr>
              <a:t>e</a:t>
            </a:r>
            <a:r>
              <a:rPr lang="en-US" sz="2200" baseline="-25000" dirty="0">
                <a:solidFill>
                  <a:srgbClr val="40EE55"/>
                </a:solidFill>
              </a:rPr>
              <a:t>2</a:t>
            </a:r>
            <a:r>
              <a:rPr lang="en-US" sz="2200" dirty="0">
                <a:solidFill>
                  <a:srgbClr val="40EE55"/>
                </a:solidFill>
              </a:rPr>
              <a:t> response!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7975" y="82550"/>
            <a:ext cx="8710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Test in 3+1D: v</a:t>
            </a:r>
            <a:r>
              <a:rPr lang="it-IT" sz="2800" baseline="-250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2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/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ea typeface="+mn-ea"/>
                <a:cs typeface="Symbol" charset="2"/>
              </a:rPr>
              <a:t>e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</a:t>
            </a:r>
            <a:r>
              <a:rPr lang="it-IT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response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for </a:t>
            </a:r>
            <a:r>
              <a:rPr lang="it-IT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almost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</a:t>
            </a:r>
            <a:r>
              <a:rPr lang="it-IT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ideal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case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2566988" y="619125"/>
            <a:ext cx="3868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EoS c</a:t>
            </a:r>
            <a:r>
              <a:rPr lang="en-US" sz="2200" baseline="-25000">
                <a:solidFill>
                  <a:schemeClr val="bg1"/>
                </a:solidFill>
              </a:rPr>
              <a:t>s</a:t>
            </a:r>
            <a:r>
              <a:rPr lang="en-US" sz="2200" baseline="30000">
                <a:solidFill>
                  <a:schemeClr val="bg1"/>
                </a:solidFill>
              </a:rPr>
              <a:t>2</a:t>
            </a:r>
            <a:r>
              <a:rPr lang="en-US" sz="2200">
                <a:solidFill>
                  <a:schemeClr val="bg1"/>
                </a:solidFill>
              </a:rPr>
              <a:t>=1/3  (</a:t>
            </a:r>
            <a:r>
              <a:rPr lang="en-US" sz="1800">
                <a:solidFill>
                  <a:schemeClr val="bg1"/>
                </a:solidFill>
              </a:rPr>
              <a:t>dN/dy tuned to RHIC</a:t>
            </a:r>
            <a:r>
              <a:rPr lang="en-US" sz="22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34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6" b="-66"/>
          <a:stretch>
            <a:fillRect/>
          </a:stretch>
        </p:blipFill>
        <p:spPr bwMode="auto">
          <a:xfrm>
            <a:off x="257175" y="1666875"/>
            <a:ext cx="4127500" cy="3255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3768725" y="2644775"/>
            <a:ext cx="2935288" cy="20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76400" y="2068513"/>
            <a:ext cx="26765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800" dirty="0" err="1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Transport</a:t>
            </a:r>
            <a:r>
              <a:rPr lang="it-IT" sz="1800" dirty="0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it-IT" sz="1800" dirty="0" err="1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at</a:t>
            </a:r>
            <a:r>
              <a:rPr lang="it-IT" sz="1800" dirty="0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it-IT" sz="1800" dirty="0">
                <a:solidFill>
                  <a:srgbClr val="000066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it-IT" sz="1800" dirty="0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/</a:t>
            </a:r>
            <a:r>
              <a:rPr lang="it-IT" sz="1800" dirty="0" err="1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s</a:t>
            </a:r>
            <a:r>
              <a:rPr lang="it-IT" sz="1800" dirty="0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it-IT" sz="1800" dirty="0" err="1">
                <a:solidFill>
                  <a:srgbClr val="000066"/>
                </a:solidFill>
                <a:latin typeface="Comic Sans MS" charset="0"/>
                <a:ea typeface="+mn-ea"/>
                <a:cs typeface="+mn-cs"/>
              </a:rPr>
              <a:t>fixed</a:t>
            </a:r>
            <a:endParaRPr lang="it-IT" sz="1800" dirty="0">
              <a:solidFill>
                <a:srgbClr val="000066"/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14348" name="TextBox 1"/>
          <p:cNvSpPr txBox="1">
            <a:spLocks noChangeArrowheads="1"/>
          </p:cNvSpPr>
          <p:nvPr/>
        </p:nvSpPr>
        <p:spPr bwMode="auto">
          <a:xfrm>
            <a:off x="1055688" y="1296988"/>
            <a:ext cx="216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Integrated v</a:t>
            </a:r>
            <a:r>
              <a:rPr lang="en-US" sz="1800" baseline="-25000">
                <a:solidFill>
                  <a:srgbClr val="FFFFFF"/>
                </a:solidFill>
              </a:rPr>
              <a:t>2</a:t>
            </a:r>
            <a:r>
              <a:rPr lang="en-US" sz="1800">
                <a:solidFill>
                  <a:srgbClr val="FFFFFF"/>
                </a:solidFill>
              </a:rPr>
              <a:t> vs time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288" y="3314700"/>
            <a:ext cx="112712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4350" name="Object 116"/>
          <p:cNvGraphicFramePr>
            <a:graphicFrameLocks noChangeAspect="1"/>
          </p:cNvGraphicFramePr>
          <p:nvPr/>
        </p:nvGraphicFramePr>
        <p:xfrm>
          <a:off x="3651250" y="4078288"/>
          <a:ext cx="14668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9" name="Equation" r:id="rId5" imgW="914400" imgH="571500" progId="Equation.3">
                  <p:embed/>
                </p:oleObj>
              </mc:Choice>
              <mc:Fallback>
                <p:oleObj name="Equation" r:id="rId5" imgW="9144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4078288"/>
                        <a:ext cx="1466850" cy="84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8288" y="5569560"/>
            <a:ext cx="7597565" cy="955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200" dirty="0" smtClean="0">
                <a:solidFill>
                  <a:srgbClr val="FFFF00"/>
                </a:solidFill>
              </a:rPr>
              <a:t>Just </a:t>
            </a:r>
            <a:r>
              <a:rPr lang="en-US" sz="2200" u="sng" dirty="0" smtClean="0">
                <a:solidFill>
                  <a:srgbClr val="FFFF00"/>
                </a:solidFill>
              </a:rPr>
              <a:t>one tip</a:t>
            </a:r>
            <a:r>
              <a:rPr lang="en-US" sz="2200" dirty="0" smtClean="0">
                <a:solidFill>
                  <a:srgbClr val="FFFF00"/>
                </a:solidFill>
              </a:rPr>
              <a:t> on what can be studied with a transport at fixed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/s:</a:t>
            </a:r>
          </a:p>
          <a:p>
            <a:pPr algn="ctr">
              <a:lnSpc>
                <a:spcPct val="130000"/>
              </a:lnSpc>
            </a:pPr>
            <a:r>
              <a:rPr lang="en-US" sz="2200" dirty="0" smtClean="0">
                <a:solidFill>
                  <a:srgbClr val="FFFF00"/>
                </a:solidFill>
              </a:rPr>
              <a:t> impact of power law spectrum at intermediate </a:t>
            </a:r>
            <a:r>
              <a:rPr lang="en-US" sz="2200" dirty="0" err="1" smtClean="0">
                <a:solidFill>
                  <a:srgbClr val="FFFF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FFFF00"/>
                </a:solidFill>
              </a:rPr>
              <a:t>T</a:t>
            </a:r>
            <a:endParaRPr lang="en-US" sz="2200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9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4"/>
          <p:cNvSpPr txBox="1">
            <a:spLocks noChangeArrowheads="1"/>
          </p:cNvSpPr>
          <p:nvPr/>
        </p:nvSpPr>
        <p:spPr bwMode="auto">
          <a:xfrm>
            <a:off x="0" y="5317504"/>
            <a:ext cx="9089668" cy="12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- Mini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-jets starts to affect v</a:t>
            </a:r>
            <a:r>
              <a:rPr lang="en-US" sz="2200" baseline="-25000" dirty="0">
                <a:solidFill>
                  <a:srgbClr val="FFFF00"/>
                </a:solidFill>
                <a:latin typeface="+mn-lt"/>
                <a:cs typeface="Cambria" charset="0"/>
              </a:rPr>
              <a:t>2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(</a:t>
            </a:r>
            <a:r>
              <a:rPr lang="en-US" sz="2200" dirty="0" err="1">
                <a:solidFill>
                  <a:srgbClr val="FFFF00"/>
                </a:solidFill>
                <a:latin typeface="+mn-lt"/>
                <a:cs typeface="Cambria" charset="0"/>
              </a:rPr>
              <a:t>p</a:t>
            </a:r>
            <a:r>
              <a:rPr lang="en-US" sz="2200" baseline="-25000" dirty="0" err="1">
                <a:solidFill>
                  <a:srgbClr val="FFFF00"/>
                </a:solidFill>
                <a:latin typeface="+mn-lt"/>
                <a:cs typeface="Cambria" charset="0"/>
              </a:rPr>
              <a:t>T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) for </a:t>
            </a:r>
            <a:r>
              <a:rPr lang="en-US" sz="2200" dirty="0" err="1">
                <a:solidFill>
                  <a:srgbClr val="FFFF00"/>
                </a:solidFill>
                <a:latin typeface="+mn-lt"/>
                <a:cs typeface="Cambria" charset="0"/>
              </a:rPr>
              <a:t>p</a:t>
            </a:r>
            <a:r>
              <a:rPr lang="en-US" sz="2200" baseline="-25000" dirty="0" err="1">
                <a:solidFill>
                  <a:srgbClr val="FFFF00"/>
                </a:solidFill>
                <a:latin typeface="+mn-lt"/>
                <a:cs typeface="Cambria" charset="0"/>
              </a:rPr>
              <a:t>T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&gt;1.5 </a:t>
            </a:r>
            <a:r>
              <a:rPr lang="en-US" sz="2200" dirty="0" err="1">
                <a:solidFill>
                  <a:srgbClr val="FFFF00"/>
                </a:solidFill>
                <a:latin typeface="+mn-lt"/>
                <a:cs typeface="Cambria" charset="0"/>
              </a:rPr>
              <a:t>GeV</a:t>
            </a:r>
            <a:endParaRPr lang="en-US" sz="2200" dirty="0">
              <a:solidFill>
                <a:srgbClr val="FFFF00"/>
              </a:solidFill>
              <a:latin typeface="+mn-lt"/>
              <a:cs typeface="Cambria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- Effect 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non-negligible. A</a:t>
            </a: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+mn-lt"/>
                <a:cs typeface="Cambria" charset="0"/>
              </a:rPr>
              <a:t>flatter spectrum leads to smaller </a:t>
            </a: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v</a:t>
            </a:r>
            <a:r>
              <a:rPr lang="en-US" sz="2200" baseline="-25000" dirty="0" smtClean="0">
                <a:solidFill>
                  <a:srgbClr val="FFFF00"/>
                </a:solidFill>
                <a:latin typeface="+mn-lt"/>
                <a:cs typeface="Cambria" charset="0"/>
              </a:rPr>
              <a:t>2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- The physics can be mocked-up by arbitrary 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sz="2200" dirty="0" err="1" smtClean="0">
                <a:solidFill>
                  <a:srgbClr val="FFFF00"/>
                </a:solidFill>
                <a:latin typeface="+mn-lt"/>
                <a:cs typeface="Cambria" charset="0"/>
              </a:rPr>
              <a:t>f</a:t>
            </a: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 (</a:t>
            </a:r>
            <a:r>
              <a:rPr lang="en-US" sz="2200" dirty="0" err="1" smtClean="0">
                <a:solidFill>
                  <a:srgbClr val="FFFF00"/>
                </a:solidFill>
                <a:latin typeface="+mn-lt"/>
                <a:cs typeface="Cambria" charset="0"/>
              </a:rPr>
              <a:t>p</a:t>
            </a:r>
            <a:r>
              <a:rPr lang="en-US" sz="2200" baseline="-25000" dirty="0" err="1" smtClean="0">
                <a:solidFill>
                  <a:srgbClr val="FFFF00"/>
                </a:solidFill>
                <a:latin typeface="+mn-lt"/>
                <a:cs typeface="Cambria" charset="0"/>
              </a:rPr>
              <a:t>T</a:t>
            </a:r>
            <a:r>
              <a:rPr lang="en-US" sz="2200" dirty="0" smtClean="0">
                <a:solidFill>
                  <a:srgbClr val="FFFF00"/>
                </a:solidFill>
                <a:latin typeface="+mn-lt"/>
                <a:cs typeface="Cambria" charset="0"/>
              </a:rPr>
              <a:t>) viscous correction in hydro</a:t>
            </a:r>
            <a:endParaRPr lang="en-US" sz="2200" dirty="0">
              <a:solidFill>
                <a:srgbClr val="FFFF00"/>
              </a:solidFill>
              <a:latin typeface="+mn-lt"/>
              <a:cs typeface="Cambria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030413" y="115888"/>
            <a:ext cx="5227637" cy="1119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55825" y="127000"/>
            <a:ext cx="50736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Non equilibrium at larger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p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:</a:t>
            </a:r>
          </a:p>
          <a:p>
            <a:pPr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impact of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minijets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 on v</a:t>
            </a:r>
            <a:r>
              <a:rPr lang="en-US" sz="28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p</a:t>
            </a:r>
            <a:r>
              <a:rPr lang="en-US" sz="28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)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ea typeface="+mn-ea"/>
              <a:cs typeface="Arial" charset="0"/>
            </a:endParaRP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38263"/>
            <a:ext cx="4884738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3664" r="49565" b="-29"/>
          <a:stretch>
            <a:fillRect/>
          </a:stretch>
        </p:blipFill>
        <p:spPr bwMode="auto">
          <a:xfrm>
            <a:off x="5130800" y="1338263"/>
            <a:ext cx="3733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9" t="10510" r="8" b="-1064"/>
          <a:stretch>
            <a:fillRect/>
          </a:stretch>
        </p:blipFill>
        <p:spPr bwMode="auto">
          <a:xfrm>
            <a:off x="5093755" y="1324942"/>
            <a:ext cx="384175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2"/>
          <p:cNvSpPr txBox="1">
            <a:spLocks noChangeArrowheads="1"/>
          </p:cNvSpPr>
          <p:nvPr/>
        </p:nvSpPr>
        <p:spPr bwMode="auto">
          <a:xfrm rot="838371">
            <a:off x="7620000" y="2970213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minijets</a:t>
            </a:r>
          </a:p>
        </p:txBody>
      </p:sp>
      <p:sp>
        <p:nvSpPr>
          <p:cNvPr id="2" name="Freeform 1"/>
          <p:cNvSpPr/>
          <p:nvPr/>
        </p:nvSpPr>
        <p:spPr>
          <a:xfrm>
            <a:off x="7010615" y="2994084"/>
            <a:ext cx="1905687" cy="1650378"/>
          </a:xfrm>
          <a:custGeom>
            <a:avLst/>
            <a:gdLst>
              <a:gd name="connsiteX0" fmla="*/ 0 w 1905687"/>
              <a:gd name="connsiteY0" fmla="*/ 0 h 1650378"/>
              <a:gd name="connsiteX1" fmla="*/ 237473 w 1905687"/>
              <a:gd name="connsiteY1" fmla="*/ 196164 h 1650378"/>
              <a:gd name="connsiteX2" fmla="*/ 640145 w 1905687"/>
              <a:gd name="connsiteY2" fmla="*/ 536870 h 1650378"/>
              <a:gd name="connsiteX3" fmla="*/ 1269964 w 1905687"/>
              <a:gd name="connsiteY3" fmla="*/ 1073740 h 1650378"/>
              <a:gd name="connsiteX4" fmla="*/ 1858484 w 1905687"/>
              <a:gd name="connsiteY4" fmla="*/ 1610610 h 1650378"/>
              <a:gd name="connsiteX5" fmla="*/ 1868809 w 1905687"/>
              <a:gd name="connsiteY5" fmla="*/ 1610610 h 1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687" h="1650378">
                <a:moveTo>
                  <a:pt x="0" y="0"/>
                </a:moveTo>
                <a:cubicBezTo>
                  <a:pt x="65391" y="53343"/>
                  <a:pt x="237473" y="196164"/>
                  <a:pt x="237473" y="196164"/>
                </a:cubicBezTo>
                <a:lnTo>
                  <a:pt x="640145" y="536870"/>
                </a:lnTo>
                <a:cubicBezTo>
                  <a:pt x="812227" y="683133"/>
                  <a:pt x="1066908" y="894783"/>
                  <a:pt x="1269964" y="1073740"/>
                </a:cubicBezTo>
                <a:cubicBezTo>
                  <a:pt x="1473020" y="1252697"/>
                  <a:pt x="1758677" y="1521132"/>
                  <a:pt x="1858484" y="1610610"/>
                </a:cubicBezTo>
                <a:cubicBezTo>
                  <a:pt x="1958291" y="1700088"/>
                  <a:pt x="1868809" y="1610610"/>
                  <a:pt x="1868809" y="1610610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3243" y="4573165"/>
            <a:ext cx="285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J.Y. </a:t>
            </a:r>
            <a:r>
              <a:rPr lang="en-US" sz="1400" dirty="0" err="1" smtClean="0">
                <a:latin typeface="Arial Narrow"/>
                <a:cs typeface="Arial Narrow"/>
              </a:rPr>
              <a:t>Ollitrault</a:t>
            </a:r>
            <a:r>
              <a:rPr lang="en-US" sz="1400" dirty="0" smtClean="0">
                <a:latin typeface="Arial Narrow"/>
                <a:cs typeface="Arial Narrow"/>
              </a:rPr>
              <a:t>, </a:t>
            </a:r>
            <a:r>
              <a:rPr lang="en-US" sz="1400" dirty="0" err="1" smtClean="0">
                <a:latin typeface="Arial Narrow"/>
                <a:cs typeface="Arial Narrow"/>
              </a:rPr>
              <a:t>Plumari</a:t>
            </a:r>
            <a:r>
              <a:rPr lang="en-US" sz="1400" dirty="0" smtClean="0">
                <a:latin typeface="Arial Narrow"/>
                <a:cs typeface="Arial Narrow"/>
              </a:rPr>
              <a:t>, VG, in preparation</a:t>
            </a:r>
            <a:endParaRPr lang="en-US" sz="1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755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03" y="1461839"/>
            <a:ext cx="4702323" cy="284461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38340"/>
              </p:ext>
            </p:extLst>
          </p:nvPr>
        </p:nvGraphicFramePr>
        <p:xfrm>
          <a:off x="5178804" y="4612084"/>
          <a:ext cx="1125649" cy="49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2" name="Equation" r:id="rId4" imgW="546100" imgH="241300" progId="Equation.3">
                  <p:embed/>
                </p:oleObj>
              </mc:Choice>
              <mc:Fallback>
                <p:oleObj name="Equation" r:id="rId4" imgW="54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8804" y="4612084"/>
                        <a:ext cx="1125649" cy="4973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742"/>
              </p:ext>
            </p:extLst>
          </p:nvPr>
        </p:nvGraphicFramePr>
        <p:xfrm>
          <a:off x="2184341" y="4420094"/>
          <a:ext cx="2408153" cy="75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3" name="Equation" r:id="rId6" imgW="1498600" imgH="469900" progId="Equation.3">
                  <p:embed/>
                </p:oleObj>
              </mc:Choice>
              <mc:Fallback>
                <p:oleObj name="Equation" r:id="rId6" imgW="1498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4341" y="4420094"/>
                        <a:ext cx="2408153" cy="755099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9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1" y="817738"/>
            <a:ext cx="2658427" cy="2461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1" y="3166248"/>
            <a:ext cx="4319622" cy="3288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95" y="817738"/>
            <a:ext cx="2666723" cy="2348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957" y="3166248"/>
            <a:ext cx="4261783" cy="325040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41928" y="4763"/>
            <a:ext cx="91859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</a:rPr>
              <a:t>Electric Conductivity in a Box with boundary condition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1961" y="883669"/>
            <a:ext cx="24142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Ohm’s Law method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26" y="6441252"/>
            <a:ext cx="640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 also </a:t>
            </a:r>
            <a:r>
              <a:rPr lang="en-US" dirty="0" err="1" smtClean="0">
                <a:solidFill>
                  <a:srgbClr val="FFFFFF"/>
                </a:solidFill>
              </a:rPr>
              <a:t>Cassing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et al., PRL110 (2013)  + Moritz talk this afternoon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2941" y="3390726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z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 independent 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</a:p>
          <a:p>
            <a:r>
              <a:rPr lang="en-US" dirty="0" smtClean="0"/>
              <a:t>-&gt; one can define</a:t>
            </a:r>
          </a:p>
          <a:p>
            <a:r>
              <a:rPr lang="en-US" dirty="0" smtClean="0"/>
              <a:t>    the conductivity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93780" y="2029801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28110" y="2380902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03623" y="1622390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98823" y="2487001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5901" y="2128587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3859" y="1260943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3747" y="1730407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6268" y="2507650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75589" y="1955150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50737" y="1368170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1914" y="1976187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54139" y="1260943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08666" y="2227374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3729" y="1207329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99104" y="1010345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6023" y="995045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98823" y="1754148"/>
            <a:ext cx="94957" cy="107227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87013"/>
              </p:ext>
            </p:extLst>
          </p:nvPr>
        </p:nvGraphicFramePr>
        <p:xfrm>
          <a:off x="5905850" y="1471101"/>
          <a:ext cx="1570773" cy="116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name="Equation" r:id="rId7" imgW="838200" imgH="622300" progId="Equation.3">
                  <p:embed/>
                </p:oleObj>
              </mc:Choice>
              <mc:Fallback>
                <p:oleObj name="Equation" r:id="rId7" imgW="8382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5850" y="1471101"/>
                        <a:ext cx="1570773" cy="11661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2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" y="1039242"/>
            <a:ext cx="5638113" cy="4571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343" y="2608695"/>
            <a:ext cx="3304413" cy="948102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9058" y="2062"/>
            <a:ext cx="670508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Comparing with Green-Kubo </a:t>
            </a:r>
            <a:r>
              <a:rPr lang="en-US" sz="3200" dirty="0" err="1" smtClean="0">
                <a:solidFill>
                  <a:srgbClr val="FFFF00"/>
                </a:solidFill>
              </a:rPr>
              <a:t>correlator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779" y="2190821"/>
            <a:ext cx="1693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Green-Kubo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653" y="872930"/>
            <a:ext cx="155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Ohm’s Law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734" y="3556797"/>
            <a:ext cx="16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RTA with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t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tr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255" y="4018462"/>
            <a:ext cx="3088929" cy="871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3" r="38146"/>
          <a:stretch/>
        </p:blipFill>
        <p:spPr>
          <a:xfrm>
            <a:off x="1269902" y="4237961"/>
            <a:ext cx="2628000" cy="750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902" y="1334595"/>
            <a:ext cx="1476763" cy="837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4803" y="5577828"/>
            <a:ext cx="2134085" cy="68451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0068"/>
              </p:ext>
            </p:extLst>
          </p:nvPr>
        </p:nvGraphicFramePr>
        <p:xfrm>
          <a:off x="5970224" y="4018462"/>
          <a:ext cx="2432072" cy="8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1" name="Equation" r:id="rId10" imgW="1346200" imgH="482600" progId="Equation.3">
                  <p:embed/>
                </p:oleObj>
              </mc:Choice>
              <mc:Fallback>
                <p:oleObj name="Equation" r:id="rId10" imgW="1346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70224" y="4018462"/>
                        <a:ext cx="2432072" cy="8718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01396"/>
              </p:ext>
            </p:extLst>
          </p:nvPr>
        </p:nvGraphicFramePr>
        <p:xfrm>
          <a:off x="5953255" y="4890337"/>
          <a:ext cx="1802341" cy="687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2" name="Equation" r:id="rId12" imgW="1231900" imgH="469900" progId="Equation.3">
                  <p:embed/>
                </p:oleObj>
              </mc:Choice>
              <mc:Fallback>
                <p:oleObj name="Equation" r:id="rId12" imgW="1231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3255" y="4890337"/>
                        <a:ext cx="1802341" cy="687491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880" y="5775298"/>
            <a:ext cx="5417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Similarly to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FFFFFF"/>
                </a:solidFill>
              </a:rPr>
              <a:t> for </a:t>
            </a:r>
            <a:r>
              <a:rPr lang="en-US" sz="2400" u="sng" dirty="0" smtClean="0">
                <a:solidFill>
                  <a:srgbClr val="FFFFFF"/>
                </a:solidFill>
              </a:rPr>
              <a:t>anisotropic</a:t>
            </a:r>
            <a:r>
              <a:rPr lang="en-US" sz="2400" dirty="0" smtClean="0">
                <a:solidFill>
                  <a:srgbClr val="FFFFFF"/>
                </a:solidFill>
              </a:rPr>
              <a:t> cross section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RTA with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tr</a:t>
            </a:r>
            <a:r>
              <a:rPr lang="en-US" sz="2400" dirty="0" smtClean="0">
                <a:solidFill>
                  <a:srgbClr val="FFFFFF"/>
                </a:solidFill>
              </a:rPr>
              <a:t> underestimate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el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949" y="1382199"/>
            <a:ext cx="100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Isotropic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2670" y="6198848"/>
            <a:ext cx="96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u,d,s,g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u,d,s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4425" y="61913"/>
            <a:ext cx="211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6800" y="3587750"/>
            <a:ext cx="8077200" cy="16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+mn-cs"/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+mn-cs"/>
              </a:rPr>
              <a:t>Shear Viscosity and Electric Conductivity</a:t>
            </a:r>
            <a:r>
              <a:rPr lang="en-US" sz="2800" dirty="0" smtClean="0">
                <a:solidFill>
                  <a:srgbClr val="FFFF00"/>
                </a:solidFill>
                <a:latin typeface="Trebuchet MS" charset="0"/>
                <a:ea typeface="+mn-ea"/>
                <a:cs typeface="+mn-cs"/>
              </a:rPr>
              <a:t>:</a:t>
            </a:r>
            <a:r>
              <a:rPr lang="en-US" sz="2400" dirty="0" smtClean="0">
                <a:solidFill>
                  <a:srgbClr val="FFFF00"/>
                </a:solidFill>
                <a:latin typeface="Trebuchet MS" charset="0"/>
                <a:ea typeface="+mn-ea"/>
                <a:cs typeface="+mn-cs"/>
              </a:rPr>
              <a:t> </a:t>
            </a:r>
            <a:endParaRPr lang="en-US" sz="2200" dirty="0">
              <a:solidFill>
                <a:schemeClr val="hlink"/>
              </a:solidFill>
              <a:latin typeface="Trebuchet MS" charset="0"/>
              <a:ea typeface="+mn-ea"/>
              <a:cs typeface="+mn-cs"/>
            </a:endParaRPr>
          </a:p>
          <a:p>
            <a:pPr lv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Comparison of </a:t>
            </a:r>
            <a:r>
              <a:rPr lang="en-US" sz="22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2200" baseline="-250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el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/T with recent </a:t>
            </a:r>
            <a:r>
              <a:rPr lang="en-US" sz="22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lQCD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data</a:t>
            </a:r>
            <a:endParaRPr lang="en-US" sz="2200" dirty="0">
              <a:solidFill>
                <a:srgbClr val="05ED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ea typeface="+mn-ea"/>
              <a:cs typeface="Trebuchet M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§"/>
              <a:defRPr/>
            </a:pPr>
            <a:r>
              <a:rPr lang="en-US" sz="2200" dirty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Ratio (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/s)/(</a:t>
            </a:r>
            <a:r>
              <a:rPr lang="en-US" sz="22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ea typeface="+mn-ea"/>
                <a:cs typeface="Symbol" charset="2"/>
              </a:rPr>
              <a:t>s</a:t>
            </a:r>
            <a:r>
              <a:rPr lang="en-US" sz="2200" baseline="-250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el</a:t>
            </a:r>
            <a:r>
              <a:rPr lang="en-US" sz="22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/T): disentangling q and g interaction?!</a:t>
            </a:r>
            <a:endParaRPr lang="en-US" sz="2200" dirty="0">
              <a:solidFill>
                <a:srgbClr val="05ED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ea typeface="+mn-ea"/>
              <a:cs typeface="Trebuchet MS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04900" y="1019175"/>
            <a:ext cx="8039100" cy="20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0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+mn-cs"/>
              </a:rPr>
              <a:t> Transport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+mn-cs"/>
              </a:rPr>
              <a:t>Coefficients in kinetic theory: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+mn-ea"/>
              <a:cs typeface="+mn-c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48D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Green-Kubo and Ohm’s Law</a:t>
            </a:r>
            <a:endParaRPr lang="en-US" sz="2200" dirty="0">
              <a:solidFill>
                <a:srgbClr val="48DD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ea typeface="+mn-ea"/>
              <a:cs typeface="Trebuchet M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48D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Comparison to Relaxation Time Approximation</a:t>
            </a:r>
            <a:endParaRPr lang="en-US" sz="2200" dirty="0">
              <a:solidFill>
                <a:srgbClr val="48DD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  <a:ea typeface="+mn-ea"/>
              <a:cs typeface="Trebuchet MS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48D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Kinetic Transport Theory at fixed </a:t>
            </a:r>
            <a:r>
              <a:rPr lang="en-US" sz="2200" dirty="0" smtClean="0">
                <a:solidFill>
                  <a:srgbClr val="48D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200" dirty="0" smtClean="0">
                <a:solidFill>
                  <a:srgbClr val="48DD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/s 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[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M. Ruggeri talk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Trebuchet MS"/>
              </a:rPr>
              <a:t>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738" y="1564618"/>
            <a:ext cx="8686693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Moving to more realistic case for QGP: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FFFF00"/>
                </a:solidFill>
              </a:rPr>
              <a:t>Fitting  “</a:t>
            </a:r>
            <a:r>
              <a:rPr lang="en-US" sz="2800" dirty="0" err="1" smtClean="0">
                <a:solidFill>
                  <a:srgbClr val="FFFF00"/>
                </a:solidFill>
              </a:rPr>
              <a:t>thermodynamical</a:t>
            </a:r>
            <a:r>
              <a:rPr lang="en-US" sz="2800" dirty="0" smtClean="0">
                <a:solidFill>
                  <a:srgbClr val="FFFF00"/>
                </a:solidFill>
              </a:rPr>
              <a:t>” part of transport 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    coefficient by QP model tuned to </a:t>
            </a:r>
            <a:r>
              <a:rPr lang="en-US" sz="2800" dirty="0" err="1" smtClean="0">
                <a:solidFill>
                  <a:srgbClr val="FFFF00"/>
                </a:solidFill>
              </a:rPr>
              <a:t>lQCD</a:t>
            </a:r>
            <a:r>
              <a:rPr lang="en-US" sz="2800" dirty="0" smtClean="0">
                <a:solidFill>
                  <a:srgbClr val="FFFF00"/>
                </a:solidFill>
              </a:rPr>
              <a:t> thermodynamics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FFFF00"/>
                </a:solidFill>
              </a:rPr>
              <a:t>Using the Relax. Time Approx. for both </a:t>
            </a:r>
            <a:r>
              <a:rPr lang="en-US" sz="28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 err="1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to follow their relation analytically</a:t>
            </a:r>
          </a:p>
        </p:txBody>
      </p:sp>
    </p:spTree>
    <p:extLst>
      <p:ext uri="{BB962C8B-B14F-4D97-AF65-F5344CB8AC3E}">
        <p14:creationId xmlns:p14="http://schemas.microsoft.com/office/powerpoint/2010/main" val="79244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2" y="1033463"/>
            <a:ext cx="388778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2" y="1681163"/>
            <a:ext cx="4537076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96265" y="2261601"/>
            <a:ext cx="340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  <a:latin typeface="Trebuchet MS" charset="0"/>
              </a:rPr>
              <a:t>W</a:t>
            </a:r>
            <a:r>
              <a:rPr lang="it-IT" baseline="-25000" dirty="0">
                <a:solidFill>
                  <a:srgbClr val="FFFFFF"/>
                </a:solidFill>
                <a:latin typeface="Trebuchet MS" charset="0"/>
              </a:rPr>
              <a:t>B</a:t>
            </a:r>
            <a:r>
              <a:rPr lang="it-IT" dirty="0">
                <a:solidFill>
                  <a:srgbClr val="FFFFFF"/>
                </a:solidFill>
                <a:latin typeface="Trebuchet MS" charset="0"/>
              </a:rPr>
              <a:t>=0 </a:t>
            </a:r>
            <a:r>
              <a:rPr lang="it-IT" dirty="0" err="1">
                <a:solidFill>
                  <a:srgbClr val="FFFFFF"/>
                </a:solidFill>
                <a:latin typeface="Trebuchet MS" charset="0"/>
              </a:rPr>
              <a:t>guarantees</a:t>
            </a:r>
            <a:r>
              <a:rPr lang="it-IT" dirty="0">
                <a:solidFill>
                  <a:srgbClr val="FFFFFF"/>
                </a:solidFill>
                <a:latin typeface="Trebuchet MS" charset="0"/>
              </a:rPr>
              <a:t> </a:t>
            </a:r>
          </a:p>
          <a:p>
            <a:pPr>
              <a:defRPr/>
            </a:pPr>
            <a:r>
              <a:rPr lang="it-IT" dirty="0" err="1">
                <a:solidFill>
                  <a:srgbClr val="FFFFFF"/>
                </a:solidFill>
                <a:latin typeface="Trebuchet MS" charset="0"/>
              </a:rPr>
              <a:t>Thermodynamicaly</a:t>
            </a:r>
            <a:r>
              <a:rPr lang="it-IT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Trebuchet MS" charset="0"/>
              </a:rPr>
              <a:t>consistency</a:t>
            </a:r>
            <a:endParaRPr lang="it-IT" dirty="0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603375" y="-26988"/>
            <a:ext cx="5794375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Simple QP-model 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fitting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lQCD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59752" y="4529361"/>
            <a:ext cx="47799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g</a:t>
            </a: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(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T)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from a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fit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to </a:t>
            </a:r>
            <a:r>
              <a:rPr lang="it-IT" sz="2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e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from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lQCD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</a:t>
            </a:r>
            <a:endParaRPr lang="it-IT" sz="2200" dirty="0" smtClean="0">
              <a:solidFill>
                <a:schemeClr val="tx2">
                  <a:lumMod val="40000"/>
                  <a:lumOff val="60000"/>
                </a:schemeClr>
              </a:solidFill>
              <a:latin typeface="Trebuchet MS" charset="0"/>
            </a:endParaRPr>
          </a:p>
          <a:p>
            <a:pPr>
              <a:defRPr/>
            </a:pPr>
            <a:r>
              <a:rPr lang="it-IT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-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&gt;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good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reproduction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 of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P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, 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it-IT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-3P, </a:t>
            </a:r>
            <a:r>
              <a:rPr lang="it-IT" sz="22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c</a:t>
            </a:r>
            <a:r>
              <a:rPr lang="it-IT" sz="2200" baseline="-25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</a:rPr>
              <a:t>s</a:t>
            </a:r>
            <a:endParaRPr lang="it-IT" sz="2200" baseline="-25000" dirty="0">
              <a:solidFill>
                <a:schemeClr val="tx2">
                  <a:lumMod val="40000"/>
                  <a:lumOff val="60000"/>
                </a:schemeClr>
              </a:solidFill>
              <a:latin typeface="Trebuchet MS" charset="0"/>
            </a:endParaRP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144550" y="704872"/>
            <a:ext cx="3973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</a:rPr>
              <a:t>Plumari, Alberico, Greco, Ratti, PRD84 (2011) </a:t>
            </a:r>
            <a:r>
              <a:rPr lang="it-IT" dirty="0">
                <a:latin typeface="Trebuchet MS" charset="0"/>
              </a:rPr>
              <a:t> </a:t>
            </a:r>
          </a:p>
        </p:txBody>
      </p:sp>
      <p:graphicFrame>
        <p:nvGraphicFramePr>
          <p:cNvPr id="604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6159"/>
              </p:ext>
            </p:extLst>
          </p:nvPr>
        </p:nvGraphicFramePr>
        <p:xfrm>
          <a:off x="184868" y="2890838"/>
          <a:ext cx="1871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1" name="Equation" r:id="rId5" imgW="1193800" imgH="266700" progId="Equation.3">
                  <p:embed/>
                </p:oleObj>
              </mc:Choice>
              <mc:Fallback>
                <p:oleObj name="Equation" r:id="rId5" imgW="1193800" imgH="266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8" y="2890838"/>
                        <a:ext cx="1871662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49370"/>
          <a:stretch/>
        </p:blipFill>
        <p:spPr bwMode="auto">
          <a:xfrm>
            <a:off x="4939741" y="3347391"/>
            <a:ext cx="4032020" cy="351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13" y="3290121"/>
            <a:ext cx="2631207" cy="6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13" y="3858387"/>
            <a:ext cx="1807550" cy="642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9741" y="685800"/>
            <a:ext cx="4032020" cy="274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116" y="5419708"/>
            <a:ext cx="3633159" cy="822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275" y="5484738"/>
            <a:ext cx="10182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FFFFF"/>
                </a:solidFill>
              </a:rPr>
              <a:t>=2.6 </a:t>
            </a:r>
          </a:p>
          <a:p>
            <a:r>
              <a:rPr lang="en-US" sz="1600" dirty="0" err="1" smtClean="0">
                <a:solidFill>
                  <a:srgbClr val="FFFFFF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FFFF"/>
                </a:solidFill>
              </a:rPr>
              <a:t>s</a:t>
            </a:r>
            <a:r>
              <a:rPr lang="en-US" sz="1600" dirty="0" smtClean="0">
                <a:solidFill>
                  <a:srgbClr val="FFFFFF"/>
                </a:solidFill>
              </a:rPr>
              <a:t>=0.57 </a:t>
            </a:r>
            <a:r>
              <a:rPr lang="en-US" sz="1600" dirty="0" err="1" smtClean="0">
                <a:solidFill>
                  <a:srgbClr val="FFFFFF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FFFFFF"/>
                </a:solidFill>
              </a:rPr>
              <a:t>c</a:t>
            </a:r>
            <a:endParaRPr lang="en-US" sz="1600" baseline="-25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116" y="6315480"/>
            <a:ext cx="3673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DB00"/>
                </a:solidFill>
              </a:rPr>
              <a:t>g</a:t>
            </a:r>
            <a:r>
              <a:rPr lang="en-US" sz="2000" dirty="0" smtClean="0">
                <a:solidFill>
                  <a:srgbClr val="00DB00"/>
                </a:solidFill>
              </a:rPr>
              <a:t>(T) practically identical to DQPM</a:t>
            </a:r>
            <a:endParaRPr lang="en-US" sz="2000" dirty="0">
              <a:solidFill>
                <a:srgbClr val="00DB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0" y="735953"/>
            <a:ext cx="5839126" cy="4294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7170" y="26877"/>
            <a:ext cx="5509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Electric Conductivity of the QGP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78" y="5090259"/>
            <a:ext cx="8705624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Most of the  difference with DQPM comes from the fact that our scattering is anisotropic -&gt; large 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2200" baseline="-25000" dirty="0" err="1" smtClean="0">
                <a:solidFill>
                  <a:srgbClr val="FFFF00"/>
                </a:solidFill>
                <a:latin typeface="+mn-lt"/>
                <a:cs typeface="Symbol" charset="2"/>
              </a:rPr>
              <a:t>tr</a:t>
            </a:r>
            <a:endParaRPr lang="en-US" sz="2200" baseline="-25000" dirty="0" smtClean="0">
              <a:solidFill>
                <a:srgbClr val="FFFF00"/>
              </a:solidFill>
              <a:latin typeface="+mn-lt"/>
              <a:cs typeface="Symbol" charset="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QP -DQPM probably overestimates the conductivity,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    what happens for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h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/s?</a:t>
            </a:r>
            <a:endParaRPr lang="en-US" sz="22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99649"/>
              </p:ext>
            </p:extLst>
          </p:nvPr>
        </p:nvGraphicFramePr>
        <p:xfrm>
          <a:off x="5964586" y="735953"/>
          <a:ext cx="2804246" cy="87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6" name="Equation" r:id="rId4" imgW="1625600" imgH="508000" progId="Equation.3">
                  <p:embed/>
                </p:oleObj>
              </mc:Choice>
              <mc:Fallback>
                <p:oleObj name="Equation" r:id="rId4" imgW="1625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4586" y="735953"/>
                        <a:ext cx="2804246" cy="8761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2137"/>
              </p:ext>
            </p:extLst>
          </p:nvPr>
        </p:nvGraphicFramePr>
        <p:xfrm>
          <a:off x="5964586" y="2938677"/>
          <a:ext cx="2149765" cy="6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87" name="Equation" r:id="rId6" imgW="1447800" imgH="457200" progId="Equation.3">
                  <p:embed/>
                </p:oleObj>
              </mc:Choice>
              <mc:Fallback>
                <p:oleObj name="Equation" r:id="rId6" imgW="144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4586" y="2938677"/>
                        <a:ext cx="2149765" cy="6788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7176" y="1630923"/>
            <a:ext cx="2134085" cy="684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2417" y="2292346"/>
            <a:ext cx="96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u,d,s,g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J=</a:t>
            </a:r>
            <a:r>
              <a:rPr lang="en-US" dirty="0" err="1" smtClean="0">
                <a:solidFill>
                  <a:schemeClr val="bg1"/>
                </a:solidFill>
              </a:rPr>
              <a:t>u,d,s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807" y="3617550"/>
            <a:ext cx="286339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cs typeface="Symbol" charset="2"/>
              </a:rPr>
              <a:t>qq</a:t>
            </a:r>
            <a:r>
              <a:rPr lang="en-US" dirty="0" smtClean="0">
                <a:solidFill>
                  <a:srgbClr val="FFFFFF"/>
                </a:solidFill>
                <a:cs typeface="Symbol" charset="2"/>
              </a:rPr>
              <a:t>=16/9  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cs typeface="Symbol" charset="2"/>
              </a:rPr>
              <a:t>qq</a:t>
            </a:r>
            <a:r>
              <a:rPr lang="en-US" dirty="0" smtClean="0">
                <a:solidFill>
                  <a:srgbClr val="FFFFFF"/>
                </a:solidFill>
                <a:cs typeface="Symbol" charset="2"/>
              </a:rPr>
              <a:t> =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8/9  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latin typeface="+mn-lt"/>
                <a:cs typeface="Symbol" charset="2"/>
              </a:rPr>
              <a:t>gg</a:t>
            </a:r>
            <a:r>
              <a:rPr lang="en-US" baseline="30000" dirty="0" smtClean="0">
                <a:solidFill>
                  <a:srgbClr val="FFFFFF"/>
                </a:solidFill>
                <a:latin typeface="+mn-lt"/>
                <a:cs typeface="Symbol" charset="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Symbol" charset="2"/>
              </a:rPr>
              <a:t>=9        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latin typeface="+mn-lt"/>
                <a:cs typeface="Symbol" charset="2"/>
              </a:rPr>
              <a:t>qg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Symbol" charset="2"/>
              </a:rPr>
              <a:t>=2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 </a:t>
            </a:r>
            <a:endParaRPr lang="en-US" baseline="30000" dirty="0" smtClean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39001" y="3735909"/>
            <a:ext cx="846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345" y="-45391"/>
            <a:ext cx="58773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Shear Viscosity to Entropy Density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042" y="1452827"/>
            <a:ext cx="3665814" cy="828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78" y="5370008"/>
            <a:ext cx="870562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Also the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h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/s seems to be over estimated!</a:t>
            </a:r>
            <a:endParaRPr lang="en-US" sz="2200" dirty="0" smtClean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What happens to </a:t>
            </a:r>
            <a:r>
              <a:rPr lang="en-US" sz="22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sel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rescaling by a K factor the cross section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  to have a minimum of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/s = 0.08</a:t>
            </a:r>
            <a:endParaRPr lang="en-US" sz="22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42" y="2626592"/>
            <a:ext cx="2134085" cy="684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40976" y="3345808"/>
            <a:ext cx="113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j=</a:t>
            </a:r>
            <a:r>
              <a:rPr lang="en-US" dirty="0" err="1">
                <a:solidFill>
                  <a:schemeClr val="bg1"/>
                </a:solidFill>
              </a:rPr>
              <a:t>u,d,</a:t>
            </a:r>
            <a:r>
              <a:rPr lang="en-US" dirty="0" err="1" smtClean="0">
                <a:solidFill>
                  <a:schemeClr val="bg1"/>
                </a:solidFill>
              </a:rPr>
              <a:t>s,g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8" y="1452827"/>
            <a:ext cx="5323464" cy="393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5" y="611653"/>
            <a:ext cx="5322197" cy="841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0976" y="949847"/>
            <a:ext cx="12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Kapusta</a:t>
            </a:r>
            <a:r>
              <a:rPr lang="en-US" dirty="0" smtClean="0">
                <a:solidFill>
                  <a:schemeClr val="bg1"/>
                </a:solidFill>
              </a:rPr>
              <a:t> ’93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3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488"/>
            <a:ext cx="5839126" cy="4626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6591" y="61627"/>
            <a:ext cx="5509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Electric Conductivity of the QGP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78" y="5440673"/>
            <a:ext cx="9042422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Rescaling the cross section we get at the same time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/s and 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el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/T !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Of course small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/s tend to give small conductivity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65203"/>
              </p:ext>
            </p:extLst>
          </p:nvPr>
        </p:nvGraphicFramePr>
        <p:xfrm>
          <a:off x="5839126" y="1785723"/>
          <a:ext cx="2149765" cy="6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2" name="Equation" r:id="rId4" imgW="1447800" imgH="457200" progId="Equation.3">
                  <p:embed/>
                </p:oleObj>
              </mc:Choice>
              <mc:Fallback>
                <p:oleObj name="Equation" r:id="rId4" imgW="144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9126" y="1785723"/>
                        <a:ext cx="2149765" cy="6788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5138"/>
              </p:ext>
            </p:extLst>
          </p:nvPr>
        </p:nvGraphicFramePr>
        <p:xfrm>
          <a:off x="5839126" y="821488"/>
          <a:ext cx="2432072" cy="8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3" name="Equation" r:id="rId6" imgW="1346200" imgH="482600" progId="Equation.3">
                  <p:embed/>
                </p:oleObj>
              </mc:Choice>
              <mc:Fallback>
                <p:oleObj name="Equation" r:id="rId6" imgW="1346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9126" y="821488"/>
                        <a:ext cx="2432072" cy="8718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57454" y="3888791"/>
            <a:ext cx="3042102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el</a:t>
            </a:r>
            <a:r>
              <a:rPr lang="en-US" sz="2000" dirty="0" smtClean="0">
                <a:solidFill>
                  <a:srgbClr val="FFFFFF"/>
                </a:solidFill>
              </a:rPr>
              <a:t> is strongly T- dependent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86633"/>
              </p:ext>
            </p:extLst>
          </p:nvPr>
        </p:nvGraphicFramePr>
        <p:xfrm>
          <a:off x="6244358" y="4409765"/>
          <a:ext cx="1795746" cy="76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4" name="Equation" r:id="rId8" imgW="927100" imgH="393700" progId="Equation.3">
                  <p:embed/>
                </p:oleObj>
              </mc:Choice>
              <mc:Fallback>
                <p:oleObj name="Equation" r:id="rId8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4358" y="4409765"/>
                        <a:ext cx="1795746" cy="7625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18913" y="2470913"/>
            <a:ext cx="2447637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cs typeface="Symbol" charset="2"/>
              </a:rPr>
              <a:t>qq</a:t>
            </a:r>
            <a:r>
              <a:rPr lang="en-US" dirty="0" smtClean="0">
                <a:solidFill>
                  <a:srgbClr val="FFFFFF"/>
                </a:solidFill>
                <a:cs typeface="Symbol" charset="2"/>
              </a:rPr>
              <a:t>=16/9  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cs typeface="Symbol" charset="2"/>
              </a:rPr>
              <a:t>qbarq</a:t>
            </a:r>
            <a:r>
              <a:rPr lang="en-US" dirty="0" smtClean="0">
                <a:solidFill>
                  <a:srgbClr val="FFFFFF"/>
                </a:solidFill>
                <a:cs typeface="Symbol" charset="2"/>
              </a:rPr>
              <a:t> =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8/9 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latin typeface="+mn-lt"/>
                <a:cs typeface="Symbol" charset="2"/>
              </a:rPr>
              <a:t>gg</a:t>
            </a:r>
            <a:r>
              <a:rPr lang="en-US" baseline="30000" dirty="0" smtClean="0">
                <a:solidFill>
                  <a:srgbClr val="FFFFFF"/>
                </a:solidFill>
                <a:latin typeface="+mn-lt"/>
                <a:cs typeface="Symbol" charset="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Symbol" charset="2"/>
              </a:rPr>
              <a:t>=9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err="1" smtClean="0">
                <a:solidFill>
                  <a:srgbClr val="FFFFFF"/>
                </a:solidFill>
                <a:latin typeface="+mn-lt"/>
                <a:cs typeface="Symbol" charset="2"/>
              </a:rPr>
              <a:t>qg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Symbol" charset="2"/>
              </a:rPr>
              <a:t>=2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 </a:t>
            </a:r>
            <a:endParaRPr lang="en-US" baseline="30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37060"/>
              </p:ext>
            </p:extLst>
          </p:nvPr>
        </p:nvGraphicFramePr>
        <p:xfrm>
          <a:off x="5872226" y="828313"/>
          <a:ext cx="2804246" cy="87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5" name="Equation" r:id="rId10" imgW="1625600" imgH="508000" progId="Equation.3">
                  <p:embed/>
                </p:oleObj>
              </mc:Choice>
              <mc:Fallback>
                <p:oleObj name="Equation" r:id="rId10" imgW="1625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2226" y="828313"/>
                        <a:ext cx="2804246" cy="8761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908592" y="3025054"/>
            <a:ext cx="4780434" cy="10324"/>
          </a:xfrm>
          <a:prstGeom prst="line">
            <a:avLst/>
          </a:prstGeom>
          <a:ln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8810" y="2942462"/>
            <a:ext cx="874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400"/>
                </a:solidFill>
              </a:rPr>
              <a:t>Ads/CFT</a:t>
            </a:r>
            <a:endParaRPr lang="en-US" sz="1600" dirty="0">
              <a:solidFill>
                <a:srgbClr val="00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49206"/>
              </p:ext>
            </p:extLst>
          </p:nvPr>
        </p:nvGraphicFramePr>
        <p:xfrm>
          <a:off x="241935" y="1031875"/>
          <a:ext cx="51482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7" name="Equation" r:id="rId3" imgW="2984500" imgH="508000" progId="Equation.3">
                  <p:embed/>
                </p:oleObj>
              </mc:Choice>
              <mc:Fallback>
                <p:oleObj name="Equation" r:id="rId3" imgW="2984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5" y="1031875"/>
                        <a:ext cx="5148263" cy="8763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3695"/>
              </p:ext>
            </p:extLst>
          </p:nvPr>
        </p:nvGraphicFramePr>
        <p:xfrm>
          <a:off x="274638" y="2268538"/>
          <a:ext cx="624681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8" name="Equation" r:id="rId5" imgW="3619500" imgH="508000" progId="Equation.3">
                  <p:embed/>
                </p:oleObj>
              </mc:Choice>
              <mc:Fallback>
                <p:oleObj name="Equation" r:id="rId5" imgW="3619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638" y="2268538"/>
                        <a:ext cx="6246812" cy="87471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34618"/>
              </p:ext>
            </p:extLst>
          </p:nvPr>
        </p:nvGraphicFramePr>
        <p:xfrm>
          <a:off x="302259" y="3886761"/>
          <a:ext cx="2050415" cy="86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9" name="Equation" r:id="rId7" imgW="927100" imgH="393700" progId="Equation.3">
                  <p:embed/>
                </p:oleObj>
              </mc:Choice>
              <mc:Fallback>
                <p:oleObj name="Equation" r:id="rId7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259" y="3886761"/>
                        <a:ext cx="2050415" cy="86857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176" y="113173"/>
            <a:ext cx="911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Relation between  Shear Viscosity and Conductivity</a:t>
            </a:r>
            <a:endParaRPr lang="en-US" sz="28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613" y="3425096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 one expects: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13" y="4984892"/>
            <a:ext cx="882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Steep rise of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el</a:t>
            </a:r>
            <a:r>
              <a:rPr lang="en-US" sz="2400" dirty="0" smtClean="0">
                <a:solidFill>
                  <a:srgbClr val="FF0000"/>
                </a:solidFill>
              </a:rPr>
              <a:t> just above </a:t>
            </a:r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even if the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/s is nearly T independent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519"/>
            <a:ext cx="5860963" cy="953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8125" y="-53714"/>
            <a:ext cx="339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3600" dirty="0" smtClean="0">
                <a:solidFill>
                  <a:srgbClr val="FFFF00"/>
                </a:solidFill>
              </a:rPr>
              <a:t>/s to </a:t>
            </a:r>
            <a:r>
              <a:rPr lang="en-US" sz="36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3600" baseline="-250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/T ratio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297" y="3691159"/>
            <a:ext cx="2507202" cy="118653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9" y="4447945"/>
            <a:ext cx="3872772" cy="36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18" y="4865065"/>
            <a:ext cx="1609595" cy="316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1101" y="2243482"/>
            <a:ext cx="203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</a:t>
            </a:r>
            <a:r>
              <a:rPr lang="en-US" sz="2000" dirty="0" smtClean="0">
                <a:solidFill>
                  <a:srgbClr val="FFFF00"/>
                </a:solidFill>
              </a:rPr>
              <a:t>ixed by the </a:t>
            </a:r>
            <a:r>
              <a:rPr lang="en-US" sz="2000" dirty="0" err="1" smtClean="0">
                <a:solidFill>
                  <a:srgbClr val="FFFF00"/>
                </a:solidFill>
              </a:rPr>
              <a:t>lQCD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thermodynamics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61360" y="1831307"/>
            <a:ext cx="22282" cy="51243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88441" y="2221203"/>
            <a:ext cx="3341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Depending on the relative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q</a:t>
            </a:r>
            <a:r>
              <a:rPr lang="en-US" sz="2000" dirty="0" smtClean="0">
                <a:solidFill>
                  <a:srgbClr val="FFFF00"/>
                </a:solidFill>
              </a:rPr>
              <a:t>uark to gluon relaxation time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Practically unknown!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57758" y="1831307"/>
            <a:ext cx="903205" cy="4121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26716" y="4406649"/>
            <a:ext cx="85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 28/9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0194" y="4790555"/>
            <a:ext cx="72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 9/2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44" y="3285944"/>
            <a:ext cx="174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Relaxation times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72322"/>
              </p:ext>
            </p:extLst>
          </p:nvPr>
        </p:nvGraphicFramePr>
        <p:xfrm>
          <a:off x="2384630" y="3675856"/>
          <a:ext cx="2241436" cy="70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Equation" r:id="rId7" imgW="1447800" imgH="457200" progId="Equation.3">
                  <p:embed/>
                </p:oleObj>
              </mc:Choice>
              <mc:Fallback>
                <p:oleObj name="Equation" r:id="rId7" imgW="144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4630" y="3675856"/>
                        <a:ext cx="2241436" cy="7078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218" y="3691159"/>
            <a:ext cx="2134085" cy="684518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4972469" y="4097529"/>
            <a:ext cx="751918" cy="402036"/>
          </a:xfrm>
          <a:prstGeom prst="stripedRightArrow">
            <a:avLst>
              <a:gd name="adj1" fmla="val 37218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9535" y="0"/>
            <a:ext cx="339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3600" dirty="0" smtClean="0">
                <a:solidFill>
                  <a:srgbClr val="FFFF00"/>
                </a:solidFill>
              </a:rPr>
              <a:t>/s to </a:t>
            </a:r>
            <a:r>
              <a:rPr lang="en-US" sz="36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3600" baseline="-250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/T ratio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8" y="757730"/>
            <a:ext cx="5509128" cy="4397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449" y="3507652"/>
            <a:ext cx="5478015" cy="891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mpd="sng">
            <a:solidFill>
              <a:srgbClr val="FF66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083025"/>
            <a:ext cx="91440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The ratio is independent on both </a:t>
            </a:r>
            <a:r>
              <a:rPr lang="en-US" sz="2000" i="1" dirty="0" smtClean="0">
                <a:solidFill>
                  <a:srgbClr val="FFFF00"/>
                </a:solidFill>
                <a:latin typeface="Trebuchet MS"/>
                <a:cs typeface="Trebuchet MS"/>
              </a:rPr>
              <a:t>K-factor 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and </a:t>
            </a:r>
            <a:r>
              <a:rPr lang="en-US" sz="2000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1" baseline="-25000" dirty="0" smtClean="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lang="en-US" sz="2000" i="1" dirty="0" smtClean="0">
                <a:solidFill>
                  <a:srgbClr val="FFFF00"/>
                </a:solidFill>
                <a:latin typeface="Trebuchet MS"/>
                <a:cs typeface="Trebuchet MS"/>
              </a:rPr>
              <a:t>(T)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T-&gt;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lang="en-US" sz="2000" baseline="-25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c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 increase by one order of magnitude (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el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(T) quite stronger T dependence)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Sensitive to increase in the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qq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 scattering respect to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qg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gg</a:t>
            </a:r>
            <a:endParaRPr lang="en-US" sz="2000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Not very sensitive to increase of </a:t>
            </a:r>
            <a:r>
              <a:rPr lang="en-US" sz="2000" dirty="0" err="1">
                <a:solidFill>
                  <a:srgbClr val="FFFF00"/>
                </a:solidFill>
                <a:latin typeface="Trebuchet MS"/>
                <a:cs typeface="Trebuchet MS"/>
              </a:rPr>
              <a:t>gg</a:t>
            </a:r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 respect to </a:t>
            </a:r>
            <a:r>
              <a:rPr lang="en-US" sz="2000" dirty="0" err="1">
                <a:solidFill>
                  <a:srgbClr val="FFFF00"/>
                </a:solidFill>
                <a:latin typeface="Trebuchet MS"/>
                <a:cs typeface="Trebuchet MS"/>
              </a:rPr>
              <a:t>qq</a:t>
            </a:r>
            <a:endParaRPr lang="en-US" sz="2000" dirty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endParaRPr lang="en-US" sz="20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706" y="691676"/>
            <a:ext cx="3434254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Symbols are dividing </a:t>
            </a:r>
            <a:r>
              <a:rPr lang="en-US" sz="2000" dirty="0" err="1" smtClean="0">
                <a:solidFill>
                  <a:schemeClr val="bg1"/>
                </a:solidFill>
              </a:rPr>
              <a:t>lQCD</a:t>
            </a:r>
            <a:r>
              <a:rPr lang="en-US" sz="2000" dirty="0" smtClean="0">
                <a:solidFill>
                  <a:schemeClr val="bg1"/>
                </a:solidFill>
              </a:rPr>
              <a:t> data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/s for the  lowest </a:t>
            </a:r>
            <a:r>
              <a:rPr lang="en-US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el</a:t>
            </a:r>
            <a:r>
              <a:rPr lang="en-US" sz="2000" dirty="0" smtClean="0">
                <a:solidFill>
                  <a:schemeClr val="bg1"/>
                </a:solidFill>
              </a:rPr>
              <a:t>/T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4874" y="1685229"/>
            <a:ext cx="270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Enhancement of scattering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2" y="777953"/>
            <a:ext cx="5509129" cy="4397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6112" y="-60290"/>
            <a:ext cx="339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3600" dirty="0" smtClean="0">
                <a:solidFill>
                  <a:srgbClr val="FFFF00"/>
                </a:solidFill>
              </a:rPr>
              <a:t>/s to </a:t>
            </a:r>
            <a:r>
              <a:rPr lang="en-US" sz="36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3600" baseline="-250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/T ratio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898" y="1024466"/>
            <a:ext cx="3502882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Symbols are dividing </a:t>
            </a:r>
            <a:r>
              <a:rPr lang="en-US" sz="2000" dirty="0" err="1" smtClean="0">
                <a:solidFill>
                  <a:schemeClr val="bg1"/>
                </a:solidFill>
              </a:rPr>
              <a:t>lQCD</a:t>
            </a:r>
            <a:r>
              <a:rPr lang="en-US" sz="2000" dirty="0" smtClean="0">
                <a:solidFill>
                  <a:schemeClr val="bg1"/>
                </a:solidFill>
              </a:rPr>
              <a:t> data:</a:t>
            </a:r>
          </a:p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chemeClr val="bg1"/>
                </a:solidFill>
                <a:latin typeface="+mn-lt"/>
                <a:cs typeface="Symbol" charset="2"/>
              </a:rPr>
              <a:t>- Highest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h</a:t>
            </a:r>
            <a:r>
              <a:rPr lang="en-US" sz="2000" dirty="0" smtClean="0">
                <a:solidFill>
                  <a:schemeClr val="bg1"/>
                </a:solidFill>
              </a:rPr>
              <a:t>/s for lowest </a:t>
            </a:r>
            <a:r>
              <a:rPr lang="en-US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el</a:t>
            </a:r>
            <a:r>
              <a:rPr lang="en-US" sz="2000" dirty="0" smtClean="0">
                <a:solidFill>
                  <a:schemeClr val="bg1"/>
                </a:solidFill>
              </a:rPr>
              <a:t>/T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- Lowest 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/s  highest  </a:t>
            </a:r>
            <a:r>
              <a:rPr lang="en-US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el</a:t>
            </a:r>
            <a:r>
              <a:rPr lang="en-US" sz="2000" dirty="0" smtClean="0">
                <a:solidFill>
                  <a:schemeClr val="bg1"/>
                </a:solidFill>
              </a:rPr>
              <a:t>/T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35" y="5072036"/>
            <a:ext cx="91440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The ratio is independent on both K-factor and </a:t>
            </a:r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aseline="-25000" dirty="0" smtClean="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(T)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T-&gt;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Tc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 increase by one order of magnitude (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el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(T) quite stronger T dependence)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Sensitive to increase in the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qq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 scattering respect to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qg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gg</a:t>
            </a:r>
            <a:endParaRPr lang="en-US" sz="2000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Not very sensitive to increase of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gg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 respect to </a:t>
            </a: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qq</a:t>
            </a:r>
            <a:endParaRPr lang="en-US" sz="20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 rot="19743208">
            <a:off x="709810" y="602086"/>
            <a:ext cx="184434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Overestimate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 rot="19743208">
            <a:off x="2466936" y="4074175"/>
            <a:ext cx="20494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Underestimate</a:t>
            </a:r>
            <a:endParaRPr lang="en-US" dirty="0">
              <a:latin typeface="Chalkduster"/>
              <a:cs typeface="Chalkduster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205924" y="4066064"/>
            <a:ext cx="985696" cy="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01003" y="958031"/>
            <a:ext cx="148408" cy="935752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97375" y="3193080"/>
            <a:ext cx="343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56D5"/>
                </a:solidFill>
                <a:latin typeface="Cambria"/>
                <a:cs typeface="Cambria"/>
              </a:rPr>
              <a:t>Warning: we are considering</a:t>
            </a:r>
          </a:p>
          <a:p>
            <a:r>
              <a:rPr lang="en-US" dirty="0" err="1" smtClean="0">
                <a:solidFill>
                  <a:srgbClr val="FF56D5"/>
                </a:solidFill>
                <a:latin typeface="Cambria"/>
                <a:cs typeface="Cambria"/>
              </a:rPr>
              <a:t>lQCD</a:t>
            </a:r>
            <a:r>
              <a:rPr lang="en-US" dirty="0" smtClean="0">
                <a:solidFill>
                  <a:srgbClr val="FF56D5"/>
                </a:solidFill>
                <a:latin typeface="Cambria"/>
                <a:cs typeface="Cambria"/>
              </a:rPr>
              <a:t> quenched, unquenched</a:t>
            </a:r>
          </a:p>
          <a:p>
            <a:r>
              <a:rPr lang="en-US" dirty="0" smtClean="0">
                <a:solidFill>
                  <a:srgbClr val="FF56D5"/>
                </a:solidFill>
                <a:latin typeface="Cambria"/>
                <a:cs typeface="Cambria"/>
              </a:rPr>
              <a:t>and with different actions and </a:t>
            </a:r>
            <a:r>
              <a:rPr lang="en-US" dirty="0" err="1" smtClean="0">
                <a:solidFill>
                  <a:srgbClr val="FF56D5"/>
                </a:solidFill>
                <a:latin typeface="Cambria"/>
                <a:cs typeface="Cambria"/>
              </a:rPr>
              <a:t>T</a:t>
            </a:r>
            <a:r>
              <a:rPr lang="en-US" baseline="-25000" dirty="0" err="1" smtClean="0">
                <a:solidFill>
                  <a:srgbClr val="FF56D5"/>
                </a:solidFill>
                <a:latin typeface="Cambria"/>
                <a:cs typeface="Cambria"/>
              </a:rPr>
              <a:t>c</a:t>
            </a:r>
            <a:endParaRPr lang="en-US" baseline="-25000" dirty="0">
              <a:solidFill>
                <a:srgbClr val="FF56D5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5798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6" y="777954"/>
            <a:ext cx="5509128" cy="439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6112" y="8980"/>
            <a:ext cx="339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3600" dirty="0" smtClean="0">
                <a:solidFill>
                  <a:srgbClr val="FFFF00"/>
                </a:solidFill>
              </a:rPr>
              <a:t>/s to </a:t>
            </a:r>
            <a:r>
              <a:rPr lang="en-US" sz="36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36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3600" baseline="-250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/T ratio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46" y="5175941"/>
            <a:ext cx="897735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AdS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/CFT would predict a flat behavior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Agreement with DQPM confirm the ratio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Trebuchet MS"/>
                <a:cs typeface="Trebuchet MS"/>
              </a:rPr>
              <a:t>There could be even a structure</a:t>
            </a:r>
            <a:endParaRPr lang="en-US" sz="20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73727" y="1905000"/>
            <a:ext cx="2043546" cy="1154545"/>
          </a:xfrm>
          <a:custGeom>
            <a:avLst/>
            <a:gdLst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69637 w 2043546"/>
              <a:gd name="connsiteY4" fmla="*/ 785091 h 1154545"/>
              <a:gd name="connsiteX5" fmla="*/ 900546 w 2043546"/>
              <a:gd name="connsiteY5" fmla="*/ 946727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46546 w 2043546"/>
              <a:gd name="connsiteY4" fmla="*/ 819727 h 1154545"/>
              <a:gd name="connsiteX5" fmla="*/ 900546 w 2043546"/>
              <a:gd name="connsiteY5" fmla="*/ 946727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81183 w 2043546"/>
              <a:gd name="connsiteY4" fmla="*/ 773545 h 1154545"/>
              <a:gd name="connsiteX5" fmla="*/ 900546 w 2043546"/>
              <a:gd name="connsiteY5" fmla="*/ 946727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58092 w 2043546"/>
              <a:gd name="connsiteY4" fmla="*/ 808182 h 1154545"/>
              <a:gd name="connsiteX5" fmla="*/ 900546 w 2043546"/>
              <a:gd name="connsiteY5" fmla="*/ 946727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58092 w 2043546"/>
              <a:gd name="connsiteY4" fmla="*/ 808182 h 1154545"/>
              <a:gd name="connsiteX5" fmla="*/ 900546 w 2043546"/>
              <a:gd name="connsiteY5" fmla="*/ 981363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58092 w 2043546"/>
              <a:gd name="connsiteY4" fmla="*/ 808182 h 1154545"/>
              <a:gd name="connsiteX5" fmla="*/ 912091 w 2043546"/>
              <a:gd name="connsiteY5" fmla="*/ 935181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69637 w 2043546"/>
              <a:gd name="connsiteY4" fmla="*/ 762000 h 1154545"/>
              <a:gd name="connsiteX5" fmla="*/ 912091 w 2043546"/>
              <a:gd name="connsiteY5" fmla="*/ 935181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69637 w 2043546"/>
              <a:gd name="connsiteY4" fmla="*/ 819727 h 1154545"/>
              <a:gd name="connsiteX5" fmla="*/ 912091 w 2043546"/>
              <a:gd name="connsiteY5" fmla="*/ 935181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311728 w 2043546"/>
              <a:gd name="connsiteY2" fmla="*/ 542636 h 1154545"/>
              <a:gd name="connsiteX3" fmla="*/ 473364 w 2043546"/>
              <a:gd name="connsiteY3" fmla="*/ 681182 h 1154545"/>
              <a:gd name="connsiteX4" fmla="*/ 692728 w 2043546"/>
              <a:gd name="connsiteY4" fmla="*/ 796636 h 1154545"/>
              <a:gd name="connsiteX5" fmla="*/ 912091 w 2043546"/>
              <a:gd name="connsiteY5" fmla="*/ 935181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  <a:gd name="connsiteX0" fmla="*/ 0 w 2043546"/>
              <a:gd name="connsiteY0" fmla="*/ 0 h 1154545"/>
              <a:gd name="connsiteX1" fmla="*/ 92364 w 2043546"/>
              <a:gd name="connsiteY1" fmla="*/ 300182 h 1154545"/>
              <a:gd name="connsiteX2" fmla="*/ 265546 w 2043546"/>
              <a:gd name="connsiteY2" fmla="*/ 565727 h 1154545"/>
              <a:gd name="connsiteX3" fmla="*/ 473364 w 2043546"/>
              <a:gd name="connsiteY3" fmla="*/ 681182 h 1154545"/>
              <a:gd name="connsiteX4" fmla="*/ 692728 w 2043546"/>
              <a:gd name="connsiteY4" fmla="*/ 796636 h 1154545"/>
              <a:gd name="connsiteX5" fmla="*/ 912091 w 2043546"/>
              <a:gd name="connsiteY5" fmla="*/ 935181 h 1154545"/>
              <a:gd name="connsiteX6" fmla="*/ 1143000 w 2043546"/>
              <a:gd name="connsiteY6" fmla="*/ 1050636 h 1154545"/>
              <a:gd name="connsiteX7" fmla="*/ 1662546 w 2043546"/>
              <a:gd name="connsiteY7" fmla="*/ 1119909 h 1154545"/>
              <a:gd name="connsiteX8" fmla="*/ 2043546 w 2043546"/>
              <a:gd name="connsiteY8" fmla="*/ 1154545 h 1154545"/>
              <a:gd name="connsiteX9" fmla="*/ 2043546 w 2043546"/>
              <a:gd name="connsiteY9" fmla="*/ 1154545 h 11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3546" h="1154545">
                <a:moveTo>
                  <a:pt x="0" y="0"/>
                </a:moveTo>
                <a:cubicBezTo>
                  <a:pt x="20204" y="104871"/>
                  <a:pt x="48106" y="205894"/>
                  <a:pt x="92364" y="300182"/>
                </a:cubicBezTo>
                <a:cubicBezTo>
                  <a:pt x="136622" y="394470"/>
                  <a:pt x="202046" y="502227"/>
                  <a:pt x="265546" y="565727"/>
                </a:cubicBezTo>
                <a:cubicBezTo>
                  <a:pt x="329046" y="629227"/>
                  <a:pt x="402167" y="642697"/>
                  <a:pt x="473364" y="681182"/>
                </a:cubicBezTo>
                <a:cubicBezTo>
                  <a:pt x="544561" y="719667"/>
                  <a:pt x="619607" y="754303"/>
                  <a:pt x="692728" y="796636"/>
                </a:cubicBezTo>
                <a:cubicBezTo>
                  <a:pt x="765849" y="838969"/>
                  <a:pt x="837046" y="892848"/>
                  <a:pt x="912091" y="935181"/>
                </a:cubicBezTo>
                <a:cubicBezTo>
                  <a:pt x="987136" y="977514"/>
                  <a:pt x="1017924" y="1019848"/>
                  <a:pt x="1143000" y="1050636"/>
                </a:cubicBezTo>
                <a:cubicBezTo>
                  <a:pt x="1268076" y="1081424"/>
                  <a:pt x="1512455" y="1102591"/>
                  <a:pt x="1662546" y="1119909"/>
                </a:cubicBezTo>
                <a:cubicBezTo>
                  <a:pt x="1812637" y="1137227"/>
                  <a:pt x="2043546" y="1154545"/>
                  <a:pt x="2043546" y="1154545"/>
                </a:cubicBezTo>
                <a:lnTo>
                  <a:pt x="2043546" y="1154545"/>
                </a:ln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68593" y="2384942"/>
            <a:ext cx="88838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AdS</a:t>
            </a:r>
            <a:r>
              <a:rPr lang="en-US" sz="1600" dirty="0" smtClean="0"/>
              <a:t>/CFT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47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585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54" y="4067979"/>
            <a:ext cx="3875088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8" name="AutoShape 19"/>
          <p:cNvSpPr>
            <a:spLocks noChangeArrowheads="1"/>
          </p:cNvSpPr>
          <p:nvPr/>
        </p:nvSpPr>
        <p:spPr bwMode="auto">
          <a:xfrm>
            <a:off x="11113" y="28575"/>
            <a:ext cx="9132887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9194" y="31750"/>
            <a:ext cx="9132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hear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viscosity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charset="2"/>
                <a:ea typeface="+mn-ea"/>
                <a:cs typeface="Symbol" charset="2"/>
              </a:rPr>
              <a:t>h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-&gt; anisotropic flow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v</a:t>
            </a:r>
            <a:r>
              <a:rPr lang="en-US" sz="28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n</a:t>
            </a:r>
            <a:endParaRPr lang="en-US" baseline="-25000" dirty="0">
              <a:solidFill>
                <a:schemeClr val="tx1">
                  <a:lumMod val="85000"/>
                  <a:lumOff val="15000"/>
                </a:schemeClr>
              </a:solidFill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94" y="4460887"/>
            <a:ext cx="5512587" cy="236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Cambria"/>
                <a:cs typeface="Cambria"/>
              </a:rPr>
              <a:t>Shear Viscosity regulates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v"/>
            </a:pPr>
            <a:r>
              <a:rPr lang="en-US" sz="2200" dirty="0">
                <a:solidFill>
                  <a:srgbClr val="FFFF00"/>
                </a:solidFill>
                <a:latin typeface="Cambria"/>
                <a:cs typeface="Cambria"/>
              </a:rPr>
              <a:t>H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ow the fluid drag itself  </a:t>
            </a:r>
          </a:p>
          <a:p>
            <a:r>
              <a:rPr lang="en-US" sz="22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    in the transverse direction -&gt;</a:t>
            </a:r>
          </a:p>
          <a:p>
            <a:r>
              <a:rPr lang="en-US" sz="22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    damping of anisotropies </a:t>
            </a:r>
            <a:r>
              <a:rPr lang="en-US" sz="2200" dirty="0" err="1" smtClean="0">
                <a:solidFill>
                  <a:srgbClr val="FFFF00"/>
                </a:solidFill>
                <a:latin typeface="Cambria"/>
                <a:cs typeface="Cambria"/>
              </a:rPr>
              <a:t>v</a:t>
            </a:r>
            <a:r>
              <a:rPr lang="en-US" sz="2200" baseline="-25000" dirty="0" err="1" smtClean="0">
                <a:solidFill>
                  <a:srgbClr val="FFFF00"/>
                </a:solidFill>
                <a:latin typeface="Cambria"/>
                <a:cs typeface="Cambria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=&lt;</a:t>
            </a:r>
            <a:r>
              <a:rPr lang="en-US" sz="2200" dirty="0" err="1" smtClean="0">
                <a:solidFill>
                  <a:srgbClr val="FFFF00"/>
                </a:solidFill>
                <a:latin typeface="Cambria"/>
                <a:cs typeface="Cambria"/>
              </a:rPr>
              <a:t>cos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(</a:t>
            </a:r>
            <a:r>
              <a:rPr lang="en-US" sz="2200" dirty="0" err="1" smtClean="0">
                <a:solidFill>
                  <a:srgbClr val="FFFF00"/>
                </a:solidFill>
                <a:latin typeface="Cambria"/>
                <a:cs typeface="Cambria"/>
              </a:rPr>
              <a:t>n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f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)&gt;</a:t>
            </a:r>
            <a:endParaRPr lang="en-US" sz="2200" baseline="-250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</a:rPr>
              <a:t>Entropy production</a:t>
            </a:r>
            <a:endParaRPr lang="en-US" sz="22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9" y="707667"/>
            <a:ext cx="2809527" cy="2007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454" y="3982120"/>
            <a:ext cx="3917131" cy="2751137"/>
          </a:xfrm>
          <a:prstGeom prst="rect">
            <a:avLst/>
          </a:prstGeom>
        </p:spPr>
      </p:pic>
      <p:graphicFrame>
        <p:nvGraphicFramePr>
          <p:cNvPr id="13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550928"/>
              </p:ext>
            </p:extLst>
          </p:nvPr>
        </p:nvGraphicFramePr>
        <p:xfrm>
          <a:off x="6663738" y="1235754"/>
          <a:ext cx="1804020" cy="77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" name="Equation" r:id="rId6" imgW="927100" imgH="393700" progId="Equation.3">
                  <p:embed/>
                </p:oleObj>
              </mc:Choice>
              <mc:Fallback>
                <p:oleObj name="Equation" r:id="rId6" imgW="92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738" y="1235754"/>
                        <a:ext cx="1804020" cy="771803"/>
                      </a:xfrm>
                      <a:prstGeom prst="rect">
                        <a:avLst/>
                      </a:prstGeom>
                      <a:solidFill>
                        <a:srgbClr val="BD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72689"/>
              </p:ext>
            </p:extLst>
          </p:nvPr>
        </p:nvGraphicFramePr>
        <p:xfrm>
          <a:off x="2977840" y="945811"/>
          <a:ext cx="1546676" cy="73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" name="Equation" r:id="rId8" imgW="838080" imgH="444240" progId="Equation.3">
                  <p:embed/>
                </p:oleObj>
              </mc:Choice>
              <mc:Fallback>
                <p:oleObj name="Equation" r:id="rId8" imgW="838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840" y="945811"/>
                        <a:ext cx="1546676" cy="73942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13945"/>
              </p:ext>
            </p:extLst>
          </p:nvPr>
        </p:nvGraphicFramePr>
        <p:xfrm>
          <a:off x="2977839" y="1984825"/>
          <a:ext cx="29162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" name="Equation" r:id="rId10" imgW="1778000" imgH="444500" progId="Equation.3">
                  <p:embed/>
                </p:oleObj>
              </mc:Choice>
              <mc:Fallback>
                <p:oleObj name="Equation" r:id="rId10" imgW="1778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839" y="1984825"/>
                        <a:ext cx="2916237" cy="730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" name="Picture 1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94" y="2715075"/>
            <a:ext cx="3741271" cy="1699552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129919" y="2715075"/>
            <a:ext cx="78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sz="2000" dirty="0" smtClean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=0</a:t>
            </a:r>
            <a:endParaRPr lang="en-US" sz="20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920457" y="2715075"/>
            <a:ext cx="111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sz="2000" dirty="0" smtClean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=0.16</a:t>
            </a:r>
            <a:endParaRPr lang="en-US" sz="20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96231" y="2699284"/>
            <a:ext cx="33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FFFF00"/>
                </a:solidFill>
              </a:rPr>
              <a:t>/s smoothen fluctuations and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affect more higher harmonics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42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53" y="3544033"/>
            <a:ext cx="3917131" cy="4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2817" y="1644336"/>
            <a:ext cx="13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Green-Kubo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8828" y="612775"/>
            <a:ext cx="20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Operative definition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9" y="4129747"/>
            <a:ext cx="104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B.Schenke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8154" y="6491080"/>
            <a:ext cx="2167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/>
                <a:cs typeface="Arial Narrow"/>
              </a:rPr>
              <a:t>B. </a:t>
            </a:r>
            <a:r>
              <a:rPr lang="en-US" sz="1600" dirty="0" err="1" smtClean="0">
                <a:latin typeface="Arial Narrow"/>
                <a:cs typeface="Arial Narrow"/>
              </a:rPr>
              <a:t>Schenke</a:t>
            </a:r>
            <a:r>
              <a:rPr lang="en-US" sz="1600" dirty="0" smtClean="0">
                <a:latin typeface="Arial Narrow"/>
                <a:cs typeface="Arial Narrow"/>
              </a:rPr>
              <a:t>, PRC85(2012)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83188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3625" y="840937"/>
            <a:ext cx="8080375" cy="51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5200"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rgbClr val="FFFF00"/>
                </a:solidFill>
                <a:latin typeface="Trebuchet MS"/>
                <a:cs typeface="Trebuchet MS"/>
                <a:sym typeface="Symbol" charset="0"/>
              </a:rPr>
              <a:t>Numerical Transport approach:</a:t>
            </a:r>
            <a:endParaRPr lang="en-US" sz="2400" u="sng" dirty="0">
              <a:solidFill>
                <a:srgbClr val="FFFF00"/>
              </a:solidFill>
              <a:latin typeface="Trebuchet MS"/>
              <a:cs typeface="Trebuchet MS"/>
              <a:sym typeface="Symbol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Chapmann-Enskog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I°order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 agree with Green-</a:t>
            </a:r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Kubo for </a:t>
            </a:r>
            <a:r>
              <a:rPr lang="en-US" sz="2200" dirty="0" smtClean="0">
                <a:solidFill>
                  <a:schemeClr val="bg1"/>
                </a:solidFill>
                <a:latin typeface="Symbol" charset="2"/>
                <a:cs typeface="Symbol" charset="2"/>
                <a:sym typeface="Symbol" charset="0"/>
              </a:rPr>
              <a:t>h</a:t>
            </a:r>
            <a:endParaRPr lang="en-US" sz="2200" dirty="0">
              <a:solidFill>
                <a:schemeClr val="bg1"/>
              </a:solidFill>
              <a:latin typeface="Symbol" charset="2"/>
              <a:cs typeface="Symbol" charset="2"/>
              <a:sym typeface="Symbol" charset="0"/>
            </a:endParaRPr>
          </a:p>
          <a:p>
            <a:pPr marL="800100" lvl="1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Relax. Time </a:t>
            </a:r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Approx.  underestimate both  </a:t>
            </a:r>
            <a:r>
              <a:rPr lang="en-US" sz="2200" dirty="0" smtClean="0">
                <a:solidFill>
                  <a:schemeClr val="bg1"/>
                </a:solidFill>
                <a:latin typeface="Symbol" charset="2"/>
                <a:cs typeface="Symbol" charset="2"/>
                <a:sym typeface="Symbol" charset="0"/>
              </a:rPr>
              <a:t>h</a:t>
            </a:r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  and </a:t>
            </a:r>
            <a:r>
              <a:rPr lang="en-US" sz="2200" dirty="0" err="1" smtClean="0">
                <a:solidFill>
                  <a:schemeClr val="bg1"/>
                </a:solidFill>
                <a:latin typeface="Symbol" charset="2"/>
                <a:cs typeface="Symbol" charset="2"/>
                <a:sym typeface="Symbol" charset="0"/>
              </a:rPr>
              <a:t>s</a:t>
            </a:r>
            <a:r>
              <a:rPr lang="en-US" sz="2200" baseline="-25000" dirty="0" err="1" smtClean="0">
                <a:solidFill>
                  <a:schemeClr val="bg1"/>
                </a:solidFill>
                <a:latin typeface="Cambria"/>
                <a:cs typeface="Cambria"/>
                <a:sym typeface="Symbol" charset="0"/>
              </a:rPr>
              <a:t>el</a:t>
            </a:r>
            <a:endParaRPr lang="en-US" sz="2200" baseline="-25000" dirty="0" smtClean="0">
              <a:solidFill>
                <a:schemeClr val="bg1"/>
              </a:solidFill>
              <a:latin typeface="Cambria"/>
              <a:cs typeface="Cambria"/>
              <a:sym typeface="Symbol" charset="0"/>
            </a:endParaRP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+mn-ea"/>
              <a:cs typeface="Arial" charset="0"/>
            </a:endParaRPr>
          </a:p>
          <a:p>
            <a:pPr marL="2520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Electric</a:t>
            </a:r>
            <a:r>
              <a:rPr lang="it-IT" sz="2400" b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 </a:t>
            </a:r>
            <a:r>
              <a:rPr lang="it-IT" sz="2400" b="1" u="sng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conductivity</a:t>
            </a:r>
            <a:r>
              <a:rPr lang="it-IT" sz="2400" b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ea typeface="+mn-ea"/>
                <a:cs typeface="Trebuchet MS"/>
              </a:rPr>
              <a:t>:</a:t>
            </a:r>
            <a:endParaRPr lang="it-IT" sz="2400" b="1" u="sng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ea typeface="+mn-ea"/>
              <a:cs typeface="Trebuchet MS"/>
            </a:endParaRPr>
          </a:p>
          <a:p>
            <a:pPr marL="2520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u="sng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ea typeface="+mn-ea"/>
              <a:cs typeface="Trebuchet MS"/>
              <a:sym typeface="Symbol" charset="0"/>
            </a:endParaRPr>
          </a:p>
          <a:p>
            <a:pPr marL="80010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New 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lQCD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data on </a:t>
            </a:r>
            <a:r>
              <a:rPr lang="en-US" sz="2200" dirty="0" err="1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s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el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appear self-consistently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    related to 4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ph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/s ≈ 1, also   </a:t>
            </a:r>
            <a:r>
              <a:rPr lang="en-US" sz="2200" dirty="0" err="1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s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el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≈ g</a:t>
            </a:r>
            <a:r>
              <a:rPr lang="en-US" sz="2200" baseline="300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-1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(T) 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h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/s </a:t>
            </a:r>
            <a:endParaRPr lang="en-US" sz="2200" dirty="0">
              <a:solidFill>
                <a:srgbClr val="FFFFFF"/>
              </a:solidFill>
              <a:latin typeface="Cambria"/>
              <a:ea typeface="+mn-ea"/>
              <a:cs typeface="Cambria"/>
              <a:sym typeface="Symbol" charset="0"/>
            </a:endParaRPr>
          </a:p>
          <a:p>
            <a:pPr marL="800100" lvl="1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The ratio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ea typeface="+mn-ea"/>
                <a:cs typeface="Cambria"/>
                <a:sym typeface="Symbol" charset="0"/>
              </a:rPr>
              <a:t>(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h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/s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ea typeface="+mn-ea"/>
                <a:cs typeface="Cambria"/>
                <a:sym typeface="Symbol" charset="0"/>
              </a:rPr>
              <a:t>)/(</a:t>
            </a:r>
            <a:r>
              <a:rPr lang="en-US" sz="2200" dirty="0" err="1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s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el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/T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ea typeface="+mn-ea"/>
                <a:cs typeface="Cambria"/>
                <a:sym typeface="Symbol" charset="0"/>
              </a:rPr>
              <a:t>)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is 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	- independent on K-factor of 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ea typeface="+mn-ea"/>
                <a:cs typeface="Symbol" charset="2"/>
                <a:sym typeface="Symbol" charset="0"/>
              </a:rPr>
              <a:t>a</a:t>
            </a:r>
            <a:r>
              <a:rPr lang="en-US" sz="2200" baseline="-250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(T) coupling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     - sensitive to the relative strength of  q /g scattering rates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     - T-&gt; 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T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 steep increase , test for 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AdS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ea typeface="+mn-ea"/>
                <a:cs typeface="Cambria"/>
                <a:sym typeface="Symbol" charset="0"/>
              </a:rPr>
              <a:t>/CFT approach      </a:t>
            </a:r>
            <a:endParaRPr lang="en-US" sz="2200" dirty="0">
              <a:solidFill>
                <a:srgbClr val="FFFFFF"/>
              </a:solidFill>
              <a:latin typeface="Cambria"/>
              <a:ea typeface="+mn-ea"/>
              <a:cs typeface="Cambria"/>
              <a:sym typeface="Symbol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05200" y="-103188"/>
            <a:ext cx="25971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7451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1500188" y="61913"/>
            <a:ext cx="6910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E1D42B"/>
                </a:solidFill>
              </a:rPr>
              <a:t>Width has small impact on thermodynamics?</a:t>
            </a:r>
            <a:endParaRPr lang="en-US" sz="2800" b="1" dirty="0">
              <a:solidFill>
                <a:srgbClr val="E1D42B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983406" y="4101731"/>
            <a:ext cx="4263607" cy="67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DQPM: </a:t>
            </a:r>
            <a:r>
              <a:rPr lang="it-IT" sz="1600" dirty="0">
                <a:solidFill>
                  <a:schemeClr val="bg1"/>
                </a:solidFill>
                <a:latin typeface="+mj-lt"/>
              </a:rPr>
              <a:t>E. </a:t>
            </a:r>
            <a:r>
              <a:rPr lang="it-IT" sz="1600" dirty="0" err="1">
                <a:solidFill>
                  <a:schemeClr val="bg1"/>
                </a:solidFill>
                <a:latin typeface="+mj-lt"/>
              </a:rPr>
              <a:t>Braktovskaya</a:t>
            </a:r>
            <a:r>
              <a:rPr lang="it-IT" sz="1600" dirty="0">
                <a:solidFill>
                  <a:schemeClr val="bg1"/>
                </a:solidFill>
                <a:latin typeface="+mj-lt"/>
              </a:rPr>
              <a:t> et al.</a:t>
            </a: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NPA856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(2011) 162</a:t>
            </a:r>
            <a:r>
              <a:rPr lang="it-IT" sz="1600" dirty="0">
                <a:solidFill>
                  <a:schemeClr val="bg1"/>
                </a:solidFill>
                <a:latin typeface="+mj-lt"/>
              </a:rPr>
              <a:t>  </a:t>
            </a:r>
          </a:p>
          <a:p>
            <a:pPr>
              <a:lnSpc>
                <a:spcPct val="120000"/>
              </a:lnSpc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</a:rPr>
              <a:t>QP: Plumari et al., PRD84 (2011)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7" y="698101"/>
            <a:ext cx="4873670" cy="3975447"/>
          </a:xfrm>
          <a:prstGeom prst="rect">
            <a:avLst/>
          </a:prstGeom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1234699" y="3487540"/>
            <a:ext cx="3315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00000"/>
                </a:solidFill>
              </a:rPr>
              <a:t>Both fit to WB-</a:t>
            </a:r>
            <a:r>
              <a:rPr lang="en-US" dirty="0" err="1">
                <a:solidFill>
                  <a:srgbClr val="800000"/>
                </a:solidFill>
              </a:rPr>
              <a:t>lQCD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data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6" y="5727074"/>
            <a:ext cx="4162285" cy="68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6" y="6409554"/>
            <a:ext cx="2625052" cy="44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6" y="5013161"/>
            <a:ext cx="4718627" cy="713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6" y="4678139"/>
            <a:ext cx="79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DQPM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053175"/>
            <a:ext cx="4279900" cy="3292475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38" t="27319" r="-3124" b="5157"/>
          <a:stretch/>
        </p:blipFill>
        <p:spPr>
          <a:xfrm>
            <a:off x="-7200" y="3208432"/>
            <a:ext cx="4420800" cy="1422000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54146"/>
            <a:ext cx="9143999" cy="5847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" y="46345"/>
            <a:ext cx="92674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Chapmann-Enskog</a:t>
            </a:r>
            <a:r>
              <a:rPr lang="en-US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vs</a:t>
            </a:r>
            <a:r>
              <a:rPr lang="en-US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 Green </a:t>
            </a:r>
            <a:r>
              <a:rPr lang="en-US" sz="3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Kubo:massive</a:t>
            </a:r>
            <a:r>
              <a:rPr lang="en-US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 case</a:t>
            </a:r>
            <a:endParaRPr lang="en-US" sz="3000" dirty="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29" y="971833"/>
            <a:ext cx="896507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Massive case is relevant in </a:t>
            </a:r>
            <a:r>
              <a:rPr lang="en-US" sz="2300" dirty="0" err="1" smtClean="0">
                <a:solidFill>
                  <a:srgbClr val="FF0000"/>
                </a:solidFill>
              </a:rPr>
              <a:t>quasiparticle</a:t>
            </a:r>
            <a:r>
              <a:rPr lang="en-US" sz="2300" dirty="0" smtClean="0">
                <a:solidFill>
                  <a:srgbClr val="FF0000"/>
                </a:solidFill>
              </a:rPr>
              <a:t> models where </a:t>
            </a:r>
            <a:r>
              <a:rPr lang="en-US" sz="2300" dirty="0" err="1" smtClean="0">
                <a:solidFill>
                  <a:srgbClr val="FF0000"/>
                </a:solidFill>
              </a:rPr>
              <a:t>M</a:t>
            </a:r>
            <a:r>
              <a:rPr lang="en-US" sz="2300" baseline="-25000" dirty="0" err="1" smtClean="0">
                <a:solidFill>
                  <a:srgbClr val="FF0000"/>
                </a:solidFill>
              </a:rPr>
              <a:t>q,g</a:t>
            </a:r>
            <a:r>
              <a:rPr lang="en-US" sz="2300" dirty="0" smtClean="0">
                <a:solidFill>
                  <a:srgbClr val="FF0000"/>
                </a:solidFill>
              </a:rPr>
              <a:t>(T)=g(T)T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Hence we need it to extend the approach to Boltzmann-</a:t>
            </a:r>
            <a:r>
              <a:rPr lang="en-US" sz="2300" dirty="0" err="1" smtClean="0">
                <a:solidFill>
                  <a:srgbClr val="FF0000"/>
                </a:solidFill>
              </a:rPr>
              <a:t>Vlasov</a:t>
            </a:r>
            <a:r>
              <a:rPr lang="en-US" sz="2300" dirty="0" smtClean="0">
                <a:solidFill>
                  <a:srgbClr val="FF0000"/>
                </a:solidFill>
              </a:rPr>
              <a:t> transport</a:t>
            </a:r>
            <a:endParaRPr lang="en-US" sz="2300" dirty="0">
              <a:solidFill>
                <a:srgbClr val="FF0000"/>
              </a:solidFill>
            </a:endParaRPr>
          </a:p>
          <a:p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Again good agreement with CE 1</a:t>
            </a:r>
            <a:r>
              <a:rPr lang="en-US" sz="2200" baseline="30000" dirty="0" smtClean="0">
                <a:solidFill>
                  <a:srgbClr val="FFFF00"/>
                </a:solidFill>
              </a:rPr>
              <a:t>st</a:t>
            </a:r>
            <a:r>
              <a:rPr lang="en-US" sz="2200" dirty="0" smtClean="0">
                <a:solidFill>
                  <a:srgbClr val="FFFF00"/>
                </a:solidFill>
              </a:rPr>
              <a:t> order for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s(q)</a:t>
            </a:r>
            <a:r>
              <a:rPr lang="en-US" sz="2200" dirty="0" smtClean="0">
                <a:solidFill>
                  <a:srgbClr val="FFFF00"/>
                </a:solidFill>
              </a:rPr>
              <a:t>=cost.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15" y="2823231"/>
            <a:ext cx="5020382" cy="3856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064" y="5170952"/>
            <a:ext cx="3801126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Still missing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Chapmann-Enskog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for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massive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&amp; anisotropic cross 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0830" y="33359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/>
                <a:cs typeface="Century Schoolbook"/>
              </a:rPr>
              <a:t>z</a:t>
            </a:r>
            <a:r>
              <a:rPr lang="en-US" dirty="0" smtClean="0">
                <a:latin typeface="Century Schoolbook"/>
                <a:cs typeface="Century Schoolbook"/>
              </a:rPr>
              <a:t>=M/T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375" y="2744621"/>
            <a:ext cx="3440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+mj-lt"/>
                <a:cs typeface="Symbol" charset="2"/>
              </a:rPr>
              <a:t>Isostropic</a:t>
            </a:r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s </a:t>
            </a:r>
            <a:r>
              <a:rPr lang="en-US" sz="2000" dirty="0" smtClean="0">
                <a:solidFill>
                  <a:srgbClr val="FFFF00"/>
                </a:solidFill>
              </a:rPr>
              <a:t>– massive particles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2638425" y="4763"/>
            <a:ext cx="4116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</a:rPr>
              <a:t>Viscous Hydrodynamics</a:t>
            </a:r>
          </a:p>
        </p:txBody>
      </p:sp>
      <p:graphicFrame>
        <p:nvGraphicFramePr>
          <p:cNvPr id="28674" name="Object 28"/>
          <p:cNvGraphicFramePr>
            <a:graphicFrameLocks noChangeAspect="1"/>
          </p:cNvGraphicFramePr>
          <p:nvPr/>
        </p:nvGraphicFramePr>
        <p:xfrm>
          <a:off x="125413" y="1574800"/>
          <a:ext cx="2892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0" name="Equation" r:id="rId4" imgW="1473200" imgH="254000" progId="Equation.3">
                  <p:embed/>
                </p:oleObj>
              </mc:Choice>
              <mc:Fallback>
                <p:oleObj name="Equation" r:id="rId4" imgW="1473200" imgH="2540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574800"/>
                        <a:ext cx="2892425" cy="498475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79388" y="2236788"/>
            <a:ext cx="13096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Asantz</a:t>
            </a:r>
            <a:r>
              <a:rPr lang="it-IT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used</a:t>
            </a:r>
            <a:endParaRPr lang="it-IT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6" name="Object 30"/>
          <p:cNvGraphicFramePr>
            <a:graphicFrameLocks noChangeAspect="1"/>
          </p:cNvGraphicFramePr>
          <p:nvPr/>
        </p:nvGraphicFramePr>
        <p:xfrm>
          <a:off x="147638" y="2622550"/>
          <a:ext cx="21431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1" name="Equation" r:id="rId6" imgW="1308100" imgH="419100" progId="Equation.3">
                  <p:embed/>
                </p:oleObj>
              </mc:Choice>
              <mc:Fallback>
                <p:oleObj name="Equation" r:id="rId6" imgW="1308100" imgH="4191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622550"/>
                        <a:ext cx="2143125" cy="687388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2286000" y="2625725"/>
          <a:ext cx="11049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2" name="Equation" r:id="rId8" imgW="723900" imgH="444500" progId="Equation.3">
                  <p:embed/>
                </p:oleObj>
              </mc:Choice>
              <mc:Fallback>
                <p:oleObj name="Equation" r:id="rId8" imgW="7239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25725"/>
                        <a:ext cx="1104900" cy="677863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34950" y="3794125"/>
            <a:ext cx="68008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+mn-ea"/>
                <a:cs typeface="Cambria"/>
              </a:rPr>
              <a:t>Problems</a:t>
            </a:r>
            <a:r>
              <a:rPr lang="it-IT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+mn-ea"/>
                <a:cs typeface="Cambria"/>
              </a:rPr>
              <a:t> </a:t>
            </a:r>
            <a:r>
              <a:rPr lang="it-IT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+mn-ea"/>
                <a:cs typeface="Cambria"/>
              </a:rPr>
              <a:t>related</a:t>
            </a:r>
            <a:r>
              <a:rPr lang="it-IT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+mn-ea"/>
                <a:cs typeface="Cambria"/>
              </a:rPr>
              <a:t> to </a:t>
            </a:r>
            <a:r>
              <a:rPr lang="it-IT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cs typeface="Symbol" charset="2"/>
              </a:rPr>
              <a:t>d</a:t>
            </a:r>
            <a:r>
              <a:rPr lang="it-IT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+mn-ea"/>
                <a:cs typeface="Cambria"/>
              </a:rPr>
              <a:t>f</a:t>
            </a:r>
            <a:r>
              <a:rPr lang="it-IT" sz="2400" b="1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: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dissipative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correction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to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-&gt;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baseline="-25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eq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+</a:t>
            </a:r>
            <a:r>
              <a:rPr lang="it-IT" sz="2000" dirty="0" err="1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d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baseline="-25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neq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just an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ansatz</a:t>
            </a:r>
            <a:endParaRPr lang="it-IT" sz="2000" dirty="0">
              <a:solidFill>
                <a:srgbClr val="FFFF00"/>
              </a:solidFill>
              <a:latin typeface="Cambria"/>
              <a:ea typeface="+mn-ea"/>
              <a:cs typeface="Cambria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2000" dirty="0" err="1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d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baseline="-25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neq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/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at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p</a:t>
            </a:r>
            <a:r>
              <a:rPr lang="it-IT" sz="2000" baseline="-25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T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&gt; 1.5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GeV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is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large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000" dirty="0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d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f</a:t>
            </a:r>
            <a:r>
              <a:rPr lang="it-IT" sz="2000" baseline="-25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neq</a:t>
            </a:r>
            <a:r>
              <a:rPr lang="it-IT" sz="2000" baseline="-25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&lt;-&gt; </a:t>
            </a:r>
            <a:r>
              <a:rPr lang="it-IT" sz="2000" dirty="0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/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s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implies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a RTA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approx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.  </a:t>
            </a:r>
            <a:r>
              <a:rPr lang="it-IT" sz="2000" dirty="0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(</a:t>
            </a:r>
            <a:r>
              <a:rPr lang="it-IT" sz="2000" dirty="0" err="1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solvable</a:t>
            </a:r>
            <a:r>
              <a:rPr lang="it-IT" sz="2000" dirty="0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)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2000" dirty="0" err="1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P</a:t>
            </a:r>
            <a:r>
              <a:rPr lang="it-IT" sz="2000" baseline="30000" dirty="0" err="1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mn</a:t>
            </a:r>
            <a:r>
              <a:rPr lang="it-IT" sz="2000" dirty="0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 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(t</a:t>
            </a:r>
            <a:r>
              <a:rPr lang="it-IT" sz="2000" baseline="-25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0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) =0 -&gt;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discard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initial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 non-</a:t>
            </a:r>
            <a:r>
              <a:rPr lang="it-IT" sz="2000" dirty="0" err="1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equil</a:t>
            </a:r>
            <a:r>
              <a:rPr lang="it-IT" sz="2000" dirty="0">
                <a:solidFill>
                  <a:srgbClr val="FFFF00"/>
                </a:solidFill>
                <a:latin typeface="Cambria"/>
                <a:ea typeface="+mn-ea"/>
                <a:cs typeface="Cambria"/>
              </a:rPr>
              <a:t>. </a:t>
            </a:r>
            <a:r>
              <a:rPr lang="it-IT" sz="2000" dirty="0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(ex. </a:t>
            </a:r>
            <a:r>
              <a:rPr lang="it-IT" sz="2000" dirty="0" err="1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minijets</a:t>
            </a:r>
            <a:r>
              <a:rPr lang="it-IT" sz="2000" dirty="0">
                <a:solidFill>
                  <a:srgbClr val="FFFFFF"/>
                </a:solidFill>
                <a:latin typeface="Cambria"/>
                <a:ea typeface="+mn-ea"/>
                <a:cs typeface="Cambria"/>
              </a:rPr>
              <a:t>)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p</a:t>
            </a:r>
            <a:r>
              <a:rPr lang="it-IT" sz="2000" baseline="-25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T</a:t>
            </a:r>
            <a:r>
              <a:rPr lang="it-IT" sz="2000" baseline="-25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-&gt; 0 no </a:t>
            </a: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problem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except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if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/</a:t>
            </a: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s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 large</a:t>
            </a:r>
          </a:p>
        </p:txBody>
      </p:sp>
      <p:graphicFrame>
        <p:nvGraphicFramePr>
          <p:cNvPr id="28679" name="Object 37"/>
          <p:cNvGraphicFramePr>
            <a:graphicFrameLocks noChangeAspect="1"/>
          </p:cNvGraphicFramePr>
          <p:nvPr/>
        </p:nvGraphicFramePr>
        <p:xfrm>
          <a:off x="125413" y="742950"/>
          <a:ext cx="2825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3" name="Equation" r:id="rId10" imgW="1167893" imgH="253890" progId="Equation.3">
                  <p:embed/>
                </p:oleObj>
              </mc:Choice>
              <mc:Fallback>
                <p:oleObj name="Equation" r:id="rId10" imgW="1167893" imgH="25389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742950"/>
                        <a:ext cx="2825750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0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739775"/>
            <a:ext cx="4537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9"/>
          <p:cNvSpPr>
            <a:spLocks noChangeArrowheads="1"/>
          </p:cNvSpPr>
          <p:nvPr/>
        </p:nvSpPr>
        <p:spPr bwMode="auto">
          <a:xfrm>
            <a:off x="5929313" y="3157538"/>
            <a:ext cx="2682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K. Dusling et al., PRC81 (2010)</a:t>
            </a:r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22006" r="-1451" b="25243"/>
          <a:stretch>
            <a:fillRect/>
          </a:stretch>
        </p:blipFill>
        <p:spPr bwMode="auto">
          <a:xfrm>
            <a:off x="4606925" y="730250"/>
            <a:ext cx="4537075" cy="341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7225" y="4276725"/>
            <a:ext cx="5826125" cy="1593850"/>
          </a:xfrm>
          <a:prstGeom prst="roundRect">
            <a:avLst/>
          </a:prstGeom>
          <a:ln w="38100" cmpd="sng">
            <a:solidFill>
              <a:srgbClr val="006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03275"/>
            <a:ext cx="40433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55650" y="95250"/>
            <a:ext cx="775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800">
                <a:solidFill>
                  <a:srgbClr val="FFFF00"/>
                </a:solidFill>
              </a:rPr>
              <a:t>/s(T) shear viscosity or details of the cross section?</a:t>
            </a:r>
          </a:p>
        </p:txBody>
      </p:sp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182563" y="4148138"/>
            <a:ext cx="2787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Keep same 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200">
                <a:solidFill>
                  <a:srgbClr val="FFFF00"/>
                </a:solidFill>
              </a:rPr>
              <a:t>/s means: </a:t>
            </a:r>
          </a:p>
        </p:txBody>
      </p:sp>
      <p:graphicFrame>
        <p:nvGraphicFramePr>
          <p:cNvPr id="38917" name="Object 9"/>
          <p:cNvGraphicFramePr>
            <a:graphicFrameLocks noChangeAspect="1"/>
          </p:cNvGraphicFramePr>
          <p:nvPr/>
        </p:nvGraphicFramePr>
        <p:xfrm>
          <a:off x="252413" y="5173663"/>
          <a:ext cx="193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" name="Equation" r:id="rId4" imgW="1358900" imgH="469900" progId="Equation.3">
                  <p:embed/>
                </p:oleObj>
              </mc:Choice>
              <mc:Fallback>
                <p:oleObj name="Equation" r:id="rId4" imgW="13589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173663"/>
                        <a:ext cx="1939925" cy="66992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riped Right Arrow 10"/>
          <p:cNvSpPr/>
          <p:nvPr/>
        </p:nvSpPr>
        <p:spPr>
          <a:xfrm flipV="1">
            <a:off x="252413" y="6153150"/>
            <a:ext cx="487362" cy="254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739775" y="5862638"/>
            <a:ext cx="36528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=1.4 GeV  -&gt; 25%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=5.6 GeV  -&gt; 40%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7225" y="4311650"/>
            <a:ext cx="5826125" cy="150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 is really the physical parameter determining </a:t>
            </a:r>
          </a:p>
          <a:p>
            <a:pPr>
              <a:defRPr/>
            </a:pPr>
            <a:r>
              <a:rPr lang="en-US" sz="2100" dirty="0">
                <a:solidFill>
                  <a:srgbClr val="000080"/>
                </a:solidFill>
              </a:rPr>
              <a:t>      v</a:t>
            </a:r>
            <a:r>
              <a:rPr lang="en-US" sz="2100" baseline="-25000" dirty="0">
                <a:solidFill>
                  <a:srgbClr val="000080"/>
                </a:solidFill>
              </a:rPr>
              <a:t>2 </a:t>
            </a:r>
            <a:r>
              <a:rPr lang="en-US" sz="2100" dirty="0">
                <a:solidFill>
                  <a:srgbClr val="000080"/>
                </a:solidFill>
              </a:rPr>
              <a:t>at least up to 1.5-2 </a:t>
            </a:r>
            <a:r>
              <a:rPr lang="en-US" sz="2100" dirty="0" err="1">
                <a:solidFill>
                  <a:srgbClr val="000080"/>
                </a:solidFill>
              </a:rPr>
              <a:t>GeV</a:t>
            </a:r>
            <a:endParaRPr lang="en-US" sz="21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baseline="-250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</a:rPr>
              <a:t>microscopic details become relevant at higher </a:t>
            </a:r>
            <a:r>
              <a:rPr lang="en-US" sz="2100" dirty="0" err="1">
                <a:solidFill>
                  <a:srgbClr val="000080"/>
                </a:solidFill>
              </a:rPr>
              <a:t>p</a:t>
            </a:r>
            <a:r>
              <a:rPr lang="en-US" sz="2100" baseline="-25000" dirty="0" err="1">
                <a:solidFill>
                  <a:srgbClr val="000080"/>
                </a:solidFill>
              </a:rPr>
              <a:t>T</a:t>
            </a:r>
            <a:endParaRPr lang="en-US" sz="2100" baseline="-250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First time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/s&lt;-&gt; v</a:t>
            </a:r>
            <a:r>
              <a:rPr lang="en-US" sz="2100" baseline="-25000" dirty="0">
                <a:solidFill>
                  <a:srgbClr val="000080"/>
                </a:solidFill>
              </a:rPr>
              <a:t>2</a:t>
            </a:r>
            <a:r>
              <a:rPr lang="en-US" sz="2100" dirty="0">
                <a:solidFill>
                  <a:srgbClr val="000080"/>
                </a:solidFill>
              </a:rPr>
              <a:t> hypothesis is verified!</a:t>
            </a:r>
          </a:p>
        </p:txBody>
      </p:sp>
      <p:graphicFrame>
        <p:nvGraphicFramePr>
          <p:cNvPr id="38921" name="Object 15"/>
          <p:cNvGraphicFramePr>
            <a:graphicFrameLocks noChangeAspect="1"/>
          </p:cNvGraphicFramePr>
          <p:nvPr/>
        </p:nvGraphicFramePr>
        <p:xfrm>
          <a:off x="252413" y="4575175"/>
          <a:ext cx="1841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4" name="Equation" r:id="rId6" imgW="1130300" imgH="266700" progId="Equation.3">
                  <p:embed/>
                </p:oleObj>
              </mc:Choice>
              <mc:Fallback>
                <p:oleObj name="Equation" r:id="rId6" imgW="11303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75175"/>
                        <a:ext cx="1841500" cy="43497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12800"/>
            <a:ext cx="40513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3" name="Object 5"/>
          <p:cNvGraphicFramePr>
            <a:graphicFrameLocks noChangeAspect="1"/>
          </p:cNvGraphicFramePr>
          <p:nvPr/>
        </p:nvGraphicFramePr>
        <p:xfrm>
          <a:off x="190500" y="801688"/>
          <a:ext cx="124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" name="Equation" r:id="rId9" imgW="1270000" imgH="558800" progId="Equation.3">
                  <p:embed/>
                </p:oleObj>
              </mc:Choice>
              <mc:Fallback>
                <p:oleObj name="Equation" r:id="rId9" imgW="12700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801688"/>
                        <a:ext cx="1244600" cy="549275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Box 16"/>
          <p:cNvSpPr txBox="1">
            <a:spLocks noChangeArrowheads="1"/>
          </p:cNvSpPr>
          <p:nvPr/>
        </p:nvSpPr>
        <p:spPr bwMode="auto">
          <a:xfrm>
            <a:off x="1828800" y="9604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cross section</a:t>
            </a:r>
          </a:p>
        </p:txBody>
      </p:sp>
      <p:pic>
        <p:nvPicPr>
          <p:cNvPr id="38925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73113"/>
            <a:ext cx="41290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73113"/>
            <a:ext cx="4165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TextBox 1"/>
          <p:cNvSpPr txBox="1">
            <a:spLocks noChangeArrowheads="1"/>
          </p:cNvSpPr>
          <p:nvPr/>
        </p:nvSpPr>
        <p:spPr bwMode="auto">
          <a:xfrm>
            <a:off x="4875213" y="5905500"/>
            <a:ext cx="4092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Does the microscopic degrees of freedom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matter once P(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e</a:t>
            </a:r>
            <a:r>
              <a:rPr lang="en-US" sz="1800">
                <a:solidFill>
                  <a:srgbClr val="FFB14E"/>
                </a:solidFill>
              </a:rPr>
              <a:t>) and 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h</a:t>
            </a:r>
            <a:r>
              <a:rPr lang="en-US" sz="1800">
                <a:solidFill>
                  <a:srgbClr val="FFB14E"/>
                </a:solidFill>
              </a:rPr>
              <a:t>/s is fixed?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7225" y="4276725"/>
            <a:ext cx="5826125" cy="1593850"/>
          </a:xfrm>
          <a:prstGeom prst="roundRect">
            <a:avLst/>
          </a:prstGeom>
          <a:ln w="38100" cmpd="sng">
            <a:solidFill>
              <a:srgbClr val="006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03275"/>
            <a:ext cx="40433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55650" y="95250"/>
            <a:ext cx="775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800">
                <a:solidFill>
                  <a:srgbClr val="FFFF00"/>
                </a:solidFill>
              </a:rPr>
              <a:t>/s(T) shear viscosity or details of the cross section?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182563" y="4148138"/>
            <a:ext cx="2787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Keep same 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200">
                <a:solidFill>
                  <a:srgbClr val="FFFF00"/>
                </a:solidFill>
              </a:rPr>
              <a:t>/s means: </a:t>
            </a:r>
          </a:p>
        </p:txBody>
      </p:sp>
      <p:graphicFrame>
        <p:nvGraphicFramePr>
          <p:cNvPr id="39941" name="Object 9"/>
          <p:cNvGraphicFramePr>
            <a:graphicFrameLocks noChangeAspect="1"/>
          </p:cNvGraphicFramePr>
          <p:nvPr/>
        </p:nvGraphicFramePr>
        <p:xfrm>
          <a:off x="252413" y="5173663"/>
          <a:ext cx="193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6" name="Equation" r:id="rId4" imgW="1358900" imgH="469900" progId="Equation.3">
                  <p:embed/>
                </p:oleObj>
              </mc:Choice>
              <mc:Fallback>
                <p:oleObj name="Equation" r:id="rId4" imgW="13589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173663"/>
                        <a:ext cx="1939925" cy="66992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riped Right Arrow 10"/>
          <p:cNvSpPr/>
          <p:nvPr/>
        </p:nvSpPr>
        <p:spPr>
          <a:xfrm flipV="1">
            <a:off x="252413" y="6153150"/>
            <a:ext cx="487362" cy="254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3" name="TextBox 11"/>
          <p:cNvSpPr txBox="1">
            <a:spLocks noChangeArrowheads="1"/>
          </p:cNvSpPr>
          <p:nvPr/>
        </p:nvSpPr>
        <p:spPr bwMode="auto">
          <a:xfrm>
            <a:off x="739775" y="5862638"/>
            <a:ext cx="36528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=1.4 GeV  -&gt; 25%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=5.6 GeV  -&gt; 40%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7225" y="4311650"/>
            <a:ext cx="5826125" cy="150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 is really the physical parameter determining </a:t>
            </a:r>
          </a:p>
          <a:p>
            <a:pPr>
              <a:defRPr/>
            </a:pPr>
            <a:r>
              <a:rPr lang="en-US" sz="2100" dirty="0">
                <a:solidFill>
                  <a:srgbClr val="000080"/>
                </a:solidFill>
              </a:rPr>
              <a:t>      v</a:t>
            </a:r>
            <a:r>
              <a:rPr lang="en-US" sz="2100" baseline="-25000" dirty="0">
                <a:solidFill>
                  <a:srgbClr val="000080"/>
                </a:solidFill>
              </a:rPr>
              <a:t>2 </a:t>
            </a:r>
            <a:r>
              <a:rPr lang="en-US" sz="2100" dirty="0">
                <a:solidFill>
                  <a:srgbClr val="000080"/>
                </a:solidFill>
              </a:rPr>
              <a:t>at least up to 1.5-2 </a:t>
            </a:r>
            <a:r>
              <a:rPr lang="en-US" sz="2100" dirty="0" err="1">
                <a:solidFill>
                  <a:srgbClr val="000080"/>
                </a:solidFill>
              </a:rPr>
              <a:t>GeV</a:t>
            </a:r>
            <a:endParaRPr lang="en-US" sz="21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baseline="-250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</a:rPr>
              <a:t>microscopic details become relevant at higher </a:t>
            </a:r>
            <a:r>
              <a:rPr lang="en-US" sz="2100" dirty="0" err="1">
                <a:solidFill>
                  <a:srgbClr val="000080"/>
                </a:solidFill>
              </a:rPr>
              <a:t>p</a:t>
            </a:r>
            <a:r>
              <a:rPr lang="en-US" sz="2100" baseline="-25000" dirty="0" err="1">
                <a:solidFill>
                  <a:srgbClr val="000080"/>
                </a:solidFill>
              </a:rPr>
              <a:t>T</a:t>
            </a:r>
            <a:endParaRPr lang="en-US" sz="2100" baseline="-250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First time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/s&lt;-&gt; v</a:t>
            </a:r>
            <a:r>
              <a:rPr lang="en-US" sz="2100" baseline="-25000" dirty="0">
                <a:solidFill>
                  <a:srgbClr val="000080"/>
                </a:solidFill>
              </a:rPr>
              <a:t>2</a:t>
            </a:r>
            <a:r>
              <a:rPr lang="en-US" sz="2100" dirty="0">
                <a:solidFill>
                  <a:srgbClr val="000080"/>
                </a:solidFill>
              </a:rPr>
              <a:t> hypothesis is verified!</a:t>
            </a:r>
          </a:p>
        </p:txBody>
      </p:sp>
      <p:graphicFrame>
        <p:nvGraphicFramePr>
          <p:cNvPr id="39945" name="Object 15"/>
          <p:cNvGraphicFramePr>
            <a:graphicFrameLocks noChangeAspect="1"/>
          </p:cNvGraphicFramePr>
          <p:nvPr/>
        </p:nvGraphicFramePr>
        <p:xfrm>
          <a:off x="252413" y="4575175"/>
          <a:ext cx="1841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7" name="Equation" r:id="rId6" imgW="1130300" imgH="266700" progId="Equation.3">
                  <p:embed/>
                </p:oleObj>
              </mc:Choice>
              <mc:Fallback>
                <p:oleObj name="Equation" r:id="rId6" imgW="11303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75175"/>
                        <a:ext cx="1841500" cy="43497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12800"/>
            <a:ext cx="40513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7" name="Object 5"/>
          <p:cNvGraphicFramePr>
            <a:graphicFrameLocks noChangeAspect="1"/>
          </p:cNvGraphicFramePr>
          <p:nvPr/>
        </p:nvGraphicFramePr>
        <p:xfrm>
          <a:off x="190500" y="801688"/>
          <a:ext cx="124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8" name="Equation" r:id="rId9" imgW="1270000" imgH="558800" progId="Equation.3">
                  <p:embed/>
                </p:oleObj>
              </mc:Choice>
              <mc:Fallback>
                <p:oleObj name="Equation" r:id="rId9" imgW="12700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801688"/>
                        <a:ext cx="1244600" cy="549275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Box 16"/>
          <p:cNvSpPr txBox="1">
            <a:spLocks noChangeArrowheads="1"/>
          </p:cNvSpPr>
          <p:nvPr/>
        </p:nvSpPr>
        <p:spPr bwMode="auto">
          <a:xfrm>
            <a:off x="1828800" y="9604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cross section</a:t>
            </a:r>
          </a:p>
        </p:txBody>
      </p:sp>
      <p:pic>
        <p:nvPicPr>
          <p:cNvPr id="39949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73113"/>
            <a:ext cx="41290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1"/>
          <p:cNvSpPr txBox="1">
            <a:spLocks noChangeArrowheads="1"/>
          </p:cNvSpPr>
          <p:nvPr/>
        </p:nvSpPr>
        <p:spPr bwMode="auto">
          <a:xfrm>
            <a:off x="4875213" y="5905500"/>
            <a:ext cx="4092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Does the microscopic degrees of freedom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matter once P(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e</a:t>
            </a:r>
            <a:r>
              <a:rPr lang="en-US" sz="1800">
                <a:solidFill>
                  <a:srgbClr val="FFB14E"/>
                </a:solidFill>
              </a:rPr>
              <a:t>) and 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h</a:t>
            </a:r>
            <a:r>
              <a:rPr lang="en-US" sz="1800">
                <a:solidFill>
                  <a:srgbClr val="FFB14E"/>
                </a:solidFill>
              </a:rPr>
              <a:t>/s is fixed?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7225" y="4276725"/>
            <a:ext cx="5826125" cy="1593850"/>
          </a:xfrm>
          <a:prstGeom prst="roundRect">
            <a:avLst/>
          </a:prstGeom>
          <a:ln w="38100" cmpd="sng">
            <a:solidFill>
              <a:srgbClr val="006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03275"/>
            <a:ext cx="40433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755650" y="95250"/>
            <a:ext cx="775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800">
                <a:solidFill>
                  <a:srgbClr val="FFFF00"/>
                </a:solidFill>
              </a:rPr>
              <a:t>/s(T) shear viscosity or details of the cross section?</a:t>
            </a:r>
          </a:p>
        </p:txBody>
      </p:sp>
      <p:sp>
        <p:nvSpPr>
          <p:cNvPr id="40964" name="TextBox 8"/>
          <p:cNvSpPr txBox="1">
            <a:spLocks noChangeArrowheads="1"/>
          </p:cNvSpPr>
          <p:nvPr/>
        </p:nvSpPr>
        <p:spPr bwMode="auto">
          <a:xfrm>
            <a:off x="182563" y="4148138"/>
            <a:ext cx="2787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Keep same 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200">
                <a:solidFill>
                  <a:srgbClr val="FFFF00"/>
                </a:solidFill>
              </a:rPr>
              <a:t>/s means: </a:t>
            </a:r>
          </a:p>
        </p:txBody>
      </p:sp>
      <p:graphicFrame>
        <p:nvGraphicFramePr>
          <p:cNvPr id="40965" name="Object 9"/>
          <p:cNvGraphicFramePr>
            <a:graphicFrameLocks noChangeAspect="1"/>
          </p:cNvGraphicFramePr>
          <p:nvPr/>
        </p:nvGraphicFramePr>
        <p:xfrm>
          <a:off x="252413" y="5173663"/>
          <a:ext cx="193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2" name="Equation" r:id="rId4" imgW="1358900" imgH="469900" progId="Equation.3">
                  <p:embed/>
                </p:oleObj>
              </mc:Choice>
              <mc:Fallback>
                <p:oleObj name="Equation" r:id="rId4" imgW="13589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173663"/>
                        <a:ext cx="1939925" cy="66992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riped Right Arrow 10"/>
          <p:cNvSpPr/>
          <p:nvPr/>
        </p:nvSpPr>
        <p:spPr>
          <a:xfrm flipV="1">
            <a:off x="252413" y="6153150"/>
            <a:ext cx="487362" cy="254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7" name="TextBox 11"/>
          <p:cNvSpPr txBox="1">
            <a:spLocks noChangeArrowheads="1"/>
          </p:cNvSpPr>
          <p:nvPr/>
        </p:nvSpPr>
        <p:spPr bwMode="auto">
          <a:xfrm>
            <a:off x="739775" y="5862638"/>
            <a:ext cx="36528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=1.4 GeV  -&gt; 25%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>
                <a:solidFill>
                  <a:srgbClr val="FFFF00"/>
                </a:solidFill>
              </a:rPr>
              <a:t> for m</a:t>
            </a:r>
            <a:r>
              <a:rPr lang="en-US" sz="1800" baseline="-25000">
                <a:solidFill>
                  <a:srgbClr val="FFFF00"/>
                </a:solidFill>
              </a:rPr>
              <a:t>D</a:t>
            </a:r>
            <a:r>
              <a:rPr lang="en-US" sz="1800">
                <a:solidFill>
                  <a:srgbClr val="FFFF00"/>
                </a:solidFill>
              </a:rPr>
              <a:t>=5.6 GeV  -&gt; 40% smaller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FFFF00"/>
                </a:solidFill>
              </a:rPr>
              <a:t>tot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7225" y="4311650"/>
            <a:ext cx="5826125" cy="1503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 is really the physical parameter determining </a:t>
            </a:r>
          </a:p>
          <a:p>
            <a:pPr>
              <a:defRPr/>
            </a:pPr>
            <a:r>
              <a:rPr lang="en-US" sz="2100" dirty="0">
                <a:solidFill>
                  <a:srgbClr val="000080"/>
                </a:solidFill>
              </a:rPr>
              <a:t>      v</a:t>
            </a:r>
            <a:r>
              <a:rPr lang="en-US" sz="2100" baseline="-25000" dirty="0">
                <a:solidFill>
                  <a:srgbClr val="000080"/>
                </a:solidFill>
              </a:rPr>
              <a:t>2 </a:t>
            </a:r>
            <a:r>
              <a:rPr lang="en-US" sz="2100" dirty="0">
                <a:solidFill>
                  <a:srgbClr val="000080"/>
                </a:solidFill>
              </a:rPr>
              <a:t>at least up to 1.5-2 </a:t>
            </a:r>
            <a:r>
              <a:rPr lang="en-US" sz="2100" dirty="0" err="1">
                <a:solidFill>
                  <a:srgbClr val="000080"/>
                </a:solidFill>
              </a:rPr>
              <a:t>GeV</a:t>
            </a:r>
            <a:endParaRPr lang="en-US" sz="21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baseline="-25000" dirty="0">
                <a:solidFill>
                  <a:srgbClr val="000080"/>
                </a:solidFill>
              </a:rPr>
              <a:t> </a:t>
            </a:r>
            <a:r>
              <a:rPr lang="en-US" sz="2100" dirty="0">
                <a:solidFill>
                  <a:srgbClr val="000080"/>
                </a:solidFill>
              </a:rPr>
              <a:t>microscopic details become relevant at higher </a:t>
            </a:r>
            <a:r>
              <a:rPr lang="en-US" sz="2100" dirty="0" err="1">
                <a:solidFill>
                  <a:srgbClr val="000080"/>
                </a:solidFill>
              </a:rPr>
              <a:t>p</a:t>
            </a:r>
            <a:r>
              <a:rPr lang="en-US" sz="2100" baseline="-25000" dirty="0" err="1">
                <a:solidFill>
                  <a:srgbClr val="000080"/>
                </a:solidFill>
              </a:rPr>
              <a:t>T</a:t>
            </a:r>
            <a:endParaRPr lang="en-US" sz="2100" baseline="-25000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2100" dirty="0">
                <a:solidFill>
                  <a:srgbClr val="000080"/>
                </a:solidFill>
              </a:rPr>
              <a:t>First time </a:t>
            </a:r>
            <a:r>
              <a:rPr lang="en-US" sz="2100" dirty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>
                <a:solidFill>
                  <a:srgbClr val="000080"/>
                </a:solidFill>
              </a:rPr>
              <a:t>/s&lt;-&gt; v</a:t>
            </a:r>
            <a:r>
              <a:rPr lang="en-US" sz="2100" baseline="-25000" dirty="0">
                <a:solidFill>
                  <a:srgbClr val="000080"/>
                </a:solidFill>
              </a:rPr>
              <a:t>2</a:t>
            </a:r>
            <a:r>
              <a:rPr lang="en-US" sz="2100" dirty="0">
                <a:solidFill>
                  <a:srgbClr val="000080"/>
                </a:solidFill>
              </a:rPr>
              <a:t> hypothesis is verified!</a:t>
            </a:r>
          </a:p>
        </p:txBody>
      </p:sp>
      <p:graphicFrame>
        <p:nvGraphicFramePr>
          <p:cNvPr id="40969" name="Object 15"/>
          <p:cNvGraphicFramePr>
            <a:graphicFrameLocks noChangeAspect="1"/>
          </p:cNvGraphicFramePr>
          <p:nvPr/>
        </p:nvGraphicFramePr>
        <p:xfrm>
          <a:off x="252413" y="4575175"/>
          <a:ext cx="1841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3" name="Equation" r:id="rId6" imgW="1130300" imgH="266700" progId="Equation.3">
                  <p:embed/>
                </p:oleObj>
              </mc:Choice>
              <mc:Fallback>
                <p:oleObj name="Equation" r:id="rId6" imgW="11303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75175"/>
                        <a:ext cx="1841500" cy="43497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12800"/>
            <a:ext cx="40513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1" name="Object 5"/>
          <p:cNvGraphicFramePr>
            <a:graphicFrameLocks noChangeAspect="1"/>
          </p:cNvGraphicFramePr>
          <p:nvPr/>
        </p:nvGraphicFramePr>
        <p:xfrm>
          <a:off x="190500" y="801688"/>
          <a:ext cx="124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4" name="Equation" r:id="rId9" imgW="1270000" imgH="558800" progId="Equation.3">
                  <p:embed/>
                </p:oleObj>
              </mc:Choice>
              <mc:Fallback>
                <p:oleObj name="Equation" r:id="rId9" imgW="1270000" imgH="55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801688"/>
                        <a:ext cx="1244600" cy="549275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Box 16"/>
          <p:cNvSpPr txBox="1">
            <a:spLocks noChangeArrowheads="1"/>
          </p:cNvSpPr>
          <p:nvPr/>
        </p:nvSpPr>
        <p:spPr bwMode="auto">
          <a:xfrm>
            <a:off x="1828800" y="9604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cross section</a:t>
            </a:r>
          </a:p>
        </p:txBody>
      </p:sp>
      <p:pic>
        <p:nvPicPr>
          <p:cNvPr id="40973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73113"/>
            <a:ext cx="41290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73113"/>
            <a:ext cx="4165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Box 1"/>
          <p:cNvSpPr txBox="1">
            <a:spLocks noChangeArrowheads="1"/>
          </p:cNvSpPr>
          <p:nvPr/>
        </p:nvSpPr>
        <p:spPr bwMode="auto">
          <a:xfrm>
            <a:off x="4875213" y="5905500"/>
            <a:ext cx="4092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Does the microscopic degrees of freedom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>
                <a:solidFill>
                  <a:srgbClr val="FFB14E"/>
                </a:solidFill>
              </a:rPr>
              <a:t>matter once P(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e</a:t>
            </a:r>
            <a:r>
              <a:rPr lang="en-US" sz="1800">
                <a:solidFill>
                  <a:srgbClr val="FFB14E"/>
                </a:solidFill>
              </a:rPr>
              <a:t>) and </a:t>
            </a:r>
            <a:r>
              <a:rPr lang="en-US" sz="1800">
                <a:solidFill>
                  <a:srgbClr val="FFB14E"/>
                </a:solidFill>
                <a:latin typeface="Symbol" charset="0"/>
                <a:cs typeface="Symbol" charset="0"/>
              </a:rPr>
              <a:t>h</a:t>
            </a:r>
            <a:r>
              <a:rPr lang="en-US" sz="1800">
                <a:solidFill>
                  <a:srgbClr val="FFB14E"/>
                </a:solidFill>
              </a:rPr>
              <a:t>/s is fixed?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793750"/>
            <a:ext cx="41656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84688"/>
            <a:ext cx="2246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0200" y="-36844"/>
            <a:ext cx="480702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Standard Initial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" y="422275"/>
            <a:ext cx="7737475" cy="1300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r-space: standard </a:t>
            </a:r>
            <a:r>
              <a:rPr lang="en-US" sz="22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Glauber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model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200" dirty="0">
                <a:solidFill>
                  <a:srgbClr val="FF6600"/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=y </a:t>
            </a:r>
            <a:r>
              <a:rPr lang="en-US" sz="22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Bjorken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boost invariance (</a:t>
            </a:r>
            <a:r>
              <a:rPr lang="en-US" sz="20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flexible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p-space: Boltzmann-</a:t>
            </a:r>
            <a:r>
              <a:rPr lang="en-US" sz="22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Juttner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200" baseline="-250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0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&lt;2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]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2200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minijet</a:t>
            </a:r>
            <a:r>
              <a:rPr lang="en-US" sz="2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rgbClr val="FAC090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2000" dirty="0" err="1">
                <a:solidFill>
                  <a:srgbClr val="FAC09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000" baseline="-25000" dirty="0" err="1">
                <a:solidFill>
                  <a:srgbClr val="FAC09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dirty="0">
                <a:solidFill>
                  <a:srgbClr val="FAC090"/>
                </a:solidFill>
                <a:latin typeface="+mn-lt"/>
                <a:ea typeface="+mn-ea"/>
                <a:cs typeface="+mn-cs"/>
              </a:rPr>
              <a:t>&gt;2-3GeV</a:t>
            </a:r>
            <a:r>
              <a:rPr lang="en-US" sz="2200" dirty="0">
                <a:solidFill>
                  <a:srgbClr val="FAC090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223838" y="2179638"/>
            <a:ext cx="28019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200">
                <a:solidFill>
                  <a:srgbClr val="FFFF00"/>
                </a:solidFill>
              </a:rPr>
              <a:t>T</a:t>
            </a:r>
            <a:r>
              <a:rPr lang="en-US" sz="2200" baseline="-25000">
                <a:solidFill>
                  <a:srgbClr val="FFFF00"/>
                </a:solidFill>
              </a:rPr>
              <a:t>max0</a:t>
            </a:r>
            <a:r>
              <a:rPr lang="en-US" sz="2200">
                <a:solidFill>
                  <a:srgbClr val="FFFF00"/>
                </a:solidFill>
              </a:rPr>
              <a:t> = 340 MeV</a:t>
            </a:r>
          </a:p>
          <a:p>
            <a:pPr eaLnBrk="1" hangingPunct="1">
              <a:lnSpc>
                <a:spcPct val="120000"/>
              </a:lnSpc>
            </a:pPr>
            <a:r>
              <a:rPr lang="en-US" sz="2200">
                <a:solidFill>
                  <a:srgbClr val="FFFF00"/>
                </a:solidFill>
              </a:rPr>
              <a:t>T</a:t>
            </a:r>
            <a:r>
              <a:rPr lang="en-US" sz="2200" baseline="-25000">
                <a:solidFill>
                  <a:srgbClr val="FFFF00"/>
                </a:solidFill>
                <a:latin typeface="Symbol" charset="0"/>
                <a:cs typeface="Symbol" charset="0"/>
              </a:rPr>
              <a:t>0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 t</a:t>
            </a:r>
            <a:r>
              <a:rPr lang="en-US" sz="2200" baseline="-25000">
                <a:solidFill>
                  <a:srgbClr val="FFFF00"/>
                </a:solidFill>
                <a:latin typeface="Symbol" charset="0"/>
                <a:cs typeface="Symbol" charset="0"/>
              </a:rPr>
              <a:t>0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 </a:t>
            </a:r>
            <a:r>
              <a:rPr lang="en-US" sz="2200">
                <a:solidFill>
                  <a:srgbClr val="FFFF00"/>
                </a:solidFill>
              </a:rPr>
              <a:t>=1  -&gt;</a:t>
            </a:r>
            <a:r>
              <a:rPr lang="en-US" sz="2200">
                <a:solidFill>
                  <a:srgbClr val="FFFF00"/>
                </a:solidFill>
                <a:latin typeface="Symbol" charset="0"/>
                <a:cs typeface="Symbol" charset="0"/>
              </a:rPr>
              <a:t> t</a:t>
            </a:r>
            <a:r>
              <a:rPr lang="en-US" sz="2200" baseline="-25000">
                <a:solidFill>
                  <a:srgbClr val="FFFF00"/>
                </a:solidFill>
                <a:latin typeface="Symbol" charset="0"/>
                <a:cs typeface="Symbol" charset="0"/>
              </a:rPr>
              <a:t>0</a:t>
            </a:r>
            <a:r>
              <a:rPr lang="en-US" sz="2200">
                <a:solidFill>
                  <a:srgbClr val="FFFF00"/>
                </a:solidFill>
              </a:rPr>
              <a:t>=0.6 fm/c</a:t>
            </a: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147638" y="1717675"/>
            <a:ext cx="5127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We fix maximum initial T at RHIC 200 AGeV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647950"/>
            <a:ext cx="3211513" cy="4003675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039" name="TextBox 11"/>
          <p:cNvSpPr txBox="1">
            <a:spLocks noChangeArrowheads="1"/>
          </p:cNvSpPr>
          <p:nvPr/>
        </p:nvSpPr>
        <p:spPr bwMode="auto">
          <a:xfrm>
            <a:off x="147638" y="3187700"/>
            <a:ext cx="5191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00"/>
                </a:solidFill>
              </a:rPr>
              <a:t>Then we scale r-profile according to initial </a:t>
            </a:r>
            <a:r>
              <a:rPr lang="en-US" sz="2600">
                <a:solidFill>
                  <a:srgbClr val="FFFF00"/>
                </a:solidFill>
                <a:latin typeface="Symbol" charset="0"/>
                <a:cs typeface="Symbol" charset="0"/>
              </a:rPr>
              <a:t>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9563" y="5548313"/>
          <a:ext cx="4306886" cy="110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10"/>
                <a:gridCol w="1172340"/>
                <a:gridCol w="1260245"/>
                <a:gridCol w="1280891"/>
              </a:tblGrid>
              <a:tr h="3659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GeV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 </a:t>
                      </a:r>
                      <a:r>
                        <a:rPr lang="en-US" sz="1800" dirty="0" err="1" smtClean="0"/>
                        <a:t>GeV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2.76 </a:t>
                      </a:r>
                      <a:r>
                        <a:rPr lang="en-US" sz="1800" dirty="0" err="1" smtClean="0"/>
                        <a:t>TeV</a:t>
                      </a:r>
                      <a:endParaRPr lang="en-US" sz="1800" dirty="0"/>
                    </a:p>
                  </a:txBody>
                  <a:tcPr marT="45746" marB="45746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</a:t>
                      </a:r>
                      <a:r>
                        <a:rPr lang="en-US" sz="1800" baseline="-25000" dirty="0" smtClean="0"/>
                        <a:t>0</a:t>
                      </a:r>
                      <a:endParaRPr lang="en-US" sz="1800" baseline="-250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290 MeV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340 MeV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590 MeV</a:t>
                      </a:r>
                      <a:endParaRPr lang="en-US" sz="1800" dirty="0"/>
                    </a:p>
                  </a:txBody>
                  <a:tcPr marT="45746" marB="45746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t </a:t>
                      </a:r>
                      <a:r>
                        <a:rPr lang="en-US" sz="1800" baseline="-25000" dirty="0" smtClean="0"/>
                        <a:t>0</a:t>
                      </a:r>
                      <a:endParaRPr lang="en-US" sz="1800" baseline="-250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 </a:t>
                      </a:r>
                      <a:r>
                        <a:rPr lang="en-US" sz="1800" dirty="0" err="1" smtClean="0"/>
                        <a:t>fm</a:t>
                      </a:r>
                      <a:r>
                        <a:rPr lang="en-US" sz="1800" dirty="0" smtClean="0"/>
                        <a:t>/c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 </a:t>
                      </a:r>
                      <a:r>
                        <a:rPr lang="en-US" sz="1800" dirty="0" err="1" smtClean="0"/>
                        <a:t>fm</a:t>
                      </a:r>
                      <a:r>
                        <a:rPr lang="en-US" sz="1800" dirty="0" smtClean="0"/>
                        <a:t>/c</a:t>
                      </a:r>
                      <a:endParaRPr lang="en-US" sz="1800" dirty="0"/>
                    </a:p>
                  </a:txBody>
                  <a:tcPr marT="45746" marB="4574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 </a:t>
                      </a:r>
                      <a:r>
                        <a:rPr lang="en-US" sz="1800" dirty="0" err="1" smtClean="0"/>
                        <a:t>fm</a:t>
                      </a:r>
                      <a:r>
                        <a:rPr lang="en-US" sz="1800" dirty="0" smtClean="0"/>
                        <a:t>/c</a:t>
                      </a:r>
                      <a:endParaRPr lang="en-US" sz="1800" dirty="0"/>
                    </a:p>
                  </a:txBody>
                  <a:tcPr marT="45746" marB="45746"/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3328988" y="2279650"/>
            <a:ext cx="155575" cy="9144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4063" name="TextBox 14"/>
          <p:cNvSpPr txBox="1">
            <a:spLocks noChangeArrowheads="1"/>
          </p:cNvSpPr>
          <p:nvPr/>
        </p:nvSpPr>
        <p:spPr bwMode="auto">
          <a:xfrm>
            <a:off x="3586163" y="2414588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>
                <a:solidFill>
                  <a:srgbClr val="E4B51F"/>
                </a:solidFill>
                <a:latin typeface="Cambria" charset="0"/>
                <a:cs typeface="Cambria" charset="0"/>
              </a:rPr>
              <a:t>Typical hydro</a:t>
            </a:r>
          </a:p>
          <a:p>
            <a:pPr algn="ctr" eaLnBrk="1" hangingPunct="1"/>
            <a:r>
              <a:rPr lang="en-US" sz="1800" b="1" u="sng">
                <a:solidFill>
                  <a:srgbClr val="E4B51F"/>
                </a:solidFill>
                <a:latin typeface="Cambria" charset="0"/>
                <a:cs typeface="Cambria" charset="0"/>
              </a:rPr>
              <a:t>condition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7038975" y="1330326"/>
            <a:ext cx="155575" cy="914400"/>
          </a:xfrm>
          <a:prstGeom prst="leftBrace">
            <a:avLst/>
          </a:prstGeom>
          <a:ln w="28575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4065" name="TextBox 17"/>
          <p:cNvSpPr txBox="1">
            <a:spLocks noChangeArrowheads="1"/>
          </p:cNvSpPr>
          <p:nvPr/>
        </p:nvSpPr>
        <p:spPr bwMode="auto">
          <a:xfrm>
            <a:off x="5794375" y="1865313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>
                <a:solidFill>
                  <a:srgbClr val="FFFF00"/>
                </a:solidFill>
                <a:latin typeface="Arial Rounded MT Bold" charset="0"/>
                <a:cs typeface="Arial Rounded MT Bold" charset="0"/>
              </a:rPr>
              <a:t>Discarded in viscous hydro</a:t>
            </a:r>
          </a:p>
        </p:txBody>
      </p:sp>
      <p:pic>
        <p:nvPicPr>
          <p:cNvPr id="440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683000"/>
            <a:ext cx="31591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TextBox 2"/>
          <p:cNvSpPr txBox="1">
            <a:spLocks noChangeArrowheads="1"/>
          </p:cNvSpPr>
          <p:nvPr/>
        </p:nvSpPr>
        <p:spPr bwMode="auto">
          <a:xfrm>
            <a:off x="222250" y="4157663"/>
            <a:ext cx="416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and with beam energy according to dN/dy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84388" y="1917955"/>
            <a:ext cx="5581650" cy="4737951"/>
            <a:chOff x="3433431" y="1766651"/>
            <a:chExt cx="5581650" cy="4737951"/>
          </a:xfrm>
          <a:solidFill>
            <a:srgbClr val="FFFFFF"/>
          </a:solidFill>
        </p:grpSpPr>
        <p:sp>
          <p:nvSpPr>
            <p:cNvPr id="18" name="TextBox 17"/>
            <p:cNvSpPr txBox="1"/>
            <p:nvPr/>
          </p:nvSpPr>
          <p:spPr>
            <a:xfrm>
              <a:off x="5420581" y="1766651"/>
              <a:ext cx="170276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 w="1905"/>
                  <a:solidFill>
                    <a:srgbClr val="FF9725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No fine tuning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3431" y="2274606"/>
              <a:ext cx="5581650" cy="4229996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3"/>
            <a:ext cx="58499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030413" y="115888"/>
            <a:ext cx="5080000" cy="534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22538" y="127000"/>
            <a:ext cx="4264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Impact of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/s(T)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vs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 √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s</a:t>
            </a:r>
            <a:r>
              <a:rPr lang="en-US" sz="28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NN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ea typeface="+mn-ea"/>
              <a:cs typeface="Arial" charset="0"/>
            </a:endParaRPr>
          </a:p>
        </p:txBody>
      </p:sp>
      <p:pic>
        <p:nvPicPr>
          <p:cNvPr id="4915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73175"/>
            <a:ext cx="35639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223303"/>
            <a:ext cx="9144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4π</a:t>
            </a:r>
            <a:r>
              <a:rPr lang="en-US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η</a:t>
            </a: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/s=1 during all the evolution of the fireball -&gt; no invariant v</a:t>
            </a:r>
            <a:r>
              <a:rPr lang="en-US" sz="2000" baseline="-25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p</a:t>
            </a:r>
            <a:r>
              <a:rPr lang="en-US" sz="2000" baseline="-25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											       -&gt; smaller v</a:t>
            </a:r>
            <a:r>
              <a:rPr lang="en-US" sz="2000" baseline="-25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p</a:t>
            </a:r>
            <a:r>
              <a:rPr lang="en-US" sz="2000" baseline="-25000" dirty="0" err="1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ambria"/>
                <a:ea typeface="+mn-ea"/>
                <a:cs typeface="Cambria"/>
              </a:rPr>
              <a:t>) at LHC.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Initial </a:t>
            </a:r>
            <a:r>
              <a:rPr lang="en-US" sz="2000" dirty="0" err="1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p</a:t>
            </a:r>
            <a:r>
              <a:rPr lang="en-US" sz="2000" baseline="-25000" dirty="0" err="1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T</a:t>
            </a:r>
            <a:r>
              <a:rPr lang="en-US" sz="2000" dirty="0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 distribution relevant (in hydro means </a:t>
            </a:r>
            <a:r>
              <a:rPr lang="en-US" sz="2000" dirty="0" err="1">
                <a:solidFill>
                  <a:srgbClr val="65FF53"/>
                </a:solidFill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2000" baseline="30000" dirty="0" err="1">
                <a:solidFill>
                  <a:srgbClr val="65FF53"/>
                </a:solidFill>
                <a:latin typeface="Symbol" charset="2"/>
                <a:ea typeface="+mn-ea"/>
                <a:cs typeface="Symbol" charset="2"/>
              </a:rPr>
              <a:t>mn</a:t>
            </a:r>
            <a:r>
              <a:rPr lang="en-US" sz="2000" dirty="0">
                <a:solidFill>
                  <a:srgbClr val="65FF53"/>
                </a:solidFill>
                <a:latin typeface="Symbol" charset="2"/>
                <a:ea typeface="+mn-ea"/>
                <a:cs typeface="Symbol" charset="2"/>
              </a:rPr>
              <a:t>(t</a:t>
            </a:r>
            <a:r>
              <a:rPr lang="en-US" sz="2000" baseline="-25000" dirty="0">
                <a:solidFill>
                  <a:srgbClr val="65FF53"/>
                </a:solidFill>
                <a:latin typeface="Symbol" charset="2"/>
                <a:ea typeface="+mn-ea"/>
                <a:cs typeface="Symbol" charset="2"/>
              </a:rPr>
              <a:t>0</a:t>
            </a:r>
            <a:r>
              <a:rPr lang="en-US" sz="2000" dirty="0">
                <a:solidFill>
                  <a:srgbClr val="65FF53"/>
                </a:solidFill>
                <a:latin typeface="Symbol" charset="2"/>
                <a:ea typeface="+mn-ea"/>
                <a:cs typeface="Symbol" charset="2"/>
              </a:rPr>
              <a:t>) ≠ 0, </a:t>
            </a:r>
            <a:r>
              <a:rPr lang="en-US" sz="2000" dirty="0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but it is not done</a:t>
            </a:r>
            <a:r>
              <a:rPr lang="en-US" sz="2000" dirty="0" smtClean="0">
                <a:solidFill>
                  <a:srgbClr val="65FF53"/>
                </a:solidFill>
                <a:latin typeface="Cambria"/>
                <a:ea typeface="+mn-ea"/>
                <a:cs typeface="Cambria"/>
              </a:rPr>
              <a:t>!</a:t>
            </a:r>
            <a:endParaRPr lang="en-US" sz="2000" dirty="0">
              <a:solidFill>
                <a:srgbClr val="65FF53"/>
              </a:solidFill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749300" y="665163"/>
            <a:ext cx="237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65FF53"/>
                </a:solidFill>
              </a:rPr>
              <a:t>w/o </a:t>
            </a:r>
            <a:r>
              <a:rPr lang="en-US" sz="1800" dirty="0" err="1">
                <a:solidFill>
                  <a:srgbClr val="65FF53"/>
                </a:solidFill>
              </a:rPr>
              <a:t>minijet</a:t>
            </a:r>
            <a:r>
              <a:rPr lang="en-US" sz="1800" dirty="0">
                <a:solidFill>
                  <a:srgbClr val="65FF53"/>
                </a:solidFill>
              </a:rPr>
              <a:t> </a:t>
            </a:r>
            <a:r>
              <a:rPr lang="it-IT" sz="1800" dirty="0" err="1">
                <a:solidFill>
                  <a:srgbClr val="68DB0A"/>
                </a:solidFill>
                <a:latin typeface="Symbol" charset="0"/>
                <a:cs typeface="Symbol" charset="0"/>
              </a:rPr>
              <a:t>P</a:t>
            </a:r>
            <a:r>
              <a:rPr lang="it-IT" sz="1800" baseline="30000" dirty="0" err="1">
                <a:solidFill>
                  <a:srgbClr val="68DB0A"/>
                </a:solidFill>
                <a:latin typeface="Symbol" charset="0"/>
                <a:cs typeface="Symbol" charset="0"/>
              </a:rPr>
              <a:t>mn</a:t>
            </a:r>
            <a:r>
              <a:rPr lang="it-IT" sz="1800" dirty="0">
                <a:solidFill>
                  <a:srgbClr val="68DB0A"/>
                </a:solidFill>
                <a:latin typeface="Symbol" charset="0"/>
                <a:cs typeface="Symbol" charset="0"/>
              </a:rPr>
              <a:t> </a:t>
            </a:r>
            <a:r>
              <a:rPr lang="it-IT" sz="1800" dirty="0">
                <a:solidFill>
                  <a:srgbClr val="68DB0A"/>
                </a:solidFill>
                <a:latin typeface="Cambria" charset="0"/>
                <a:cs typeface="Cambria" charset="0"/>
              </a:rPr>
              <a:t>(t</a:t>
            </a:r>
            <a:r>
              <a:rPr lang="it-IT" sz="1800" baseline="-25000" dirty="0">
                <a:solidFill>
                  <a:srgbClr val="68DB0A"/>
                </a:solidFill>
                <a:latin typeface="Cambria" charset="0"/>
                <a:cs typeface="Cambria" charset="0"/>
              </a:rPr>
              <a:t>0</a:t>
            </a:r>
            <a:r>
              <a:rPr lang="it-IT" sz="1800" dirty="0">
                <a:solidFill>
                  <a:srgbClr val="68DB0A"/>
                </a:solidFill>
                <a:latin typeface="Cambria" charset="0"/>
                <a:cs typeface="Cambria" charset="0"/>
              </a:rPr>
              <a:t>) =0 </a:t>
            </a:r>
            <a:endParaRPr lang="en-US" sz="1800" dirty="0">
              <a:solidFill>
                <a:srgbClr val="68DB0A"/>
              </a:solidFill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1791494" y="1161257"/>
            <a:ext cx="936625" cy="611187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0" name="TextBox 1"/>
          <p:cNvSpPr txBox="1">
            <a:spLocks noChangeArrowheads="1"/>
          </p:cNvSpPr>
          <p:nvPr/>
        </p:nvSpPr>
        <p:spPr bwMode="auto">
          <a:xfrm>
            <a:off x="5849938" y="4456113"/>
            <a:ext cx="334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Plumari, Greco,Csernai, </a:t>
            </a:r>
            <a:r>
              <a:rPr lang="en-US" sz="1800" b="1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arXiv:1304.6566</a:t>
            </a:r>
            <a:endParaRPr lang="en-US" sz="1800">
              <a:solidFill>
                <a:srgbClr val="FFFFFF"/>
              </a:solidFill>
              <a:latin typeface="Abadi MT Condensed Light" charset="0"/>
              <a:cs typeface="Abadi MT Condensed Light" charset="0"/>
            </a:endParaRPr>
          </a:p>
        </p:txBody>
      </p:sp>
      <p:sp>
        <p:nvSpPr>
          <p:cNvPr id="49161" name="TextBox 2"/>
          <p:cNvSpPr txBox="1">
            <a:spLocks noChangeArrowheads="1"/>
          </p:cNvSpPr>
          <p:nvPr/>
        </p:nvSpPr>
        <p:spPr bwMode="auto">
          <a:xfrm>
            <a:off x="877888" y="1344613"/>
            <a:ext cx="89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10-20%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3181" y="2897910"/>
            <a:ext cx="49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f.o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8"/>
            <a:ext cx="5713413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030413" y="115888"/>
            <a:ext cx="5080000" cy="534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22538" y="127000"/>
            <a:ext cx="4264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ea typeface="+mn-ea"/>
                <a:cs typeface="Arial Rounded MT Bold"/>
              </a:rPr>
              <a:t>Impact of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/s(T)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vs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 √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s</a:t>
            </a:r>
            <a:r>
              <a:rPr lang="en-US" sz="28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NN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ea typeface="+mn-ea"/>
              <a:cs typeface="Arial" charset="0"/>
            </a:endParaRP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238250"/>
            <a:ext cx="3565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8100" y="5249141"/>
            <a:ext cx="9063038" cy="8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0"/>
              <a:buChar char="Ø"/>
            </a:pP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η</a:t>
            </a: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/s ∝ T</a:t>
            </a:r>
            <a:r>
              <a:rPr lang="en-US" sz="2200" baseline="30000" dirty="0">
                <a:solidFill>
                  <a:srgbClr val="FFFF00"/>
                </a:solidFill>
                <a:latin typeface="Cambria" charset="0"/>
                <a:cs typeface="Cambria" charset="0"/>
              </a:rPr>
              <a:t>2</a:t>
            </a: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 too strong T dependence→ a discrepancy about 20%.</a:t>
            </a:r>
          </a:p>
          <a:p>
            <a:pPr marL="342900" indent="-342900">
              <a:lnSpc>
                <a:spcPct val="120000"/>
              </a:lnSpc>
              <a:buFont typeface="Wingdings" charset="0"/>
              <a:buChar char="Ø"/>
            </a:pP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Invariant v</a:t>
            </a:r>
            <a:r>
              <a:rPr lang="en-US" sz="2200" baseline="-25000" dirty="0">
                <a:solidFill>
                  <a:srgbClr val="FFFF00"/>
                </a:solidFill>
                <a:latin typeface="Cambria" charset="0"/>
                <a:cs typeface="Cambria" charset="0"/>
              </a:rPr>
              <a:t>2</a:t>
            </a: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(</a:t>
            </a:r>
            <a:r>
              <a:rPr lang="en-US" sz="22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p</a:t>
            </a:r>
            <a:r>
              <a:rPr lang="en-US" sz="2200" baseline="-250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T</a:t>
            </a: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) suggests a “U shape” of </a:t>
            </a:r>
            <a:r>
              <a:rPr lang="en-US" sz="22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η</a:t>
            </a:r>
            <a:r>
              <a:rPr lang="en-US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/s with  </a:t>
            </a:r>
            <a:r>
              <a:rPr lang="it-IT" sz="22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mild</a:t>
            </a:r>
            <a:r>
              <a:rPr lang="it-IT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 </a:t>
            </a:r>
            <a:r>
              <a:rPr lang="it-IT" sz="2200" dirty="0" err="1">
                <a:solidFill>
                  <a:srgbClr val="FFFF00"/>
                </a:solidFill>
                <a:latin typeface="Cambria" charset="0"/>
                <a:cs typeface="Cambria" charset="0"/>
              </a:rPr>
              <a:t>increase</a:t>
            </a:r>
            <a:r>
              <a:rPr lang="it-IT" sz="2200" dirty="0">
                <a:solidFill>
                  <a:srgbClr val="FFFF00"/>
                </a:solidFill>
                <a:latin typeface="Cambria" charset="0"/>
                <a:cs typeface="Cambria" charset="0"/>
              </a:rPr>
              <a:t> in </a:t>
            </a:r>
            <a:r>
              <a:rPr lang="it-IT" sz="2200" dirty="0" smtClean="0">
                <a:solidFill>
                  <a:srgbClr val="FFFF00"/>
                </a:solidFill>
                <a:latin typeface="Cambria" charset="0"/>
                <a:cs typeface="Cambria" charset="0"/>
              </a:rPr>
              <a:t>QGP</a:t>
            </a:r>
            <a:endParaRPr lang="da-DK" sz="2200" dirty="0">
              <a:solidFill>
                <a:srgbClr val="FFFF00"/>
              </a:solidFill>
              <a:latin typeface="Cambria" charset="0"/>
              <a:cs typeface="Cambria" charset="0"/>
            </a:endParaRPr>
          </a:p>
        </p:txBody>
      </p: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5849938" y="4456113"/>
            <a:ext cx="334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Plumari, Greco,Csernai, </a:t>
            </a:r>
            <a:r>
              <a:rPr lang="en-US" sz="1800" b="1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arXiv:1304.6566</a:t>
            </a:r>
            <a:endParaRPr lang="en-US" sz="1800">
              <a:solidFill>
                <a:srgbClr val="FFFFFF"/>
              </a:solidFill>
              <a:latin typeface="Abadi MT Condensed Light" charset="0"/>
              <a:cs typeface="Abadi MT Condensed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455" y="6373152"/>
            <a:ext cx="436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 also, </a:t>
            </a:r>
            <a:r>
              <a:rPr lang="en-US" dirty="0" err="1" smtClean="0">
                <a:solidFill>
                  <a:srgbClr val="FFFFFF"/>
                </a:solidFill>
              </a:rPr>
              <a:t>Niemi</a:t>
            </a:r>
            <a:r>
              <a:rPr lang="en-US" dirty="0" err="1">
                <a:solidFill>
                  <a:srgbClr val="FFFFFF"/>
                </a:solidFill>
              </a:rPr>
              <a:t>-</a:t>
            </a:r>
            <a:r>
              <a:rPr lang="en-US" dirty="0" err="1" smtClean="0">
                <a:solidFill>
                  <a:srgbClr val="FFFFFF"/>
                </a:solidFill>
              </a:rPr>
              <a:t>Denicol</a:t>
            </a:r>
            <a:r>
              <a:rPr lang="en-US" dirty="0" smtClean="0">
                <a:solidFill>
                  <a:srgbClr val="FFFFFF"/>
                </a:solidFill>
              </a:rPr>
              <a:t> et al., PRL106 (2011)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730" y="1827007"/>
            <a:ext cx="8332098" cy="4906253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 smtClean="0">
                <a:solidFill>
                  <a:srgbClr val="00CA00"/>
                </a:solidFill>
              </a:rPr>
              <a:t>Electric Conductivity </a:t>
            </a:r>
            <a:r>
              <a:rPr lang="en-US" sz="2600" u="sng" dirty="0" err="1" smtClean="0">
                <a:solidFill>
                  <a:srgbClr val="00CA00"/>
                </a:solidFill>
                <a:latin typeface="Symbol" charset="2"/>
                <a:cs typeface="Symbol" charset="2"/>
              </a:rPr>
              <a:t>s</a:t>
            </a:r>
            <a:r>
              <a:rPr lang="en-US" sz="2600" u="sng" baseline="-25000" dirty="0" err="1" smtClean="0">
                <a:solidFill>
                  <a:srgbClr val="00CA00"/>
                </a:solidFill>
              </a:rPr>
              <a:t>el</a:t>
            </a:r>
            <a:r>
              <a:rPr lang="en-US" sz="2600" u="sng" baseline="-25000" dirty="0" smtClean="0">
                <a:solidFill>
                  <a:srgbClr val="00CA00"/>
                </a:solidFill>
              </a:rPr>
              <a:t> </a:t>
            </a:r>
            <a:r>
              <a:rPr lang="en-US" sz="2600" u="sng" dirty="0" smtClean="0">
                <a:solidFill>
                  <a:srgbClr val="00CA00"/>
                </a:solidFill>
              </a:rPr>
              <a:t>regulates</a:t>
            </a:r>
            <a:r>
              <a:rPr lang="en-US" sz="2600" dirty="0" smtClean="0">
                <a:solidFill>
                  <a:srgbClr val="00CA00"/>
                </a:solidFill>
              </a:rPr>
              <a:t>:</a:t>
            </a:r>
          </a:p>
          <a:p>
            <a:pPr>
              <a:lnSpc>
                <a:spcPct val="140000"/>
              </a:lnSpc>
              <a:buFont typeface="Wingdings" charset="2"/>
              <a:buChar char="v"/>
            </a:pPr>
            <a:r>
              <a:rPr lang="en-US" sz="2200" dirty="0" smtClean="0">
                <a:solidFill>
                  <a:srgbClr val="FFFF00"/>
                </a:solidFill>
              </a:rPr>
              <a:t>Damping of Magnetic Field in HIC 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2200" dirty="0" smtClean="0">
                <a:solidFill>
                  <a:srgbClr val="FFFF00"/>
                </a:solidFill>
              </a:rPr>
              <a:t> ≈ 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2200" dirty="0" smtClean="0">
                <a:solidFill>
                  <a:srgbClr val="FFFF00"/>
                </a:solidFill>
              </a:rPr>
              <a:t> L</a:t>
            </a:r>
            <a:r>
              <a:rPr lang="en-US" sz="2200" baseline="30000" dirty="0" smtClean="0">
                <a:solidFill>
                  <a:srgbClr val="FFFF00"/>
                </a:solidFill>
              </a:rPr>
              <a:t>2 </a:t>
            </a:r>
          </a:p>
          <a:p>
            <a:pPr marL="0" indent="0">
              <a:buNone/>
            </a:pPr>
            <a:endParaRPr lang="en-US" sz="2400" baseline="30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baseline="300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sz="800" baseline="30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</a:t>
            </a:r>
            <a:r>
              <a:rPr lang="en-US" sz="1800" dirty="0" err="1" smtClean="0">
                <a:solidFill>
                  <a:schemeClr val="bg1"/>
                </a:solidFill>
              </a:rPr>
              <a:t>Tuchin</a:t>
            </a:r>
            <a:r>
              <a:rPr lang="en-US" sz="1800" dirty="0" smtClean="0">
                <a:solidFill>
                  <a:schemeClr val="bg1"/>
                </a:solidFill>
              </a:rPr>
              <a:t> ‘13, </a:t>
            </a:r>
            <a:r>
              <a:rPr lang="en-US" sz="1800" dirty="0" err="1" smtClean="0">
                <a:solidFill>
                  <a:schemeClr val="bg1"/>
                </a:solidFill>
              </a:rPr>
              <a:t>Sokokov-McLerran</a:t>
            </a:r>
            <a:r>
              <a:rPr lang="en-US" sz="1800" dirty="0" smtClean="0">
                <a:solidFill>
                  <a:schemeClr val="bg1"/>
                </a:solidFill>
              </a:rPr>
              <a:t> ‘13, </a:t>
            </a:r>
            <a:r>
              <a:rPr lang="en-US" sz="1800" dirty="0" err="1" smtClean="0">
                <a:solidFill>
                  <a:schemeClr val="bg1"/>
                </a:solidFill>
              </a:rPr>
              <a:t>Kharzeev-Rajagopal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’</a:t>
            </a:r>
            <a:r>
              <a:rPr lang="en-US" sz="1800" dirty="0" smtClean="0">
                <a:solidFill>
                  <a:schemeClr val="bg1"/>
                </a:solidFill>
              </a:rPr>
              <a:t>14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-&gt;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Chiral Magnetic Effect, charge asymmetry of directed flow v</a:t>
            </a:r>
            <a:r>
              <a:rPr lang="en-US" sz="2000" baseline="-250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  <a:p>
            <a:pPr>
              <a:lnSpc>
                <a:spcPct val="13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Damping of Magnetic Fields in the Early Universe</a:t>
            </a:r>
          </a:p>
          <a:p>
            <a:pPr>
              <a:lnSpc>
                <a:spcPct val="13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Soft photons rate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1800" dirty="0" err="1" smtClean="0">
                <a:solidFill>
                  <a:schemeClr val="bg1"/>
                </a:solidFill>
              </a:rPr>
              <a:t>Kapusta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’</a:t>
            </a:r>
            <a:r>
              <a:rPr lang="en-US" sz="1800" dirty="0" smtClean="0">
                <a:solidFill>
                  <a:schemeClr val="bg1"/>
                </a:solidFill>
              </a:rPr>
              <a:t>93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buFont typeface="Wingdings" charset="2"/>
              <a:buChar char="v"/>
            </a:pPr>
            <a:r>
              <a:rPr lang="en-US" sz="2400" i="1" dirty="0" smtClean="0">
                <a:solidFill>
                  <a:srgbClr val="FFFF00"/>
                </a:solidFill>
                <a:latin typeface="Chalkduster"/>
                <a:cs typeface="Chalkduster"/>
              </a:rPr>
              <a:t>Insight into quark </a:t>
            </a:r>
            <a:r>
              <a:rPr lang="en-US" sz="2400" i="1" dirty="0" err="1" smtClean="0">
                <a:solidFill>
                  <a:srgbClr val="FFFF00"/>
                </a:solidFill>
                <a:latin typeface="Chalkduster"/>
                <a:cs typeface="Chalkduster"/>
              </a:rPr>
              <a:t>vs</a:t>
            </a:r>
            <a:r>
              <a:rPr lang="en-US" sz="2400" i="1" dirty="0" smtClean="0">
                <a:solidFill>
                  <a:srgbClr val="FFFF00"/>
                </a:solidFill>
                <a:latin typeface="Chalkduster"/>
                <a:cs typeface="Chalkduster"/>
              </a:rPr>
              <a:t> gluon scattering rates</a:t>
            </a:r>
            <a:endParaRPr lang="en-US" sz="2400" i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1113" y="28575"/>
            <a:ext cx="5341195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31" y="31750"/>
            <a:ext cx="425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Electric Conductivity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ymbol" charset="2"/>
              <a:ea typeface="+mn-ea"/>
              <a:cs typeface="Symbol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57493"/>
              </p:ext>
            </p:extLst>
          </p:nvPr>
        </p:nvGraphicFramePr>
        <p:xfrm>
          <a:off x="3273804" y="1125357"/>
          <a:ext cx="1125649" cy="49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6" name="Equation" r:id="rId3" imgW="546100" imgH="241300" progId="Equation.3">
                  <p:embed/>
                </p:oleObj>
              </mc:Choice>
              <mc:Fallback>
                <p:oleObj name="Equation" r:id="rId3" imgW="54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3804" y="1125357"/>
                        <a:ext cx="1125649" cy="4973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10165"/>
              </p:ext>
            </p:extLst>
          </p:nvPr>
        </p:nvGraphicFramePr>
        <p:xfrm>
          <a:off x="279341" y="933367"/>
          <a:ext cx="2408153" cy="75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7" name="Equation" r:id="rId5" imgW="1498600" imgH="469900" progId="Equation.3">
                  <p:embed/>
                </p:oleObj>
              </mc:Choice>
              <mc:Fallback>
                <p:oleObj name="Equation" r:id="rId5" imgW="1498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341" y="933367"/>
                        <a:ext cx="2408153" cy="755099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55339"/>
              </p:ext>
            </p:extLst>
          </p:nvPr>
        </p:nvGraphicFramePr>
        <p:xfrm>
          <a:off x="572304" y="2812829"/>
          <a:ext cx="2126534" cy="48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8" name="Equation" r:id="rId7" imgW="1104900" imgH="254000" progId="Equation.3">
                  <p:embed/>
                </p:oleObj>
              </mc:Choice>
              <mc:Fallback>
                <p:oleObj name="Equation" r:id="rId7" imgW="1104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304" y="2812829"/>
                        <a:ext cx="2126534" cy="488858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13873"/>
              </p:ext>
            </p:extLst>
          </p:nvPr>
        </p:nvGraphicFramePr>
        <p:xfrm>
          <a:off x="553970" y="5211162"/>
          <a:ext cx="1931949" cy="69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9" name="Equation" r:id="rId9" imgW="1231900" imgH="444500" progId="Equation.3">
                  <p:embed/>
                </p:oleObj>
              </mc:Choice>
              <mc:Fallback>
                <p:oleObj name="Equation" r:id="rId9" imgW="1231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970" y="5211162"/>
                        <a:ext cx="1931949" cy="697095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378" y="612775"/>
            <a:ext cx="130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Green-</a:t>
            </a:r>
            <a:r>
              <a:rPr lang="en-US" dirty="0" err="1" smtClean="0">
                <a:solidFill>
                  <a:srgbClr val="F2F2F2"/>
                </a:solidFill>
              </a:rPr>
              <a:t>kubo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593" y="756025"/>
            <a:ext cx="121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Ohm’s Law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2540" y="0"/>
            <a:ext cx="3451460" cy="303914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85820" y="0"/>
            <a:ext cx="3458180" cy="3067722"/>
            <a:chOff x="5935292" y="3067722"/>
            <a:chExt cx="3458180" cy="30677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35292" y="3067722"/>
              <a:ext cx="3458180" cy="30677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02726" y="5050949"/>
              <a:ext cx="597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dirty="0" smtClean="0">
                  <a:solidFill>
                    <a:srgbClr val="0000FF"/>
                  </a:solidFill>
                </a:rPr>
                <a:t>=0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5126" y="3751801"/>
              <a:ext cx="6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lQCD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92540" y="28575"/>
            <a:ext cx="2249053" cy="3039147"/>
            <a:chOff x="5692540" y="28575"/>
            <a:chExt cx="2249053" cy="30391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92540" y="28575"/>
              <a:ext cx="2249053" cy="303914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059974" y="288636"/>
              <a:ext cx="842387" cy="184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852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618" y="1914805"/>
            <a:ext cx="4550382" cy="3509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0" y="1914805"/>
            <a:ext cx="4607723" cy="3509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6824" y="213314"/>
            <a:ext cx="2862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Viscous correctio</a:t>
            </a:r>
            <a:r>
              <a:rPr lang="en-US" sz="2800" dirty="0">
                <a:solidFill>
                  <a:srgbClr val="FFFF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97344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162425" y="1476375"/>
            <a:ext cx="48768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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/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s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increases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in the cross-over 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region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realizing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the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smooth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f.o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.: small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  <a:sym typeface="Symbol" charset="0"/>
              </a:rPr>
              <a:t>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-&gt;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natural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f.o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.</a:t>
            </a:r>
          </a:p>
          <a:p>
            <a:pPr marL="457200" indent="-4572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D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ifferent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from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hydro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that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is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a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sudden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cut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of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expansion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at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 some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T</a:t>
            </a:r>
            <a:r>
              <a:rPr lang="it-IT" sz="2400" baseline="-250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f.o</a:t>
            </a:r>
            <a:r>
              <a:rPr lang="it-IT" sz="2400" baseline="-250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charset="0"/>
              </a:rPr>
              <a:t>.</a:t>
            </a:r>
            <a:endParaRPr lang="it-IT" sz="2400" baseline="-25000" dirty="0">
              <a:solidFill>
                <a:srgbClr val="FF9725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  <a:sym typeface="Symbo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76400" y="103188"/>
            <a:ext cx="601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Terminology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about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freeze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+mn-cs"/>
              </a:rPr>
              <a:t>-out </a:t>
            </a:r>
          </a:p>
        </p:txBody>
      </p:sp>
      <p:graphicFrame>
        <p:nvGraphicFramePr>
          <p:cNvPr id="41987" name="Object 13"/>
          <p:cNvGraphicFramePr>
            <a:graphicFrameLocks noChangeAspect="1"/>
          </p:cNvGraphicFramePr>
          <p:nvPr/>
        </p:nvGraphicFramePr>
        <p:xfrm>
          <a:off x="2397125" y="5124450"/>
          <a:ext cx="1765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2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124450"/>
                        <a:ext cx="1765300" cy="76200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520825"/>
            <a:ext cx="40513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642938" y="3935413"/>
            <a:ext cx="1731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85813" y="353536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+mn-lt"/>
                <a:ea typeface="+mn-ea"/>
                <a:cs typeface="+mn-cs"/>
              </a:rPr>
              <a:t>No f.o.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111125" y="847725"/>
            <a:ext cx="826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Freeze-out is a smooth process:  scattering rate &lt; expansion rate</a:t>
            </a:r>
          </a:p>
        </p:txBody>
      </p:sp>
      <p:pic>
        <p:nvPicPr>
          <p:cNvPr id="4199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594225"/>
            <a:ext cx="29019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0" y="1328223"/>
            <a:ext cx="5195194" cy="3995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0" y="963920"/>
            <a:ext cx="5195193" cy="36430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0613" y="141025"/>
            <a:ext cx="69617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Comparison for anisotropic cross section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90" y="5459543"/>
            <a:ext cx="9780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Similarly to h for anisotropic cross section the RTA with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tr</a:t>
            </a:r>
            <a:r>
              <a:rPr lang="en-US" sz="2400" dirty="0" smtClean="0">
                <a:solidFill>
                  <a:srgbClr val="FFFFFF"/>
                </a:solidFill>
              </a:rPr>
              <a:t> underestimate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el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730" y="1827007"/>
            <a:ext cx="9092270" cy="4906253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 smtClean="0">
                <a:solidFill>
                  <a:srgbClr val="00CA00"/>
                </a:solidFill>
              </a:rPr>
              <a:t>Electric Conductivity </a:t>
            </a:r>
            <a:r>
              <a:rPr lang="en-US" sz="2600" u="sng" dirty="0" err="1" smtClean="0">
                <a:solidFill>
                  <a:srgbClr val="00CA00"/>
                </a:solidFill>
                <a:latin typeface="Symbol" charset="2"/>
                <a:cs typeface="Symbol" charset="2"/>
              </a:rPr>
              <a:t>s</a:t>
            </a:r>
            <a:r>
              <a:rPr lang="en-US" sz="2600" u="sng" baseline="-25000" dirty="0" err="1" smtClean="0">
                <a:solidFill>
                  <a:srgbClr val="00CA00"/>
                </a:solidFill>
              </a:rPr>
              <a:t>el</a:t>
            </a:r>
            <a:r>
              <a:rPr lang="en-US" sz="2600" u="sng" baseline="-25000" dirty="0" smtClean="0">
                <a:solidFill>
                  <a:srgbClr val="00CA00"/>
                </a:solidFill>
              </a:rPr>
              <a:t> </a:t>
            </a:r>
            <a:r>
              <a:rPr lang="en-US" sz="2600" u="sng" dirty="0" smtClean="0">
                <a:solidFill>
                  <a:srgbClr val="00CA00"/>
                </a:solidFill>
              </a:rPr>
              <a:t>regulates</a:t>
            </a:r>
            <a:r>
              <a:rPr lang="en-US" sz="2600" dirty="0" smtClean="0">
                <a:solidFill>
                  <a:srgbClr val="00CA00"/>
                </a:solidFill>
              </a:rPr>
              <a:t>:</a:t>
            </a:r>
          </a:p>
          <a:p>
            <a:pPr>
              <a:lnSpc>
                <a:spcPct val="140000"/>
              </a:lnSpc>
              <a:buFont typeface="Wingdings" charset="2"/>
              <a:buChar char="v"/>
            </a:pPr>
            <a:r>
              <a:rPr lang="en-US" sz="2200" dirty="0" smtClean="0">
                <a:solidFill>
                  <a:srgbClr val="FFFF00"/>
                </a:solidFill>
              </a:rPr>
              <a:t>Damping of Magnetic Field in HIC 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2200" dirty="0" smtClean="0">
                <a:solidFill>
                  <a:srgbClr val="FFFF00"/>
                </a:solidFill>
              </a:rPr>
              <a:t> ≈ 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sz="2200" baseline="-25000" dirty="0" err="1" smtClean="0">
                <a:solidFill>
                  <a:srgbClr val="FFFF00"/>
                </a:solidFill>
              </a:rPr>
              <a:t>el</a:t>
            </a:r>
            <a:r>
              <a:rPr lang="en-US" sz="2200" dirty="0" smtClean="0">
                <a:solidFill>
                  <a:srgbClr val="FFFF00"/>
                </a:solidFill>
              </a:rPr>
              <a:t> L</a:t>
            </a:r>
            <a:r>
              <a:rPr lang="en-US" sz="2200" baseline="30000" dirty="0" smtClean="0">
                <a:solidFill>
                  <a:srgbClr val="FFFF00"/>
                </a:solidFill>
              </a:rPr>
              <a:t>2 </a:t>
            </a:r>
          </a:p>
          <a:p>
            <a:pPr marL="0" indent="0">
              <a:buNone/>
            </a:pPr>
            <a:endParaRPr lang="en-US" sz="2400" baseline="30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baseline="300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US" sz="800" baseline="30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</a:t>
            </a:r>
            <a:r>
              <a:rPr lang="en-US" sz="1800" dirty="0" err="1" smtClean="0">
                <a:solidFill>
                  <a:schemeClr val="bg1"/>
                </a:solidFill>
              </a:rPr>
              <a:t>Tuchin</a:t>
            </a:r>
            <a:r>
              <a:rPr lang="en-US" sz="1800" dirty="0" smtClean="0">
                <a:solidFill>
                  <a:schemeClr val="bg1"/>
                </a:solidFill>
              </a:rPr>
              <a:t> ‘13, </a:t>
            </a:r>
            <a:r>
              <a:rPr lang="en-US" sz="1800" dirty="0" err="1" smtClean="0">
                <a:solidFill>
                  <a:schemeClr val="bg1"/>
                </a:solidFill>
              </a:rPr>
              <a:t>Sokokov-McLerran</a:t>
            </a:r>
            <a:r>
              <a:rPr lang="en-US" sz="1800" dirty="0" smtClean="0">
                <a:solidFill>
                  <a:schemeClr val="bg1"/>
                </a:solidFill>
              </a:rPr>
              <a:t> ‘13, </a:t>
            </a:r>
            <a:r>
              <a:rPr lang="en-US" sz="1800" dirty="0" err="1" smtClean="0">
                <a:solidFill>
                  <a:schemeClr val="bg1"/>
                </a:solidFill>
              </a:rPr>
              <a:t>Kharzeev-Rajagopal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’</a:t>
            </a:r>
            <a:r>
              <a:rPr lang="en-US" sz="1800" dirty="0" smtClean="0">
                <a:solidFill>
                  <a:schemeClr val="bg1"/>
                </a:solidFill>
              </a:rPr>
              <a:t>14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-&gt;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Chiral Magnetic Effect, charge asymmetry of directed flow v</a:t>
            </a:r>
            <a:r>
              <a:rPr lang="en-US" sz="2000" baseline="-250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  <a:p>
            <a:pPr>
              <a:lnSpc>
                <a:spcPct val="13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Damping of Magnetic Fields in the Early Universe</a:t>
            </a:r>
          </a:p>
          <a:p>
            <a:pPr>
              <a:lnSpc>
                <a:spcPct val="130000"/>
              </a:lnSpc>
              <a:buFont typeface="Wingdings" charset="2"/>
              <a:buChar char="v"/>
            </a:pPr>
            <a:r>
              <a:rPr lang="en-US" sz="2400" dirty="0" smtClean="0">
                <a:solidFill>
                  <a:srgbClr val="FFFF00"/>
                </a:solidFill>
              </a:rPr>
              <a:t>Soft photons rate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1800" dirty="0" err="1" smtClean="0">
                <a:solidFill>
                  <a:schemeClr val="bg1"/>
                </a:solidFill>
              </a:rPr>
              <a:t>Kapusta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’</a:t>
            </a:r>
            <a:r>
              <a:rPr lang="en-US" sz="1800" dirty="0" smtClean="0">
                <a:solidFill>
                  <a:schemeClr val="bg1"/>
                </a:solidFill>
              </a:rPr>
              <a:t>93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  <a:buFont typeface="Wingdings" charset="2"/>
              <a:buChar char="v"/>
            </a:pPr>
            <a:r>
              <a:rPr lang="en-US" sz="2400" i="1" dirty="0" smtClean="0">
                <a:solidFill>
                  <a:srgbClr val="FFFF00"/>
                </a:solidFill>
                <a:latin typeface="Chalkduster"/>
                <a:cs typeface="Chalkduster"/>
              </a:rPr>
              <a:t>Insight into quark </a:t>
            </a:r>
            <a:r>
              <a:rPr lang="en-US" sz="2400" i="1" dirty="0" err="1" smtClean="0">
                <a:solidFill>
                  <a:srgbClr val="FFFF00"/>
                </a:solidFill>
                <a:latin typeface="Chalkduster"/>
                <a:cs typeface="Chalkduster"/>
              </a:rPr>
              <a:t>vs</a:t>
            </a:r>
            <a:r>
              <a:rPr lang="en-US" sz="2400" i="1" dirty="0" smtClean="0">
                <a:solidFill>
                  <a:srgbClr val="FFFF00"/>
                </a:solidFill>
                <a:latin typeface="Chalkduster"/>
                <a:cs typeface="Chalkduster"/>
              </a:rPr>
              <a:t> gluon scattering rates</a:t>
            </a:r>
            <a:endParaRPr lang="en-US" sz="2400" i="1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1113" y="28575"/>
            <a:ext cx="5341195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31" y="31750"/>
            <a:ext cx="425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/>
                <a:ea typeface="+mn-ea"/>
                <a:cs typeface="Arial Rounded MT Bold"/>
              </a:rPr>
              <a:t>Electric Conductivity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ymbol" charset="2"/>
              <a:ea typeface="+mn-ea"/>
              <a:cs typeface="Symbol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64184"/>
              </p:ext>
            </p:extLst>
          </p:nvPr>
        </p:nvGraphicFramePr>
        <p:xfrm>
          <a:off x="3273804" y="1125357"/>
          <a:ext cx="1125649" cy="49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3" imgW="546100" imgH="241300" progId="Equation.3">
                  <p:embed/>
                </p:oleObj>
              </mc:Choice>
              <mc:Fallback>
                <p:oleObj name="Equation" r:id="rId3" imgW="546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3804" y="1125357"/>
                        <a:ext cx="1125649" cy="4973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465402"/>
              </p:ext>
            </p:extLst>
          </p:nvPr>
        </p:nvGraphicFramePr>
        <p:xfrm>
          <a:off x="279341" y="933367"/>
          <a:ext cx="2408153" cy="75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5" imgW="1498600" imgH="469900" progId="Equation.3">
                  <p:embed/>
                </p:oleObj>
              </mc:Choice>
              <mc:Fallback>
                <p:oleObj name="Equation" r:id="rId5" imgW="1498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9341" y="933367"/>
                        <a:ext cx="2408153" cy="755099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23482"/>
              </p:ext>
            </p:extLst>
          </p:nvPr>
        </p:nvGraphicFramePr>
        <p:xfrm>
          <a:off x="572304" y="2812829"/>
          <a:ext cx="2126534" cy="48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7" imgW="1104900" imgH="254000" progId="Equation.3">
                  <p:embed/>
                </p:oleObj>
              </mc:Choice>
              <mc:Fallback>
                <p:oleObj name="Equation" r:id="rId7" imgW="1104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304" y="2812829"/>
                        <a:ext cx="2126534" cy="488858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48942"/>
              </p:ext>
            </p:extLst>
          </p:nvPr>
        </p:nvGraphicFramePr>
        <p:xfrm>
          <a:off x="553970" y="5211162"/>
          <a:ext cx="1931949" cy="69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9" imgW="1231900" imgH="444500" progId="Equation.3">
                  <p:embed/>
                </p:oleObj>
              </mc:Choice>
              <mc:Fallback>
                <p:oleObj name="Equation" r:id="rId9" imgW="1231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970" y="5211162"/>
                        <a:ext cx="1931949" cy="697095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378" y="612775"/>
            <a:ext cx="130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Green-</a:t>
            </a:r>
            <a:r>
              <a:rPr lang="en-US" dirty="0" err="1" smtClean="0">
                <a:solidFill>
                  <a:srgbClr val="F2F2F2"/>
                </a:solidFill>
              </a:rPr>
              <a:t>kubo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593" y="756025"/>
            <a:ext cx="121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Ohm’s Law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2950" y="1988016"/>
            <a:ext cx="3454205" cy="39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228725" y="100013"/>
            <a:ext cx="6661150" cy="538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74775" y="53975"/>
            <a:ext cx="6515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Relativistic Boltzmann Equation</a:t>
            </a:r>
          </a:p>
        </p:txBody>
      </p:sp>
      <p:sp>
        <p:nvSpPr>
          <p:cNvPr id="66654" name="Text Box 94"/>
          <p:cNvSpPr txBox="1">
            <a:spLocks noChangeArrowheads="1"/>
          </p:cNvSpPr>
          <p:nvPr/>
        </p:nvSpPr>
        <p:spPr bwMode="auto">
          <a:xfrm>
            <a:off x="5867400" y="1402572"/>
            <a:ext cx="973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  <a:ea typeface="+mn-ea"/>
                <a:cs typeface="Abadi MT Condensed Light"/>
              </a:rPr>
              <a:t>Collisions</a:t>
            </a:r>
            <a:endParaRPr lang="it-IT" sz="2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badi MT Condensed Light"/>
              <a:ea typeface="+mn-ea"/>
              <a:cs typeface="Abadi MT Condensed Light"/>
            </a:endParaRPr>
          </a:p>
        </p:txBody>
      </p:sp>
      <p:sp>
        <p:nvSpPr>
          <p:cNvPr id="66655" name="Text Box 95"/>
          <p:cNvSpPr txBox="1">
            <a:spLocks noChangeArrowheads="1"/>
          </p:cNvSpPr>
          <p:nvPr/>
        </p:nvSpPr>
        <p:spPr bwMode="auto">
          <a:xfrm>
            <a:off x="3008313" y="1447800"/>
            <a:ext cx="1563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9933"/>
                </a:solidFill>
                <a:latin typeface="Abadi MT Condensed Light"/>
                <a:ea typeface="+mn-ea"/>
                <a:cs typeface="Abadi MT Condensed Light"/>
              </a:rPr>
              <a:t>Field </a:t>
            </a:r>
            <a:r>
              <a:rPr lang="it-IT" sz="2000" dirty="0" err="1">
                <a:solidFill>
                  <a:srgbClr val="FF9933"/>
                </a:solidFill>
                <a:latin typeface="Abadi MT Condensed Light"/>
                <a:ea typeface="+mn-ea"/>
                <a:cs typeface="Abadi MT Condensed Light"/>
              </a:rPr>
              <a:t>Interaction</a:t>
            </a:r>
            <a:r>
              <a:rPr lang="it-IT" sz="2000" dirty="0">
                <a:solidFill>
                  <a:srgbClr val="FF9933"/>
                </a:solidFill>
                <a:latin typeface="Abadi MT Condensed Light"/>
                <a:ea typeface="+mn-ea"/>
                <a:cs typeface="Abadi MT Condensed Light"/>
              </a:rPr>
              <a:t> </a:t>
            </a:r>
          </a:p>
        </p:txBody>
      </p:sp>
      <p:sp>
        <p:nvSpPr>
          <p:cNvPr id="66656" name="Text Box 96"/>
          <p:cNvSpPr txBox="1">
            <a:spLocks noChangeArrowheads="1"/>
          </p:cNvSpPr>
          <p:nvPr/>
        </p:nvSpPr>
        <p:spPr bwMode="auto">
          <a:xfrm>
            <a:off x="1371600" y="1428750"/>
            <a:ext cx="1482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Abadi MT Condensed Light"/>
                <a:ea typeface="+mn-ea"/>
                <a:cs typeface="Abadi MT Condensed Light"/>
              </a:rPr>
              <a:t>Free streaming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123825" y="1905000"/>
            <a:ext cx="75780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err="1">
                <a:solidFill>
                  <a:srgbClr val="FFFF00"/>
                </a:solidFill>
              </a:rPr>
              <a:t>f</a:t>
            </a:r>
            <a:r>
              <a:rPr lang="en-US" sz="2200" baseline="-25000" dirty="0" err="1" smtClean="0">
                <a:solidFill>
                  <a:srgbClr val="FFFF00"/>
                </a:solidFill>
              </a:rPr>
              <a:t>q</a:t>
            </a:r>
            <a:r>
              <a:rPr lang="en-US" sz="2200" dirty="0" err="1" smtClean="0">
                <a:solidFill>
                  <a:srgbClr val="FFFF00"/>
                </a:solidFill>
              </a:rPr>
              <a:t>,</a:t>
            </a:r>
            <a:r>
              <a:rPr lang="en-US" sz="2200" baseline="-25000" dirty="0" err="1" smtClean="0">
                <a:solidFill>
                  <a:srgbClr val="FFFF00"/>
                </a:solidFill>
              </a:rPr>
              <a:t>g</a:t>
            </a:r>
            <a:r>
              <a:rPr lang="en-US" sz="2200" dirty="0">
                <a:solidFill>
                  <a:srgbClr val="FFFF00"/>
                </a:solidFill>
              </a:rPr>
              <a:t>(</a:t>
            </a:r>
            <a:r>
              <a:rPr lang="en-US" sz="2200" dirty="0" err="1">
                <a:solidFill>
                  <a:srgbClr val="FFFF00"/>
                </a:solidFill>
              </a:rPr>
              <a:t>x,p</a:t>
            </a:r>
            <a:r>
              <a:rPr lang="en-US" sz="2200" dirty="0">
                <a:solidFill>
                  <a:srgbClr val="FFFF00"/>
                </a:solidFill>
              </a:rPr>
              <a:t>) is a one-body distribution function for </a:t>
            </a:r>
            <a:r>
              <a:rPr lang="en-US" sz="2200" dirty="0" smtClean="0">
                <a:solidFill>
                  <a:srgbClr val="FFFF00"/>
                </a:solidFill>
              </a:rPr>
              <a:t>quark and gluons</a:t>
            </a:r>
            <a:endParaRPr lang="en-US" sz="2200" dirty="0">
              <a:solidFill>
                <a:srgbClr val="FFFF00"/>
              </a:solidFill>
            </a:endParaRPr>
          </a:p>
        </p:txBody>
      </p:sp>
      <p:graphicFrame>
        <p:nvGraphicFramePr>
          <p:cNvPr id="81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422962"/>
              </p:ext>
            </p:extLst>
          </p:nvPr>
        </p:nvGraphicFramePr>
        <p:xfrm>
          <a:off x="1727200" y="762000"/>
          <a:ext cx="48212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3" name="Equation" r:id="rId3" imgW="1993900" imgH="304800" progId="Equation.3">
                  <p:embed/>
                </p:oleObj>
              </mc:Choice>
              <mc:Fallback>
                <p:oleObj name="Equation" r:id="rId3" imgW="1993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-14185"/>
                      <a:stretch>
                        <a:fillRect/>
                      </a:stretch>
                    </p:blipFill>
                    <p:spPr bwMode="auto">
                      <a:xfrm>
                        <a:off x="1727200" y="762000"/>
                        <a:ext cx="4821238" cy="742950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8275" y="2506663"/>
          <a:ext cx="728821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4" name="Equation" r:id="rId5" imgW="5651500" imgH="863600" progId="Equation.3">
                  <p:embed/>
                </p:oleObj>
              </mc:Choice>
              <mc:Fallback>
                <p:oleObj name="Equation" r:id="rId5" imgW="56515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506663"/>
                        <a:ext cx="7288213" cy="1112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15000" y="2819400"/>
            <a:ext cx="3429000" cy="4038600"/>
            <a:chOff x="5715000" y="2819400"/>
            <a:chExt cx="3429000" cy="4038600"/>
          </a:xfrm>
        </p:grpSpPr>
        <p:pic>
          <p:nvPicPr>
            <p:cNvPr id="8267" name="Picture 1" descr="coll_rate_corretto_MASSIVE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" t="-5" r="14948" b="38326"/>
            <a:stretch>
              <a:fillRect/>
            </a:stretch>
          </p:blipFill>
          <p:spPr bwMode="auto">
            <a:xfrm>
              <a:off x="5715000" y="2819400"/>
              <a:ext cx="3427413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8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200400"/>
              <a:ext cx="3429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9" name="TextBox 1"/>
            <p:cNvSpPr txBox="1">
              <a:spLocks noChangeArrowheads="1"/>
            </p:cNvSpPr>
            <p:nvPr/>
          </p:nvSpPr>
          <p:spPr bwMode="auto">
            <a:xfrm>
              <a:off x="7467600" y="4495800"/>
              <a:ext cx="1409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cs typeface="Calibri" charset="0"/>
                </a:rPr>
                <a:t>Collision rate</a:t>
              </a:r>
            </a:p>
          </p:txBody>
        </p:sp>
      </p:grpSp>
      <p:graphicFrame>
        <p:nvGraphicFramePr>
          <p:cNvPr id="40972" name="Object 14"/>
          <p:cNvGraphicFramePr>
            <a:graphicFrameLocks noChangeAspect="1"/>
          </p:cNvGraphicFramePr>
          <p:nvPr/>
        </p:nvGraphicFramePr>
        <p:xfrm>
          <a:off x="471488" y="2659063"/>
          <a:ext cx="44958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5" name="Equation" r:id="rId9" imgW="2870200" imgH="457200" progId="Equation.3">
                  <p:embed/>
                </p:oleObj>
              </mc:Choice>
              <mc:Fallback>
                <p:oleObj name="Equation" r:id="rId9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659063"/>
                        <a:ext cx="4495800" cy="8080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5181600" y="2547938"/>
            <a:ext cx="19288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Rate of </a:t>
            </a:r>
            <a:r>
              <a:rPr lang="it-IT" sz="18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collisions</a:t>
            </a:r>
            <a:endParaRPr lang="it-IT" sz="1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per </a:t>
            </a:r>
            <a:r>
              <a:rPr lang="it-IT" sz="18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unit</a:t>
            </a:r>
            <a:r>
              <a:rPr lang="it-IT" sz="1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time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8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hase</a:t>
            </a:r>
            <a:r>
              <a:rPr lang="it-IT" sz="1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8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space</a:t>
            </a:r>
            <a:endParaRPr lang="it-IT" sz="1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3921125"/>
            <a:ext cx="5322888" cy="2667000"/>
            <a:chOff x="228600" y="3921240"/>
            <a:chExt cx="5322888" cy="2666885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057400" y="3997437"/>
              <a:ext cx="3006725" cy="769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 err="1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Solved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 </a:t>
              </a:r>
              <a:r>
                <a:rPr lang="it-IT" sz="2200" dirty="0" err="1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discretizing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 the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200" dirty="0" err="1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space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Arial" charset="0"/>
                </a:rPr>
                <a:t> in 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Symbol" charset="0"/>
                  <a:ea typeface="+mn-ea"/>
                  <a:cs typeface="Arial" charset="0"/>
                </a:rPr>
                <a:t>(h, 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Garamond" charset="0"/>
                  <a:ea typeface="+mn-ea"/>
                  <a:cs typeface="Arial" charset="0"/>
                </a:rPr>
                <a:t>x, y</a:t>
              </a:r>
              <a:r>
                <a:rPr lang="it-IT" sz="2200" dirty="0">
                  <a:solidFill>
                    <a:schemeClr val="bg1">
                      <a:lumMod val="75000"/>
                    </a:schemeClr>
                  </a:solidFill>
                  <a:latin typeface="Symbol" charset="0"/>
                  <a:ea typeface="+mn-ea"/>
                  <a:cs typeface="Arial" charset="0"/>
                </a:rPr>
                <a:t>)</a:t>
              </a:r>
              <a:r>
                <a:rPr lang="it-IT" sz="2200" baseline="-25000" dirty="0">
                  <a:solidFill>
                    <a:schemeClr val="bg1">
                      <a:lumMod val="75000"/>
                    </a:schemeClr>
                  </a:solidFill>
                  <a:latin typeface="Symbol" charset="0"/>
                  <a:ea typeface="+mn-ea"/>
                  <a:cs typeface="Arial" charset="0"/>
                </a:rPr>
                <a:t>a </a:t>
              </a:r>
              <a:r>
                <a:rPr lang="it-IT" sz="2200" dirty="0" err="1">
                  <a:solidFill>
                    <a:schemeClr val="bg1">
                      <a:lumMod val="75000"/>
                    </a:schemeClr>
                  </a:solidFill>
                  <a:latin typeface="Garamond" charset="0"/>
                  <a:ea typeface="+mn-ea"/>
                  <a:cs typeface="Arial" charset="0"/>
                </a:rPr>
                <a:t>cells</a:t>
              </a:r>
              <a:endParaRPr lang="it-IT" sz="2200" dirty="0">
                <a:solidFill>
                  <a:schemeClr val="bg1">
                    <a:lumMod val="75000"/>
                  </a:schemeClr>
                </a:solidFill>
                <a:latin typeface="Garamond" charset="0"/>
                <a:ea typeface="+mn-ea"/>
                <a:cs typeface="Arial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143000" y="4930846"/>
              <a:ext cx="990600" cy="63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t0 </a:t>
              </a:r>
            </a:p>
            <a:p>
              <a:pPr fontAlgn="auto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t-IT" sz="1800" dirty="0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</a:t>
              </a:r>
              <a:r>
                <a:rPr lang="it-IT" sz="1800" baseline="30000" dirty="0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3</a:t>
              </a:r>
              <a:r>
                <a:rPr lang="it-IT" sz="1800" dirty="0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x0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200400" y="4835601"/>
              <a:ext cx="1366838" cy="707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err="1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exact</a:t>
              </a:r>
              <a:r>
                <a:rPr lang="it-IT" sz="2000" dirty="0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err="1">
                  <a:solidFill>
                    <a:schemeClr val="bg1"/>
                  </a:solidFill>
                  <a:latin typeface="Trebuchet MS" charset="0"/>
                  <a:ea typeface="+mn-ea"/>
                  <a:cs typeface="Arial" charset="0"/>
                  <a:sym typeface="Symbol" charset="0"/>
                </a:rPr>
                <a:t>solution</a:t>
              </a:r>
              <a:endParaRPr lang="it-IT" sz="2000" dirty="0">
                <a:solidFill>
                  <a:schemeClr val="bg1"/>
                </a:solidFill>
                <a:latin typeface="Trebuchet MS" charset="0"/>
                <a:ea typeface="+mn-ea"/>
                <a:cs typeface="Arial" charset="0"/>
                <a:sym typeface="Symbol" charset="0"/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286000" y="5105464"/>
              <a:ext cx="762000" cy="304787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10" name="Group 77"/>
            <p:cNvGrpSpPr>
              <a:grpSpLocks/>
            </p:cNvGrpSpPr>
            <p:nvPr/>
          </p:nvGrpSpPr>
          <p:grpSpPr bwMode="auto">
            <a:xfrm>
              <a:off x="228600" y="3921240"/>
              <a:ext cx="1190625" cy="1416050"/>
              <a:chOff x="174" y="2902"/>
              <a:chExt cx="750" cy="892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82" y="3050"/>
                <a:ext cx="315" cy="317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82" y="3370"/>
                <a:ext cx="315" cy="314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601" y="3050"/>
                <a:ext cx="316" cy="317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59" y="3136"/>
                <a:ext cx="47" cy="47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487" y="3111"/>
                <a:ext cx="101" cy="52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308" y="3090"/>
                <a:ext cx="47" cy="47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flipH="1">
                <a:off x="246" y="3115"/>
                <a:ext cx="90" cy="45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453" y="3268"/>
                <a:ext cx="47" cy="47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 flipH="1" flipV="1">
                <a:off x="361" y="3210"/>
                <a:ext cx="120" cy="84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302" y="3219"/>
                <a:ext cx="47" cy="46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327" y="3244"/>
                <a:ext cx="54" cy="79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0" y="3066"/>
                <a:ext cx="47" cy="47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flipV="1">
                <a:off x="497" y="3037"/>
                <a:ext cx="101" cy="53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550" y="3159"/>
                <a:ext cx="47" cy="47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 flipH="1">
                <a:off x="512" y="3185"/>
                <a:ext cx="69" cy="92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3" y="3113"/>
                <a:ext cx="47" cy="46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427" y="3139"/>
                <a:ext cx="7" cy="99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 rot="3600000">
                <a:off x="450" y="3540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475" y="3568"/>
                <a:ext cx="79" cy="62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 rot="3600000">
                <a:off x="418" y="3393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 flipH="1" flipV="1">
                <a:off x="354" y="3373"/>
                <a:ext cx="89" cy="51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 rot="3600000">
                <a:off x="341" y="3597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Line 41"/>
              <p:cNvSpPr>
                <a:spLocks noChangeShapeType="1"/>
              </p:cNvSpPr>
              <p:nvPr/>
            </p:nvSpPr>
            <p:spPr bwMode="auto">
              <a:xfrm flipV="1">
                <a:off x="364" y="3492"/>
                <a:ext cx="3" cy="135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 rot="3600000">
                <a:off x="309" y="3450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H="1">
                <a:off x="279" y="3477"/>
                <a:ext cx="52" cy="84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 rot="3600000">
                <a:off x="515" y="3513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537" y="3542"/>
                <a:ext cx="79" cy="61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 rot="3600000">
                <a:off x="476" y="3628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 flipH="1" flipV="1">
                <a:off x="381" y="3646"/>
                <a:ext cx="118" cy="12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 rot="3600000">
                <a:off x="444" y="3481"/>
                <a:ext cx="44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Line 49"/>
              <p:cNvSpPr>
                <a:spLocks noChangeShapeType="1"/>
              </p:cNvSpPr>
              <p:nvPr/>
            </p:nvSpPr>
            <p:spPr bwMode="auto">
              <a:xfrm flipH="1">
                <a:off x="373" y="3507"/>
                <a:ext cx="90" cy="54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 rot="18000000">
                <a:off x="737" y="3150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flipV="1">
                <a:off x="765" y="3050"/>
                <a:ext cx="10" cy="12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 rot="18000000">
                <a:off x="624" y="3255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>
                <a:off x="652" y="3271"/>
                <a:ext cx="0" cy="85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 rot="18000000">
                <a:off x="843" y="3221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>
                <a:off x="749" y="3237"/>
                <a:ext cx="125" cy="5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 rot="18000000">
                <a:off x="737" y="3317"/>
                <a:ext cx="45" cy="44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flipV="1">
                <a:off x="757" y="3324"/>
                <a:ext cx="94" cy="19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 rot="18000000">
                <a:off x="681" y="3108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 flipV="1">
                <a:off x="709" y="3007"/>
                <a:ext cx="10" cy="12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 rot="18000000">
                <a:off x="801" y="3086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830" y="3104"/>
                <a:ext cx="47" cy="90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 rot="18000000">
                <a:off x="688" y="3187"/>
                <a:ext cx="45" cy="45"/>
              </a:xfrm>
              <a:prstGeom prst="ellipse">
                <a:avLst/>
              </a:prstGeom>
              <a:solidFill>
                <a:srgbClr val="DC23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>
                <a:off x="717" y="3209"/>
                <a:ext cx="87" cy="34"/>
              </a:xfrm>
              <a:prstGeom prst="line">
                <a:avLst/>
              </a:prstGeom>
              <a:noFill/>
              <a:ln w="7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Line 64"/>
              <p:cNvSpPr>
                <a:spLocks noChangeShapeType="1"/>
              </p:cNvSpPr>
              <p:nvPr/>
            </p:nvSpPr>
            <p:spPr bwMode="auto">
              <a:xfrm flipV="1">
                <a:off x="282" y="2901"/>
                <a:ext cx="0" cy="2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Line 65"/>
              <p:cNvSpPr>
                <a:spLocks noChangeShapeType="1"/>
              </p:cNvSpPr>
              <p:nvPr/>
            </p:nvSpPr>
            <p:spPr bwMode="auto">
              <a:xfrm>
                <a:off x="174" y="3050"/>
                <a:ext cx="21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Line 66"/>
              <p:cNvSpPr>
                <a:spLocks noChangeShapeType="1"/>
              </p:cNvSpPr>
              <p:nvPr/>
            </p:nvSpPr>
            <p:spPr bwMode="auto">
              <a:xfrm>
                <a:off x="174" y="3693"/>
                <a:ext cx="21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Line 67"/>
              <p:cNvSpPr>
                <a:spLocks noChangeShapeType="1"/>
              </p:cNvSpPr>
              <p:nvPr/>
            </p:nvSpPr>
            <p:spPr bwMode="auto">
              <a:xfrm>
                <a:off x="174" y="3370"/>
                <a:ext cx="21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Line 68"/>
              <p:cNvSpPr>
                <a:spLocks noChangeShapeType="1"/>
              </p:cNvSpPr>
              <p:nvPr/>
            </p:nvSpPr>
            <p:spPr bwMode="auto">
              <a:xfrm>
                <a:off x="495" y="3693"/>
                <a:ext cx="208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Line 69"/>
              <p:cNvSpPr>
                <a:spLocks noChangeShapeType="1"/>
              </p:cNvSpPr>
              <p:nvPr/>
            </p:nvSpPr>
            <p:spPr bwMode="auto">
              <a:xfrm>
                <a:off x="282" y="3585"/>
                <a:ext cx="0" cy="20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>
                <a:off x="601" y="3585"/>
                <a:ext cx="0" cy="20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Line 71"/>
              <p:cNvSpPr>
                <a:spLocks noChangeShapeType="1"/>
              </p:cNvSpPr>
              <p:nvPr/>
            </p:nvSpPr>
            <p:spPr bwMode="auto">
              <a:xfrm>
                <a:off x="601" y="2942"/>
                <a:ext cx="0" cy="20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Line 72"/>
              <p:cNvSpPr>
                <a:spLocks noChangeShapeType="1"/>
              </p:cNvSpPr>
              <p:nvPr/>
            </p:nvSpPr>
            <p:spPr bwMode="auto">
              <a:xfrm>
                <a:off x="925" y="2942"/>
                <a:ext cx="0" cy="20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82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791234"/>
              <a:ext cx="2011363" cy="788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3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791234"/>
              <a:ext cx="2808288" cy="79689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3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7300" y="30163"/>
            <a:ext cx="689002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Transport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at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fixed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shear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ea typeface="+mn-ea"/>
                <a:cs typeface="Arial" charset="0"/>
              </a:rPr>
              <a:t>viscosity</a:t>
            </a:r>
            <a:endParaRPr lang="it-IT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ea typeface="+mn-ea"/>
              <a:cs typeface="Arial" charset="0"/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872038" y="1684338"/>
          <a:ext cx="3600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9" name="Equation" r:id="rId3" imgW="2006600" imgH="431800" progId="Equation.3">
                  <p:embed/>
                </p:oleObj>
              </mc:Choice>
              <mc:Fallback>
                <p:oleObj name="Equation" r:id="rId3" imgW="2006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1684338"/>
                        <a:ext cx="3600450" cy="774700"/>
                      </a:xfrm>
                      <a:prstGeom prst="rect">
                        <a:avLst/>
                      </a:prstGeom>
                      <a:solidFill>
                        <a:srgbClr val="05ED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16488" y="3017838"/>
            <a:ext cx="2874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  <a:sym typeface="Symbol" charset="0"/>
              </a:rPr>
              <a:t>=</a:t>
            </a:r>
            <a:r>
              <a:rPr lang="it-IT" dirty="0" err="1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  <a:sym typeface="Symbol" charset="0"/>
              </a:rPr>
              <a:t>c</a:t>
            </a:r>
            <a:r>
              <a:rPr lang="it-IT" dirty="0" err="1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</a:rPr>
              <a:t>ell</a:t>
            </a:r>
            <a:r>
              <a:rPr lang="it-IT" dirty="0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</a:rPr>
              <a:t> </a:t>
            </a:r>
            <a:r>
              <a:rPr lang="it-IT" dirty="0" err="1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</a:rPr>
              <a:t>index</a:t>
            </a:r>
            <a:r>
              <a:rPr lang="it-IT" dirty="0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</a:rPr>
              <a:t> in the </a:t>
            </a:r>
            <a:r>
              <a:rPr lang="it-IT" dirty="0" err="1">
                <a:solidFill>
                  <a:srgbClr val="CCFFFF"/>
                </a:solidFill>
                <a:latin typeface="Arial Narrow" charset="0"/>
                <a:ea typeface="+mn-ea"/>
                <a:cs typeface="Arial" charset="0"/>
              </a:rPr>
              <a:t>r-space</a:t>
            </a:r>
            <a:endParaRPr lang="it-IT" dirty="0">
              <a:solidFill>
                <a:srgbClr val="CCFFFF"/>
              </a:solidFill>
              <a:latin typeface="Arial Narrow" charset="0"/>
              <a:ea typeface="+mn-ea"/>
              <a:cs typeface="Arial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872038" y="2354263"/>
            <a:ext cx="3687762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Space-Time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dependent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 cross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section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evaluated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+mn-ea"/>
                <a:cs typeface="Arial" charset="0"/>
              </a:rPr>
              <a:t>locally</a:t>
            </a:r>
            <a:endParaRPr lang="it-IT" sz="20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+mn-ea"/>
              <a:cs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968875" y="3676983"/>
            <a:ext cx="28225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Trebuchet MS" charset="0"/>
                <a:cs typeface="+mn-cs"/>
              </a:rPr>
              <a:t>V. Greco </a:t>
            </a:r>
            <a:r>
              <a:rPr lang="it-IT" sz="1600" dirty="0" err="1">
                <a:solidFill>
                  <a:srgbClr val="FFFFFF"/>
                </a:solidFill>
                <a:latin typeface="Trebuchet MS" charset="0"/>
                <a:cs typeface="+mn-cs"/>
              </a:rPr>
              <a:t>at</a:t>
            </a:r>
            <a:r>
              <a:rPr lang="it-IT" sz="1600" dirty="0">
                <a:solidFill>
                  <a:srgbClr val="FFFFFF"/>
                </a:solidFill>
                <a:latin typeface="Trebuchet MS" charset="0"/>
                <a:cs typeface="+mn-cs"/>
              </a:rPr>
              <a:t> al., PPNP 62 (09)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968875" y="3387725"/>
            <a:ext cx="2771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FFFF"/>
                </a:solidFill>
                <a:latin typeface="Trebuchet MS" charset="0"/>
                <a:cs typeface="+mn-cs"/>
              </a:rPr>
              <a:t>G. Ferini et al., PLB670 (09)</a:t>
            </a:r>
          </a:p>
        </p:txBody>
      </p:sp>
      <p:graphicFrame>
        <p:nvGraphicFramePr>
          <p:cNvPr id="26633" name="Object 19"/>
          <p:cNvGraphicFramePr>
            <a:graphicFrameLocks noChangeAspect="1"/>
          </p:cNvGraphicFramePr>
          <p:nvPr/>
        </p:nvGraphicFramePr>
        <p:xfrm>
          <a:off x="517525" y="1714500"/>
          <a:ext cx="29495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0" name="Equation" r:id="rId5" imgW="1714500" imgH="431800" progId="Equation.3">
                  <p:embed/>
                </p:oleObj>
              </mc:Choice>
              <mc:Fallback>
                <p:oleObj name="Equation" r:id="rId5" imgW="17145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714500"/>
                        <a:ext cx="2949575" cy="742950"/>
                      </a:xfrm>
                      <a:prstGeom prst="rect">
                        <a:avLst/>
                      </a:prstGeom>
                      <a:solidFill>
                        <a:srgbClr val="05ED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14338" y="1316038"/>
            <a:ext cx="2886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Relax. </a:t>
            </a:r>
            <a:r>
              <a:rPr lang="en-US" sz="2000" dirty="0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T</a:t>
            </a:r>
            <a:r>
              <a:rPr lang="it-IT" sz="2000" dirty="0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ime </a:t>
            </a:r>
            <a:r>
              <a:rPr lang="it-IT" sz="2000" dirty="0" err="1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Approx</a:t>
            </a:r>
            <a:r>
              <a:rPr lang="it-IT" sz="2000" dirty="0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. (RTA)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195888" y="1312863"/>
            <a:ext cx="23542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Transport</a:t>
            </a:r>
            <a:r>
              <a:rPr lang="it-IT" sz="2000" dirty="0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it-IT" sz="2000" dirty="0" err="1">
                <a:solidFill>
                  <a:srgbClr val="05EDFF"/>
                </a:solidFill>
                <a:latin typeface="+mn-lt"/>
                <a:ea typeface="+mn-ea"/>
                <a:cs typeface="Arial" charset="0"/>
              </a:rPr>
              <a:t>simulation</a:t>
            </a:r>
            <a:endParaRPr lang="it-IT" sz="2000" dirty="0">
              <a:solidFill>
                <a:srgbClr val="05ED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873500" y="1930400"/>
            <a:ext cx="762000" cy="257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639" name="TextBox 4"/>
          <p:cNvSpPr txBox="1">
            <a:spLocks noChangeArrowheads="1"/>
          </p:cNvSpPr>
          <p:nvPr/>
        </p:nvSpPr>
        <p:spPr bwMode="auto">
          <a:xfrm>
            <a:off x="385763" y="685800"/>
            <a:ext cx="8370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Usually input of a transport approach are </a:t>
            </a:r>
            <a:r>
              <a:rPr lang="en-US" sz="1800" i="1">
                <a:solidFill>
                  <a:srgbClr val="FFFFFF"/>
                </a:solidFill>
              </a:rPr>
              <a:t>cross-sections and fields</a:t>
            </a:r>
            <a:r>
              <a:rPr lang="en-US" sz="1800">
                <a:solidFill>
                  <a:srgbClr val="FFFFFF"/>
                </a:solidFill>
              </a:rPr>
              <a:t>, but here we reverse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it and start from</a:t>
            </a:r>
            <a:r>
              <a:rPr lang="en-US" sz="1800">
                <a:solidFill>
                  <a:srgbClr val="FFFFFF"/>
                </a:solidFill>
                <a:latin typeface="Symbol" charset="0"/>
                <a:cs typeface="Symbol" charset="0"/>
              </a:rPr>
              <a:t> h</a:t>
            </a:r>
            <a:r>
              <a:rPr lang="en-US" sz="1800">
                <a:solidFill>
                  <a:srgbClr val="FFFFFF"/>
                </a:solidFill>
              </a:rPr>
              <a:t>/s with aim of creating a more direct link to viscous hydrodynamics</a:t>
            </a:r>
          </a:p>
        </p:txBody>
      </p:sp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542925" y="2817813"/>
          <a:ext cx="281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1" name="Equation" r:id="rId7" imgW="2374900" imgH="457200" progId="Equation.3">
                  <p:embed/>
                </p:oleObj>
              </mc:Choice>
              <mc:Fallback>
                <p:oleObj name="Equation" r:id="rId7" imgW="23749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817813"/>
                        <a:ext cx="2819400" cy="541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TextBox 1"/>
          <p:cNvSpPr txBox="1">
            <a:spLocks noChangeArrowheads="1"/>
          </p:cNvSpPr>
          <p:nvPr/>
        </p:nvSpPr>
        <p:spPr bwMode="auto">
          <a:xfrm>
            <a:off x="454025" y="2430463"/>
            <a:ext cx="3163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5EDFF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05EDFF"/>
                </a:solidFill>
              </a:rPr>
              <a:t>tr</a:t>
            </a:r>
            <a:r>
              <a:rPr lang="en-US" sz="1800">
                <a:solidFill>
                  <a:srgbClr val="05EDFF"/>
                </a:solidFill>
              </a:rPr>
              <a:t> is the effective cross section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3" r="46"/>
          <a:stretch/>
        </p:blipFill>
        <p:spPr bwMode="auto">
          <a:xfrm>
            <a:off x="151534" y="3729038"/>
            <a:ext cx="3235356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52309"/>
              </p:ext>
            </p:extLst>
          </p:nvPr>
        </p:nvGraphicFramePr>
        <p:xfrm>
          <a:off x="3675948" y="5733907"/>
          <a:ext cx="1431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2" name="Equation" r:id="rId10" imgW="787400" imgH="431800" progId="Equation.3">
                  <p:embed/>
                </p:oleObj>
              </mc:Choice>
              <mc:Fallback>
                <p:oleObj name="Equation" r:id="rId10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948" y="5733907"/>
                        <a:ext cx="14319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585516" y="6488668"/>
            <a:ext cx="2661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bg1"/>
                </a:solidFill>
                <a:latin typeface="Abadi MT Condensed Light"/>
                <a:ea typeface="+mn-ea"/>
                <a:cs typeface="Abadi MT Condensed Light"/>
              </a:rPr>
              <a:t>Huovinen</a:t>
            </a:r>
            <a:r>
              <a:rPr lang="it-IT" dirty="0" err="1">
                <a:solidFill>
                  <a:schemeClr val="bg1"/>
                </a:solidFill>
                <a:latin typeface="Abadi MT Condensed Light"/>
                <a:ea typeface="+mn-ea"/>
                <a:cs typeface="Abadi MT Condensed Light"/>
              </a:rPr>
              <a:t>-</a:t>
            </a:r>
            <a:r>
              <a:rPr lang="it-IT" dirty="0" err="1" smtClean="0">
                <a:solidFill>
                  <a:schemeClr val="bg1"/>
                </a:solidFill>
                <a:latin typeface="Abadi MT Condensed Light"/>
                <a:ea typeface="+mn-ea"/>
                <a:cs typeface="Abadi MT Condensed Light"/>
              </a:rPr>
              <a:t>Molnar</a:t>
            </a:r>
            <a:r>
              <a:rPr lang="it-IT" dirty="0">
                <a:solidFill>
                  <a:schemeClr val="bg1"/>
                </a:solidFill>
                <a:latin typeface="Abadi MT Condensed Light"/>
                <a:ea typeface="+mn-ea"/>
                <a:cs typeface="Abadi MT Condensed Light"/>
              </a:rPr>
              <a:t>, PRC79(2009)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0634" y="5088212"/>
            <a:ext cx="262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Convergency</a:t>
            </a:r>
            <a:r>
              <a:rPr lang="en-US" dirty="0" smtClean="0">
                <a:solidFill>
                  <a:srgbClr val="FFFFFF"/>
                </a:solidFill>
              </a:rPr>
              <a:t> to IS Viscous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Hydro for large 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050" y="3392447"/>
            <a:ext cx="16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1+1D expansion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5516" y="4025501"/>
            <a:ext cx="520065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cs typeface="Cambria"/>
              </a:rPr>
              <a:t>One maps </a:t>
            </a:r>
            <a:r>
              <a:rPr lang="en-US" sz="2000" dirty="0">
                <a:solidFill>
                  <a:srgbClr val="FFFF00"/>
                </a:solidFill>
                <a:cs typeface="Cambria"/>
              </a:rPr>
              <a:t>with C[f] the phase space evolution </a:t>
            </a:r>
            <a:endParaRPr lang="en-US" sz="2000" dirty="0" smtClean="0">
              <a:solidFill>
                <a:srgbClr val="FFFF00"/>
              </a:solidFill>
              <a:cs typeface="Cambri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cs typeface="Cambria"/>
              </a:rPr>
              <a:t>of </a:t>
            </a:r>
            <a:r>
              <a:rPr lang="en-US" sz="2000" dirty="0">
                <a:solidFill>
                  <a:srgbClr val="FFFF00"/>
                </a:solidFill>
                <a:cs typeface="Cambria"/>
              </a:rPr>
              <a:t>a fluid at fixed </a:t>
            </a:r>
            <a:r>
              <a:rPr lang="en-US" sz="2000" dirty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>
                <a:solidFill>
                  <a:srgbClr val="FFFF00"/>
                </a:solidFill>
                <a:cs typeface="Cambria"/>
              </a:rPr>
              <a:t>/s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720725"/>
            <a:ext cx="44831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263" y="5883275"/>
            <a:ext cx="43513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El,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Xu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, Greiner,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Phys.Rev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. C81 (2010) 041901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8613" y="0"/>
            <a:ext cx="6686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Similar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</a:t>
            </a:r>
            <a:r>
              <a:rPr lang="it-IT" sz="2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results</a:t>
            </a:r>
            <a:r>
              <a:rPr lang="it-IT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+mn-ea"/>
                <a:cs typeface="Arial Rounded MT Bold"/>
              </a:rPr>
              <a:t> from BAMPS-Frankfurt </a:t>
            </a: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4498975" y="1603375"/>
            <a:ext cx="46736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00"/>
                </a:solidFill>
              </a:rPr>
              <a:t> - Convergency for small </a:t>
            </a:r>
            <a:r>
              <a:rPr lang="en-US" sz="20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000">
                <a:solidFill>
                  <a:srgbClr val="FFFF00"/>
                </a:solidFill>
              </a:rPr>
              <a:t>/s of Boltzmann</a:t>
            </a:r>
          </a:p>
          <a:p>
            <a:pPr eaLnBrk="1" hangingPunct="1"/>
            <a:r>
              <a:rPr lang="en-US" sz="2000">
                <a:solidFill>
                  <a:srgbClr val="FFFF00"/>
                </a:solidFill>
              </a:rPr>
              <a:t>   transport at fixed </a:t>
            </a:r>
            <a:r>
              <a:rPr lang="en-US" sz="20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000">
                <a:solidFill>
                  <a:srgbClr val="FFFF00"/>
                </a:solidFill>
              </a:rPr>
              <a:t>/s with viscous hydro </a:t>
            </a:r>
          </a:p>
          <a:p>
            <a:pPr eaLnBrk="1" hangingPunct="1"/>
            <a:endParaRPr lang="en-US" sz="2000">
              <a:solidFill>
                <a:srgbClr val="FFFF00"/>
              </a:solidFill>
            </a:endParaRPr>
          </a:p>
          <a:p>
            <a:pPr eaLnBrk="1" hangingPunct="1"/>
            <a:r>
              <a:rPr lang="en-US" sz="2000">
                <a:solidFill>
                  <a:srgbClr val="FFFF00"/>
                </a:solidFill>
              </a:rPr>
              <a:t>- Better agreement with 3</a:t>
            </a:r>
            <a:r>
              <a:rPr lang="en-US" sz="2000" baseline="30000">
                <a:solidFill>
                  <a:srgbClr val="FFFF00"/>
                </a:solidFill>
              </a:rPr>
              <a:t>rd</a:t>
            </a:r>
            <a:r>
              <a:rPr lang="en-US" sz="2000">
                <a:solidFill>
                  <a:srgbClr val="FFFF00"/>
                </a:solidFill>
              </a:rPr>
              <a:t> order viscous </a:t>
            </a:r>
          </a:p>
          <a:p>
            <a:pPr eaLnBrk="1" hangingPunct="1"/>
            <a:r>
              <a:rPr lang="en-US" sz="2000">
                <a:solidFill>
                  <a:srgbClr val="FFFF00"/>
                </a:solidFill>
              </a:rPr>
              <a:t>   hydro for large </a:t>
            </a:r>
            <a:r>
              <a:rPr lang="en-US" sz="2000">
                <a:solidFill>
                  <a:srgbClr val="FFFF00"/>
                </a:solidFill>
                <a:latin typeface="Symbol" charset="0"/>
                <a:cs typeface="Symbol" charset="0"/>
              </a:rPr>
              <a:t>h</a:t>
            </a:r>
            <a:r>
              <a:rPr lang="en-US" sz="2000">
                <a:solidFill>
                  <a:srgbClr val="FFFF00"/>
                </a:solidFill>
              </a:rPr>
              <a:t>/s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333" y="4959945"/>
            <a:ext cx="4158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 studies by </a:t>
            </a:r>
            <a:r>
              <a:rPr lang="en-US" dirty="0" err="1" smtClean="0">
                <a:solidFill>
                  <a:schemeClr val="bg1"/>
                </a:solidFill>
              </a:rPr>
              <a:t>Bazow</a:t>
            </a:r>
            <a:r>
              <a:rPr lang="en-US" dirty="0" smtClean="0">
                <a:solidFill>
                  <a:schemeClr val="bg1"/>
                </a:solidFill>
              </a:rPr>
              <a:t>, Heinz, Strickland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anisotropic </a:t>
            </a:r>
            <a:r>
              <a:rPr lang="en-US" dirty="0" err="1" smtClean="0">
                <a:solidFill>
                  <a:schemeClr val="bg1"/>
                </a:solidFill>
              </a:rPr>
              <a:t>hydordynamics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arXiv:1311.6720 [</a:t>
            </a:r>
            <a:r>
              <a:rPr lang="en-US" dirty="0" err="1">
                <a:solidFill>
                  <a:schemeClr val="bg1"/>
                </a:solidFill>
              </a:rPr>
              <a:t>nucl-th</a:t>
            </a:r>
            <a:r>
              <a:rPr lang="en-US" dirty="0">
                <a:solidFill>
                  <a:schemeClr val="bg1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61359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75" y="1101725"/>
            <a:ext cx="7975600" cy="1692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Do we really have the wanted shear viscosity </a:t>
            </a:r>
            <a:r>
              <a:rPr lang="en-US" sz="3200" dirty="0">
                <a:solidFill>
                  <a:srgbClr val="FFFF00"/>
                </a:solidFill>
                <a:latin typeface="Symbol" charset="2"/>
                <a:ea typeface="+mn-ea"/>
                <a:cs typeface="Symbol" charset="2"/>
              </a:rPr>
              <a:t>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with the relax. time approx.?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Check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ymbol" charset="2"/>
                <a:ea typeface="+mn-ea"/>
                <a:cs typeface="Symbol" charset="2"/>
              </a:rPr>
              <a:t>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with the Green-Kubo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correlator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22" name="Immagine 2" descr="Viscosity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078163"/>
            <a:ext cx="37068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713163"/>
            <a:ext cx="15906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12927</TotalTime>
  <Words>2864</Words>
  <Application>Microsoft Macintosh PowerPoint</Application>
  <PresentationFormat>On-screen Show (4:3)</PresentationFormat>
  <Paragraphs>387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</dc:creator>
  <cp:lastModifiedBy>Vincenzo</cp:lastModifiedBy>
  <cp:revision>457</cp:revision>
  <cp:lastPrinted>2014-06-07T17:30:14Z</cp:lastPrinted>
  <dcterms:created xsi:type="dcterms:W3CDTF">2013-05-17T15:23:13Z</dcterms:created>
  <dcterms:modified xsi:type="dcterms:W3CDTF">2014-06-12T06:44:22Z</dcterms:modified>
</cp:coreProperties>
</file>